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1.xml" ContentType="application/vnd.openxmlformats-officedocument.presentationml.tags+xml"/>
  <Override PartName="/ppt/notesSlides/notesSlide82.xml" ContentType="application/vnd.openxmlformats-officedocument.presentationml.notesSlide+xml"/>
  <Override PartName="/ppt/tags/tag2.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 id="2147487907" r:id="rId2"/>
    <p:sldMasterId id="2147487914" r:id="rId3"/>
    <p:sldMasterId id="2147487932" r:id="rId4"/>
    <p:sldMasterId id="2147487946" r:id="rId5"/>
    <p:sldMasterId id="2147487948" r:id="rId6"/>
    <p:sldMasterId id="2147487960" r:id="rId7"/>
    <p:sldMasterId id="2147487972" r:id="rId8"/>
    <p:sldMasterId id="2147487984" r:id="rId9"/>
  </p:sldMasterIdLst>
  <p:notesMasterIdLst>
    <p:notesMasterId r:id="rId95"/>
  </p:notesMasterIdLst>
  <p:handoutMasterIdLst>
    <p:handoutMasterId r:id="rId96"/>
  </p:handoutMasterIdLst>
  <p:sldIdLst>
    <p:sldId id="739" r:id="rId10"/>
    <p:sldId id="1939" r:id="rId11"/>
    <p:sldId id="2135" r:id="rId12"/>
    <p:sldId id="2374" r:id="rId13"/>
    <p:sldId id="2268" r:id="rId14"/>
    <p:sldId id="2337" r:id="rId15"/>
    <p:sldId id="2332" r:id="rId16"/>
    <p:sldId id="2485" r:id="rId17"/>
    <p:sldId id="2186" r:id="rId18"/>
    <p:sldId id="2480" r:id="rId19"/>
    <p:sldId id="2481" r:id="rId20"/>
    <p:sldId id="2482" r:id="rId21"/>
    <p:sldId id="2483" r:id="rId22"/>
    <p:sldId id="2507" r:id="rId23"/>
    <p:sldId id="2369" r:id="rId24"/>
    <p:sldId id="2338" r:id="rId25"/>
    <p:sldId id="2364" r:id="rId26"/>
    <p:sldId id="2370" r:id="rId27"/>
    <p:sldId id="2516" r:id="rId28"/>
    <p:sldId id="2514" r:id="rId29"/>
    <p:sldId id="2520" r:id="rId30"/>
    <p:sldId id="2521" r:id="rId31"/>
    <p:sldId id="2522" r:id="rId32"/>
    <p:sldId id="2487" r:id="rId33"/>
    <p:sldId id="2488" r:id="rId34"/>
    <p:sldId id="2504" r:id="rId35"/>
    <p:sldId id="2524" r:id="rId36"/>
    <p:sldId id="2339" r:id="rId37"/>
    <p:sldId id="2362" r:id="rId38"/>
    <p:sldId id="2499" r:id="rId39"/>
    <p:sldId id="2359" r:id="rId40"/>
    <p:sldId id="2505" r:id="rId41"/>
    <p:sldId id="2519" r:id="rId42"/>
    <p:sldId id="2506" r:id="rId43"/>
    <p:sldId id="2490" r:id="rId44"/>
    <p:sldId id="2496" r:id="rId45"/>
    <p:sldId id="2491" r:id="rId46"/>
    <p:sldId id="2492" r:id="rId47"/>
    <p:sldId id="2493" r:id="rId48"/>
    <p:sldId id="2358" r:id="rId49"/>
    <p:sldId id="1983" r:id="rId50"/>
    <p:sldId id="2084" r:id="rId51"/>
    <p:sldId id="2511" r:id="rId52"/>
    <p:sldId id="2411" r:id="rId53"/>
    <p:sldId id="2340" r:id="rId54"/>
    <p:sldId id="2292" r:id="rId55"/>
    <p:sldId id="2523" r:id="rId56"/>
    <p:sldId id="2497" r:id="rId57"/>
    <p:sldId id="2500" r:id="rId58"/>
    <p:sldId id="2501" r:id="rId59"/>
    <p:sldId id="2502" r:id="rId60"/>
    <p:sldId id="2474" r:id="rId61"/>
    <p:sldId id="2472" r:id="rId62"/>
    <p:sldId id="2473" r:id="rId63"/>
    <p:sldId id="2475" r:id="rId64"/>
    <p:sldId id="2457" r:id="rId65"/>
    <p:sldId id="2458" r:id="rId66"/>
    <p:sldId id="2526" r:id="rId67"/>
    <p:sldId id="2460" r:id="rId68"/>
    <p:sldId id="2461" r:id="rId69"/>
    <p:sldId id="2476" r:id="rId70"/>
    <p:sldId id="2463" r:id="rId71"/>
    <p:sldId id="2464" r:id="rId72"/>
    <p:sldId id="2396" r:id="rId73"/>
    <p:sldId id="2395" r:id="rId74"/>
    <p:sldId id="2375" r:id="rId75"/>
    <p:sldId id="2341" r:id="rId76"/>
    <p:sldId id="2468" r:id="rId77"/>
    <p:sldId id="2388" r:id="rId78"/>
    <p:sldId id="2467" r:id="rId79"/>
    <p:sldId id="2477" r:id="rId80"/>
    <p:sldId id="2452" r:id="rId81"/>
    <p:sldId id="2397" r:id="rId82"/>
    <p:sldId id="2470" r:id="rId83"/>
    <p:sldId id="2342" r:id="rId84"/>
    <p:sldId id="2478" r:id="rId85"/>
    <p:sldId id="2513" r:id="rId86"/>
    <p:sldId id="2453" r:id="rId87"/>
    <p:sldId id="2443" r:id="rId88"/>
    <p:sldId id="2343" r:id="rId89"/>
    <p:sldId id="2363" r:id="rId90"/>
    <p:sldId id="2498" r:id="rId91"/>
    <p:sldId id="2389" r:id="rId92"/>
    <p:sldId id="1798" r:id="rId93"/>
    <p:sldId id="2317" r:id="rId94"/>
  </p:sldIdLst>
  <p:sldSz cx="9144000" cy="6858000" type="screen4x3"/>
  <p:notesSz cx="7086600" cy="93599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athan Gitlin" initials="JG" lastIdx="3" clrIdx="0"/>
  <p:cmAuthor id="1" name="scholesdt" initials="ds"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1EEFF"/>
    <a:srgbClr val="66FF33"/>
    <a:srgbClr val="008080"/>
    <a:srgbClr val="009999"/>
    <a:srgbClr val="000066"/>
    <a:srgbClr val="FFFF00"/>
    <a:srgbClr val="0B24DF"/>
    <a:srgbClr val="7E0000"/>
    <a:srgbClr val="FFFFCC"/>
    <a:srgbClr val="DBE7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7064" autoAdjust="0"/>
    <p:restoredTop sz="89922" autoAdjust="0"/>
  </p:normalViewPr>
  <p:slideViewPr>
    <p:cSldViewPr snapToGrid="0">
      <p:cViewPr>
        <p:scale>
          <a:sx n="70" d="100"/>
          <a:sy n="70" d="100"/>
        </p:scale>
        <p:origin x="-1476" y="-72"/>
      </p:cViewPr>
      <p:guideLst>
        <p:guide orient="horz" pos="4076"/>
        <p:guide pos="46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160"/>
    </p:cViewPr>
  </p:sorterViewPr>
  <p:notesViewPr>
    <p:cSldViewPr snapToGrid="0">
      <p:cViewPr>
        <p:scale>
          <a:sx n="50" d="100"/>
          <a:sy n="50" d="100"/>
        </p:scale>
        <p:origin x="-2600" y="-276"/>
      </p:cViewPr>
      <p:guideLst>
        <p:guide orient="horz" pos="2948"/>
        <p:guide pos="223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slide" Target="slides/slide80.xml"/><Relationship Id="rId97"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notesMaster" Target="notesMasters/notesMaster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948" name="Rectangle 4"/>
          <p:cNvSpPr>
            <a:spLocks noGrp="1" noChangeArrowheads="1"/>
          </p:cNvSpPr>
          <p:nvPr>
            <p:ph type="ftr" sz="quarter" idx="2"/>
          </p:nvPr>
        </p:nvSpPr>
        <p:spPr bwMode="auto">
          <a:xfrm>
            <a:off x="3" y="8890000"/>
            <a:ext cx="3071813" cy="468313"/>
          </a:xfrm>
          <a:prstGeom prst="rect">
            <a:avLst/>
          </a:prstGeom>
          <a:noFill/>
          <a:ln w="9525">
            <a:noFill/>
            <a:miter lim="800000"/>
            <a:headEnd/>
            <a:tailEnd/>
          </a:ln>
          <a:effectLst/>
        </p:spPr>
        <p:txBody>
          <a:bodyPr vert="horz" wrap="square" lIns="93907" tIns="46953" rIns="93907" bIns="46953" numCol="1" anchor="b" anchorCtr="0" compatLnSpc="1">
            <a:prstTxWarp prst="textNoShape">
              <a:avLst/>
            </a:prstTxWarp>
          </a:bodyPr>
          <a:lstStyle>
            <a:lvl1pPr defTabSz="939306" eaLnBrk="0" hangingPunct="0">
              <a:defRPr sz="1200" b="0">
                <a:latin typeface="Times New Roman" pitchFamily="18" charset="0"/>
              </a:defRPr>
            </a:lvl1pPr>
          </a:lstStyle>
          <a:p>
            <a:pPr>
              <a:defRPr/>
            </a:pPr>
            <a:endParaRPr lang="en-US" dirty="0"/>
          </a:p>
        </p:txBody>
      </p:sp>
      <p:sp>
        <p:nvSpPr>
          <p:cNvPr id="850949" name="Rectangle 5"/>
          <p:cNvSpPr>
            <a:spLocks noGrp="1" noChangeArrowheads="1"/>
          </p:cNvSpPr>
          <p:nvPr>
            <p:ph type="sldNum" sz="quarter" idx="3"/>
          </p:nvPr>
        </p:nvSpPr>
        <p:spPr bwMode="auto">
          <a:xfrm>
            <a:off x="4013202" y="8890000"/>
            <a:ext cx="3071813" cy="468313"/>
          </a:xfrm>
          <a:prstGeom prst="rect">
            <a:avLst/>
          </a:prstGeom>
          <a:noFill/>
          <a:ln w="9525">
            <a:noFill/>
            <a:miter lim="800000"/>
            <a:headEnd/>
            <a:tailEnd/>
          </a:ln>
          <a:effectLst/>
        </p:spPr>
        <p:txBody>
          <a:bodyPr vert="horz" wrap="square" lIns="93907" tIns="46953" rIns="93907" bIns="46953" numCol="1" anchor="b" anchorCtr="0" compatLnSpc="1">
            <a:prstTxWarp prst="textNoShape">
              <a:avLst/>
            </a:prstTxWarp>
          </a:bodyPr>
          <a:lstStyle>
            <a:lvl1pPr algn="r" defTabSz="939306" eaLnBrk="0" hangingPunct="0">
              <a:defRPr sz="1200" b="1">
                <a:latin typeface="Arial" pitchFamily="34" charset="0"/>
                <a:cs typeface="Arial" pitchFamily="34" charset="0"/>
              </a:defRPr>
            </a:lvl1pPr>
          </a:lstStyle>
          <a:p>
            <a:pPr>
              <a:defRPr/>
            </a:pPr>
            <a:fld id="{C6092C85-6DF4-49C3-B989-8FF20EA355BC}" type="slidenum">
              <a:rPr lang="en-US"/>
              <a:pPr>
                <a:defRPr/>
              </a:pPr>
              <a:t>‹#›</a:t>
            </a:fld>
            <a:endParaRPr lang="en-US" dirty="0"/>
          </a:p>
        </p:txBody>
      </p:sp>
    </p:spTree>
    <p:extLst>
      <p:ext uri="{BB962C8B-B14F-4D97-AF65-F5344CB8AC3E}">
        <p14:creationId xmlns:p14="http://schemas.microsoft.com/office/powerpoint/2010/main" val="3047889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3" name="Rectangle 5"/>
          <p:cNvSpPr>
            <a:spLocks noGrp="1" noChangeArrowheads="1"/>
          </p:cNvSpPr>
          <p:nvPr>
            <p:ph type="body" sz="quarter" idx="3"/>
          </p:nvPr>
        </p:nvSpPr>
        <p:spPr bwMode="auto">
          <a:xfrm>
            <a:off x="944563" y="4446591"/>
            <a:ext cx="5197475" cy="4211637"/>
          </a:xfrm>
          <a:prstGeom prst="rect">
            <a:avLst/>
          </a:prstGeom>
          <a:noFill/>
          <a:ln w="9525">
            <a:noFill/>
            <a:miter lim="800000"/>
            <a:headEnd/>
            <a:tailEnd/>
          </a:ln>
          <a:effectLst/>
        </p:spPr>
        <p:txBody>
          <a:bodyPr vert="horz" wrap="square" lIns="93907" tIns="46953" rIns="93907" bIns="46953"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2294" name="Rectangle 6"/>
          <p:cNvSpPr>
            <a:spLocks noGrp="1" noChangeArrowheads="1"/>
          </p:cNvSpPr>
          <p:nvPr>
            <p:ph type="ftr" sz="quarter" idx="4"/>
          </p:nvPr>
        </p:nvSpPr>
        <p:spPr bwMode="auto">
          <a:xfrm>
            <a:off x="3" y="8891588"/>
            <a:ext cx="3071813" cy="468312"/>
          </a:xfrm>
          <a:prstGeom prst="rect">
            <a:avLst/>
          </a:prstGeom>
          <a:noFill/>
          <a:ln w="9525">
            <a:noFill/>
            <a:miter lim="800000"/>
            <a:headEnd/>
            <a:tailEnd/>
          </a:ln>
          <a:effectLst/>
        </p:spPr>
        <p:txBody>
          <a:bodyPr vert="horz" wrap="square" lIns="93907" tIns="46953" rIns="93907" bIns="46953" numCol="1" anchor="b" anchorCtr="0" compatLnSpc="1">
            <a:prstTxWarp prst="textNoShape">
              <a:avLst/>
            </a:prstTxWarp>
          </a:bodyPr>
          <a:lstStyle>
            <a:lvl1pPr defTabSz="939306" eaLnBrk="1" hangingPunct="1">
              <a:defRPr sz="1200" b="0">
                <a:latin typeface="Times New Roman" pitchFamily="18" charset="0"/>
              </a:defRPr>
            </a:lvl1pPr>
          </a:lstStyle>
          <a:p>
            <a:pPr>
              <a:defRPr/>
            </a:pPr>
            <a:endParaRPr lang="en-US"/>
          </a:p>
        </p:txBody>
      </p:sp>
      <p:sp>
        <p:nvSpPr>
          <p:cNvPr id="2" name="Slide Number Placeholder 1"/>
          <p:cNvSpPr>
            <a:spLocks noGrp="1"/>
          </p:cNvSpPr>
          <p:nvPr>
            <p:ph type="sldNum" sz="quarter" idx="5"/>
          </p:nvPr>
        </p:nvSpPr>
        <p:spPr>
          <a:xfrm>
            <a:off x="4014100" y="8889987"/>
            <a:ext cx="3070860" cy="468315"/>
          </a:xfrm>
          <a:prstGeom prst="rect">
            <a:avLst/>
          </a:prstGeom>
        </p:spPr>
        <p:txBody>
          <a:bodyPr vert="horz" lIns="93060" tIns="46530" rIns="93060" bIns="46530" rtlCol="0" anchor="b"/>
          <a:lstStyle>
            <a:lvl1pPr algn="r">
              <a:defRPr sz="1400">
                <a:solidFill>
                  <a:schemeClr val="tx1"/>
                </a:solidFill>
              </a:defRPr>
            </a:lvl1pPr>
          </a:lstStyle>
          <a:p>
            <a:fld id="{CFDD2888-EA59-4FA6-882F-5E5CD6B79C53}" type="slidenum">
              <a:rPr lang="en-US" smtClean="0"/>
              <a:pPr/>
              <a:t>‹#›</a:t>
            </a:fld>
            <a:endParaRPr lang="en-US" dirty="0"/>
          </a:p>
        </p:txBody>
      </p:sp>
    </p:spTree>
    <p:extLst>
      <p:ext uri="{BB962C8B-B14F-4D97-AF65-F5344CB8AC3E}">
        <p14:creationId xmlns:p14="http://schemas.microsoft.com/office/powerpoint/2010/main" val="17269348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203325" y="701675"/>
            <a:ext cx="4679950" cy="3509963"/>
          </a:xfrm>
          <a:prstGeom prst="rect">
            <a:avLst/>
          </a:prstGeom>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a:latin typeface="Arial" pitchFamily="34" charset="0"/>
                <a:cs typeface="Arial" pitchFamily="34" charset="0"/>
              </a:rPr>
              <a:t>The Open Session of this </a:t>
            </a:r>
            <a:r>
              <a:rPr lang="en-US" dirty="0" smtClean="0">
                <a:latin typeface="Arial" pitchFamily="34" charset="0"/>
                <a:cs typeface="Arial" pitchFamily="34" charset="0"/>
              </a:rPr>
              <a:t>National Advisory Council for Human Genome Research meeting </a:t>
            </a:r>
            <a:r>
              <a:rPr lang="en-US" dirty="0">
                <a:latin typeface="Arial" pitchFamily="34" charset="0"/>
                <a:cs typeface="Arial" pitchFamily="34" charset="0"/>
              </a:rPr>
              <a:t>is being webcast live. </a:t>
            </a:r>
          </a:p>
          <a:p>
            <a:pPr>
              <a:spcBef>
                <a:spcPts val="0"/>
              </a:spcBef>
            </a:pPr>
            <a:endParaRPr lang="en-US" dirty="0">
              <a:latin typeface="Arial" pitchFamily="34" charset="0"/>
              <a:cs typeface="Arial" pitchFamily="34" charset="0"/>
            </a:endParaRPr>
          </a:p>
          <a:p>
            <a:pPr>
              <a:spcBef>
                <a:spcPts val="0"/>
              </a:spcBef>
            </a:pPr>
            <a:r>
              <a:rPr lang="en-US" dirty="0" smtClean="0">
                <a:latin typeface="Arial" pitchFamily="34" charset="0"/>
                <a:cs typeface="Arial" pitchFamily="34" charset="0"/>
              </a:rPr>
              <a:t>As </a:t>
            </a:r>
            <a:r>
              <a:rPr lang="en-US" dirty="0">
                <a:latin typeface="Arial" pitchFamily="34" charset="0"/>
                <a:cs typeface="Arial" pitchFamily="34" charset="0"/>
              </a:rPr>
              <a:t>is now our </a:t>
            </a:r>
            <a:r>
              <a:rPr lang="en-US" dirty="0" smtClean="0">
                <a:latin typeface="Arial" pitchFamily="34" charset="0"/>
                <a:cs typeface="Arial" pitchFamily="34" charset="0"/>
              </a:rPr>
              <a:t>routine, </a:t>
            </a:r>
            <a:r>
              <a:rPr lang="en-US" dirty="0">
                <a:latin typeface="Arial" pitchFamily="34" charset="0"/>
                <a:cs typeface="Arial" pitchFamily="34" charset="0"/>
              </a:rPr>
              <a:t>the Open Session of all </a:t>
            </a:r>
            <a:r>
              <a:rPr lang="en-US" dirty="0" smtClean="0">
                <a:latin typeface="Arial" pitchFamily="34" charset="0"/>
                <a:cs typeface="Arial" pitchFamily="34" charset="0"/>
              </a:rPr>
              <a:t>of our Council meetings are videotaped </a:t>
            </a:r>
            <a:r>
              <a:rPr lang="en-US" dirty="0">
                <a:latin typeface="Arial" pitchFamily="34" charset="0"/>
                <a:cs typeface="Arial" pitchFamily="34" charset="0"/>
              </a:rPr>
              <a:t>and made available as a permanent archive on the </a:t>
            </a:r>
            <a:r>
              <a:rPr lang="en-US" dirty="0" smtClean="0">
                <a:latin typeface="Arial" pitchFamily="34" charset="0"/>
                <a:cs typeface="Arial" pitchFamily="34" charset="0"/>
              </a:rPr>
              <a:t>web, including </a:t>
            </a:r>
            <a:r>
              <a:rPr lang="en-US" dirty="0">
                <a:latin typeface="Arial" pitchFamily="34" charset="0"/>
                <a:cs typeface="Arial" pitchFamily="34" charset="0"/>
              </a:rPr>
              <a:t>videos of the presentations themselves and the various associated </a:t>
            </a:r>
            <a:r>
              <a:rPr lang="en-US" dirty="0" smtClean="0">
                <a:latin typeface="Arial" pitchFamily="34" charset="0"/>
                <a:cs typeface="Arial" pitchFamily="34" charset="0"/>
              </a:rPr>
              <a:t>documents.</a:t>
            </a:r>
            <a:endParaRPr lang="en-US" dirty="0">
              <a:latin typeface="Arial" pitchFamily="34" charset="0"/>
              <a:cs typeface="Arial" pitchFamily="34" charset="0"/>
            </a:endParaRPr>
          </a:p>
        </p:txBody>
      </p:sp>
      <p:sp>
        <p:nvSpPr>
          <p:cNvPr id="97284"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a:t>
            </a:fld>
            <a:endParaRPr lang="en-US" dirty="0" smtClean="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81538" cy="3509963"/>
          </a:xfrm>
          <a:prstGeom prst="rect">
            <a:avLst/>
          </a:prstGeom>
        </p:spPr>
      </p:sp>
      <p:sp>
        <p:nvSpPr>
          <p:cNvPr id="3" name="Notes Placeholder 2"/>
          <p:cNvSpPr>
            <a:spLocks noGrp="1"/>
          </p:cNvSpPr>
          <p:nvPr>
            <p:ph type="body" idx="1"/>
          </p:nvPr>
        </p:nvSpPr>
        <p:spPr/>
        <p:txBody>
          <a:bodyPr/>
          <a:lstStyle/>
          <a:p>
            <a:pPr>
              <a:spcBef>
                <a:spcPts val="0"/>
              </a:spcBef>
            </a:pPr>
            <a:r>
              <a:rPr lang="en-US" dirty="0" smtClean="0">
                <a:latin typeface="Arial" pitchFamily="34" charset="0"/>
                <a:cs typeface="Arial" pitchFamily="34" charset="0"/>
              </a:rPr>
              <a:t>And, of course, the really novel component of our year-long 2013 celebration of genomics will be the exhibition that we are co-developing with our good friends and colleagues at the Smithsonian National Museum of Natural History. </a:t>
            </a:r>
          </a:p>
          <a:p>
            <a:pPr>
              <a:spcBef>
                <a:spcPts val="0"/>
              </a:spcBef>
            </a:pPr>
            <a:endParaRPr lang="en-US"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After much anticipation and an extraordinary amount of work</a:t>
            </a:r>
            <a:r>
              <a:rPr lang="en-US" dirty="0">
                <a:latin typeface="Arial" pitchFamily="34" charset="0"/>
                <a:cs typeface="Arial" pitchFamily="34" charset="0"/>
              </a:rPr>
              <a:t>, * the ~2900 square foot </a:t>
            </a:r>
            <a:r>
              <a:rPr lang="en-US" dirty="0" smtClean="0">
                <a:latin typeface="Arial" pitchFamily="34" charset="0"/>
                <a:cs typeface="Arial" pitchFamily="34" charset="0"/>
              </a:rPr>
              <a:t>exhibition— </a:t>
            </a:r>
            <a:r>
              <a:rPr lang="en-US" baseline="0" dirty="0" smtClean="0">
                <a:latin typeface="Arial" pitchFamily="34" charset="0"/>
                <a:cs typeface="Arial" pitchFamily="34" charset="0"/>
              </a:rPr>
              <a:t>‘Genome: Unlocking Life’s Code</a:t>
            </a:r>
            <a:r>
              <a:rPr lang="en-US" dirty="0" smtClean="0">
                <a:latin typeface="Arial" pitchFamily="34" charset="0"/>
                <a:cs typeface="Arial" pitchFamily="34" charset="0"/>
              </a:rPr>
              <a:t>’</a:t>
            </a:r>
            <a:r>
              <a:rPr lang="en-US" dirty="0">
                <a:latin typeface="Arial" pitchFamily="34" charset="0"/>
                <a:cs typeface="Arial" pitchFamily="34" charset="0"/>
              </a:rPr>
              <a:t> —</a:t>
            </a:r>
            <a:r>
              <a:rPr lang="en-US" dirty="0" smtClean="0">
                <a:latin typeface="Arial" pitchFamily="34" charset="0"/>
                <a:cs typeface="Arial" pitchFamily="34" charset="0"/>
              </a:rPr>
              <a:t> will </a:t>
            </a:r>
            <a:r>
              <a:rPr lang="en-US" dirty="0">
                <a:latin typeface="Arial" pitchFamily="34" charset="0"/>
                <a:cs typeface="Arial" pitchFamily="34" charset="0"/>
              </a:rPr>
              <a:t>open at the National Museum of Natural History in June</a:t>
            </a:r>
            <a:r>
              <a:rPr lang="en-US" dirty="0" smtClean="0">
                <a:latin typeface="Arial" pitchFamily="34" charset="0"/>
                <a:cs typeface="Arial" pitchFamily="34" charset="0"/>
              </a:rPr>
              <a:t>.</a:t>
            </a:r>
          </a:p>
          <a:p>
            <a:pPr>
              <a:spcBef>
                <a:spcPts val="0"/>
              </a:spcBef>
            </a:pPr>
            <a:endParaRPr lang="en-US"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 Also planned is a significant amount of associated programming</a:t>
            </a:r>
            <a:r>
              <a:rPr lang="en-US" dirty="0" smtClean="0">
                <a:latin typeface="Arial" pitchFamily="34" charset="0"/>
                <a:cs typeface="Arial" pitchFamily="34" charset="0"/>
              </a:rPr>
              <a:t> and outreach in terms of genomics</a:t>
            </a:r>
            <a:r>
              <a:rPr lang="en-US" baseline="0" dirty="0" smtClean="0">
                <a:latin typeface="Arial" pitchFamily="34" charset="0"/>
                <a:cs typeface="Arial" pitchFamily="34" charset="0"/>
              </a:rPr>
              <a:t> literacy and education programs.  </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 The exhibition will be resident in Washington, DC for just over1 year (until September 2014) and * will then tour North America an additional 4-5 years.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9B66EA5-E5D7-4ADA-A487-C1FEA7F564E5}" type="slidenum">
              <a:rPr lang="en-US" smtClean="0"/>
              <a:pPr/>
              <a:t>10</a:t>
            </a:fld>
            <a:endParaRPr lang="en-US" dirty="0"/>
          </a:p>
        </p:txBody>
      </p:sp>
    </p:spTree>
    <p:extLst>
      <p:ext uri="{BB962C8B-B14F-4D97-AF65-F5344CB8AC3E}">
        <p14:creationId xmlns:p14="http://schemas.microsoft.com/office/powerpoint/2010/main" val="3164770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203325" y="701675"/>
            <a:ext cx="4681538" cy="3509963"/>
          </a:xfrm>
          <a:prstGeom prst="rect">
            <a:avLst/>
          </a:prstGeo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0"/>
              </a:spcAft>
            </a:pPr>
            <a:r>
              <a:rPr lang="en-US" dirty="0" smtClean="0">
                <a:latin typeface="Arial" pitchFamily="34" charset="0"/>
                <a:cs typeface="Arial" pitchFamily="34" charset="0"/>
              </a:rPr>
              <a:t>Shown here is a ‘bird’s eye’ preview</a:t>
            </a:r>
            <a:r>
              <a:rPr lang="en-US" baseline="0" dirty="0" smtClean="0">
                <a:latin typeface="Arial" pitchFamily="34" charset="0"/>
                <a:cs typeface="Arial" pitchFamily="34" charset="0"/>
              </a:rPr>
              <a:t> of the exhibition, which will be located in Hall 23 </a:t>
            </a:r>
            <a:r>
              <a:rPr lang="en-US" dirty="0" smtClean="0">
                <a:latin typeface="Arial" pitchFamily="34" charset="0"/>
                <a:cs typeface="Arial" pitchFamily="34" charset="0"/>
              </a:rPr>
              <a:t>on the 2</a:t>
            </a:r>
            <a:r>
              <a:rPr lang="en-US" baseline="30000" dirty="0" smtClean="0">
                <a:latin typeface="Arial" pitchFamily="34" charset="0"/>
                <a:cs typeface="Arial" pitchFamily="34" charset="0"/>
              </a:rPr>
              <a:t>nd</a:t>
            </a:r>
            <a:r>
              <a:rPr lang="en-US" dirty="0" smtClean="0">
                <a:latin typeface="Arial" pitchFamily="34" charset="0"/>
                <a:cs typeface="Arial" pitchFamily="34" charset="0"/>
              </a:rPr>
              <a:t> floor of the museum (immediately adjacent to the Hope Diamond).</a:t>
            </a:r>
            <a:r>
              <a:rPr lang="en-US" baseline="0" dirty="0" smtClean="0">
                <a:latin typeface="Arial" pitchFamily="34" charset="0"/>
                <a:cs typeface="Arial" pitchFamily="34" charset="0"/>
              </a:rPr>
              <a:t>  * </a:t>
            </a:r>
            <a:r>
              <a:rPr lang="en-US" dirty="0" smtClean="0">
                <a:latin typeface="Arial" pitchFamily="34" charset="0"/>
                <a:cs typeface="Arial" pitchFamily="34" charset="0"/>
              </a:rPr>
              <a:t>The exhibition will consist of five major thematic areas, as shown here. </a:t>
            </a:r>
          </a:p>
          <a:p>
            <a:pPr>
              <a:spcBef>
                <a:spcPts val="0"/>
              </a:spcBef>
              <a:spcAft>
                <a:spcPts val="0"/>
              </a:spcAft>
            </a:pPr>
            <a:endParaRPr lang="en-US" u="none" dirty="0" smtClean="0">
              <a:latin typeface="Arial" pitchFamily="34" charset="0"/>
              <a:cs typeface="Arial" pitchFamily="34" charset="0"/>
              <a:sym typeface="Wingdings" pitchFamily="2" charset="2"/>
            </a:endParaRPr>
          </a:p>
          <a:p>
            <a:pPr defTabSz="929329" eaLnBrk="1" fontAlgn="auto" hangingPunct="1">
              <a:spcBef>
                <a:spcPts val="0"/>
              </a:spcBef>
              <a:spcAft>
                <a:spcPts val="0"/>
              </a:spcAft>
              <a:defRPr/>
            </a:pPr>
            <a:r>
              <a:rPr lang="en-US" u="none" baseline="0" dirty="0" smtClean="0">
                <a:latin typeface="Arial" pitchFamily="34" charset="0"/>
                <a:cs typeface="Arial" pitchFamily="34" charset="0"/>
                <a:sym typeface="Wingdings" pitchFamily="2" charset="2"/>
              </a:rPr>
              <a:t>Each of the areas will contain engaging </a:t>
            </a:r>
            <a:r>
              <a:rPr lang="en-US" u="none" baseline="0" dirty="0" err="1" smtClean="0">
                <a:latin typeface="Arial" pitchFamily="34" charset="0"/>
                <a:cs typeface="Arial" pitchFamily="34" charset="0"/>
                <a:sym typeface="Wingdings" pitchFamily="2" charset="2"/>
              </a:rPr>
              <a:t>interactives</a:t>
            </a:r>
            <a:r>
              <a:rPr lang="en-US" u="none" baseline="0" dirty="0" smtClean="0">
                <a:latin typeface="Arial" pitchFamily="34" charset="0"/>
                <a:cs typeface="Arial" pitchFamily="34" charset="0"/>
                <a:sym typeface="Wingdings" pitchFamily="2" charset="2"/>
              </a:rPr>
              <a:t> and interesting stories that will highlight various aspects of the thematic topic. </a:t>
            </a:r>
            <a:r>
              <a:rPr lang="en-US" u="none" dirty="0" smtClean="0">
                <a:latin typeface="Arial" pitchFamily="34" charset="0"/>
                <a:cs typeface="Arial" pitchFamily="34" charset="0"/>
              </a:rPr>
              <a:t>The exhibition will include stories about our health, cancer, genetic testing, personalized medicine, comparative genomics, ancestry, and the ethical, legal, and social implications of genomics.  </a:t>
            </a:r>
          </a:p>
          <a:p>
            <a:pPr defTabSz="929329" eaLnBrk="1" fontAlgn="auto" hangingPunct="1">
              <a:spcBef>
                <a:spcPts val="0"/>
              </a:spcBef>
              <a:spcAft>
                <a:spcPts val="0"/>
              </a:spcAft>
              <a:defRPr/>
            </a:pPr>
            <a:endParaRPr lang="en-US" u="none" dirty="0" smtClean="0">
              <a:latin typeface="Arial" pitchFamily="34" charset="0"/>
              <a:cs typeface="Arial" pitchFamily="34" charset="0"/>
            </a:endParaRPr>
          </a:p>
          <a:p>
            <a:pPr defTabSz="929329" eaLnBrk="1" fontAlgn="auto" hangingPunct="1">
              <a:spcBef>
                <a:spcPts val="0"/>
              </a:spcBef>
              <a:spcAft>
                <a:spcPts val="0"/>
              </a:spcAft>
              <a:defRPr/>
            </a:pPr>
            <a:r>
              <a:rPr lang="en-US" u="none" dirty="0" smtClean="0">
                <a:latin typeface="Arial" pitchFamily="34" charset="0"/>
                <a:cs typeface="Arial" pitchFamily="34" charset="0"/>
              </a:rPr>
              <a:t>And with ~7</a:t>
            </a:r>
            <a:r>
              <a:rPr lang="en-US" u="none" baseline="0" dirty="0" smtClean="0">
                <a:latin typeface="Arial" pitchFamily="34" charset="0"/>
                <a:cs typeface="Arial" pitchFamily="34" charset="0"/>
              </a:rPr>
              <a:t> million people visiting the National Museum of Natural History each year, of which over 4 million visit the Hope Diamond immediately next door, we anticipate that a very large number of individuals will benefit from this incredibly creative and instructive exposure to genomics. </a:t>
            </a:r>
            <a:endParaRPr lang="en-US" u="none" dirty="0" smtClean="0">
              <a:latin typeface="Arial" pitchFamily="34" charset="0"/>
              <a:cs typeface="Arial" pitchFamily="34" charset="0"/>
            </a:endParaRPr>
          </a:p>
          <a:p>
            <a:pPr>
              <a:spcBef>
                <a:spcPts val="0"/>
              </a:spcBef>
              <a:spcAft>
                <a:spcPts val="0"/>
              </a:spcAft>
            </a:pPr>
            <a:endParaRPr lang="en-US" dirty="0" smtClean="0">
              <a:latin typeface="Arial" pitchFamily="34" charset="0"/>
              <a:cs typeface="Arial" pitchFamily="34" charset="0"/>
            </a:endParaRP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a:solidFill>
                  <a:schemeClr val="tx1"/>
                </a:solidFill>
                <a:latin typeface="Arial" charset="0"/>
              </a:defRPr>
            </a:lvl1pPr>
            <a:lvl2pPr marL="757476" indent="-291336" eaLnBrk="0" hangingPunct="0">
              <a:defRPr b="1">
                <a:solidFill>
                  <a:schemeClr val="tx1"/>
                </a:solidFill>
                <a:latin typeface="Arial" charset="0"/>
              </a:defRPr>
            </a:lvl2pPr>
            <a:lvl3pPr marL="1165348" indent="-233069" eaLnBrk="0" hangingPunct="0">
              <a:defRPr b="1">
                <a:solidFill>
                  <a:schemeClr val="tx1"/>
                </a:solidFill>
                <a:latin typeface="Arial" charset="0"/>
              </a:defRPr>
            </a:lvl3pPr>
            <a:lvl4pPr marL="1631487" indent="-233069" eaLnBrk="0" hangingPunct="0">
              <a:defRPr b="1">
                <a:solidFill>
                  <a:schemeClr val="tx1"/>
                </a:solidFill>
                <a:latin typeface="Arial" charset="0"/>
              </a:defRPr>
            </a:lvl4pPr>
            <a:lvl5pPr marL="2097626" indent="-233069" eaLnBrk="0" hangingPunct="0">
              <a:defRPr b="1">
                <a:solidFill>
                  <a:schemeClr val="tx1"/>
                </a:solidFill>
                <a:latin typeface="Arial" charset="0"/>
              </a:defRPr>
            </a:lvl5pPr>
            <a:lvl6pPr marL="2563766" indent="-233069" eaLnBrk="0" fontAlgn="base" hangingPunct="0">
              <a:spcBef>
                <a:spcPct val="0"/>
              </a:spcBef>
              <a:spcAft>
                <a:spcPct val="0"/>
              </a:spcAft>
              <a:defRPr b="1">
                <a:solidFill>
                  <a:schemeClr val="tx1"/>
                </a:solidFill>
                <a:latin typeface="Arial" charset="0"/>
              </a:defRPr>
            </a:lvl6pPr>
            <a:lvl7pPr marL="3029905" indent="-233069" eaLnBrk="0" fontAlgn="base" hangingPunct="0">
              <a:spcBef>
                <a:spcPct val="0"/>
              </a:spcBef>
              <a:spcAft>
                <a:spcPct val="0"/>
              </a:spcAft>
              <a:defRPr b="1">
                <a:solidFill>
                  <a:schemeClr val="tx1"/>
                </a:solidFill>
                <a:latin typeface="Arial" charset="0"/>
              </a:defRPr>
            </a:lvl7pPr>
            <a:lvl8pPr marL="3496043" indent="-233069" eaLnBrk="0" fontAlgn="base" hangingPunct="0">
              <a:spcBef>
                <a:spcPct val="0"/>
              </a:spcBef>
              <a:spcAft>
                <a:spcPct val="0"/>
              </a:spcAft>
              <a:defRPr b="1">
                <a:solidFill>
                  <a:schemeClr val="tx1"/>
                </a:solidFill>
                <a:latin typeface="Arial" charset="0"/>
              </a:defRPr>
            </a:lvl8pPr>
            <a:lvl9pPr marL="3962183" indent="-233069" eaLnBrk="0" fontAlgn="base" hangingPunct="0">
              <a:spcBef>
                <a:spcPct val="0"/>
              </a:spcBef>
              <a:spcAft>
                <a:spcPct val="0"/>
              </a:spcAft>
              <a:defRPr b="1">
                <a:solidFill>
                  <a:schemeClr val="tx1"/>
                </a:solidFill>
                <a:latin typeface="Arial" charset="0"/>
              </a:defRPr>
            </a:lvl9pPr>
          </a:lstStyle>
          <a:p>
            <a:pPr eaLnBrk="1" hangingPunct="1"/>
            <a:fld id="{DA6930BF-B7C7-4188-BE64-CDEAE96E44BF}" type="slidenum">
              <a:rPr lang="en-US">
                <a:solidFill>
                  <a:prstClr val="black"/>
                </a:solidFill>
              </a:rPr>
              <a:pPr eaLnBrk="1" hangingPunct="1"/>
              <a:t>11</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203325" y="701675"/>
            <a:ext cx="4681538" cy="3509963"/>
          </a:xfrm>
          <a:prstGeom prst="rect">
            <a:avLst/>
          </a:prstGeom>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defTabSz="914088">
              <a:spcBef>
                <a:spcPts val="0"/>
              </a:spcBef>
              <a:defRPr/>
            </a:pPr>
            <a:r>
              <a:rPr lang="en-US" dirty="0" smtClean="0">
                <a:latin typeface="Arial"/>
                <a:cs typeface="Arial"/>
              </a:rPr>
              <a:t>To </a:t>
            </a:r>
            <a:r>
              <a:rPr lang="en-US" dirty="0">
                <a:latin typeface="Arial"/>
                <a:cs typeface="Arial"/>
              </a:rPr>
              <a:t>complement the </a:t>
            </a:r>
            <a:r>
              <a:rPr lang="en-US" dirty="0" smtClean="0">
                <a:latin typeface="Arial"/>
                <a:cs typeface="Arial"/>
              </a:rPr>
              <a:t>physical</a:t>
            </a:r>
            <a:r>
              <a:rPr lang="en-US" baseline="0" dirty="0" smtClean="0">
                <a:latin typeface="Arial"/>
                <a:cs typeface="Arial"/>
              </a:rPr>
              <a:t> </a:t>
            </a:r>
            <a:r>
              <a:rPr lang="en-US" dirty="0" smtClean="0">
                <a:latin typeface="Arial"/>
                <a:cs typeface="Arial"/>
              </a:rPr>
              <a:t>exhibition</a:t>
            </a:r>
            <a:r>
              <a:rPr lang="en-US" dirty="0">
                <a:latin typeface="Arial"/>
                <a:cs typeface="Arial"/>
              </a:rPr>
              <a:t>, NHGRI, the National Museum of Natural History, and the Smithsonian </a:t>
            </a:r>
            <a:r>
              <a:rPr lang="en-US" dirty="0" smtClean="0">
                <a:latin typeface="Arial"/>
                <a:cs typeface="Arial"/>
              </a:rPr>
              <a:t>Associates </a:t>
            </a:r>
            <a:r>
              <a:rPr lang="en-US" dirty="0">
                <a:latin typeface="Arial"/>
                <a:cs typeface="Arial"/>
              </a:rPr>
              <a:t>have partnered to develop a series of educational </a:t>
            </a:r>
            <a:r>
              <a:rPr lang="en-US" dirty="0" smtClean="0">
                <a:latin typeface="Arial"/>
                <a:cs typeface="Arial"/>
              </a:rPr>
              <a:t>programs for the public— lectures</a:t>
            </a:r>
            <a:r>
              <a:rPr lang="en-US" dirty="0">
                <a:latin typeface="Arial"/>
                <a:cs typeface="Arial"/>
              </a:rPr>
              <a:t>, symposia, discussion panels, and gatherings</a:t>
            </a:r>
            <a:r>
              <a:rPr lang="en-US" dirty="0" smtClean="0">
                <a:latin typeface="Arial"/>
                <a:cs typeface="Arial"/>
              </a:rPr>
              <a:t>— that </a:t>
            </a:r>
            <a:r>
              <a:rPr lang="en-US" dirty="0">
                <a:latin typeface="Arial"/>
                <a:cs typeface="Arial"/>
              </a:rPr>
              <a:t>will be offered </a:t>
            </a:r>
            <a:r>
              <a:rPr lang="en-US" dirty="0" smtClean="0">
                <a:latin typeface="Arial"/>
                <a:cs typeface="Arial"/>
              </a:rPr>
              <a:t>from </a:t>
            </a:r>
            <a:r>
              <a:rPr lang="en-US" dirty="0">
                <a:latin typeface="Arial"/>
                <a:cs typeface="Arial"/>
              </a:rPr>
              <a:t>September 2013 to July 2014. </a:t>
            </a:r>
          </a:p>
          <a:p>
            <a:pPr defTabSz="914088">
              <a:spcBef>
                <a:spcPts val="0"/>
              </a:spcBef>
              <a:defRPr/>
            </a:pPr>
            <a:endParaRPr lang="en-US" dirty="0">
              <a:latin typeface="Arial"/>
              <a:cs typeface="Arial"/>
            </a:endParaRPr>
          </a:p>
          <a:p>
            <a:pPr defTabSz="914088">
              <a:spcBef>
                <a:spcPts val="0"/>
              </a:spcBef>
              <a:defRPr/>
            </a:pPr>
            <a:r>
              <a:rPr lang="en-US" dirty="0" smtClean="0">
                <a:latin typeface="Arial"/>
                <a:cs typeface="Arial"/>
              </a:rPr>
              <a:t>* A </a:t>
            </a:r>
            <a:r>
              <a:rPr lang="en-US" dirty="0">
                <a:latin typeface="Arial"/>
                <a:cs typeface="Arial"/>
              </a:rPr>
              <a:t>few </a:t>
            </a:r>
            <a:r>
              <a:rPr lang="en-US" dirty="0" smtClean="0">
                <a:latin typeface="Arial"/>
                <a:cs typeface="Arial"/>
              </a:rPr>
              <a:t>themes </a:t>
            </a:r>
            <a:r>
              <a:rPr lang="en-US" dirty="0">
                <a:latin typeface="Arial"/>
                <a:cs typeface="Arial"/>
              </a:rPr>
              <a:t>that will be covered in the series are listed here. </a:t>
            </a:r>
            <a:r>
              <a:rPr lang="en-US" dirty="0" smtClean="0">
                <a:latin typeface="Arial"/>
                <a:cs typeface="Arial"/>
              </a:rPr>
              <a:t>As </a:t>
            </a:r>
            <a:r>
              <a:rPr lang="en-US" dirty="0">
                <a:latin typeface="Arial"/>
                <a:cs typeface="Arial"/>
              </a:rPr>
              <a:t>you can see, we will be covering a range of </a:t>
            </a:r>
            <a:r>
              <a:rPr lang="en-US" dirty="0" smtClean="0">
                <a:latin typeface="Arial"/>
                <a:cs typeface="Arial"/>
              </a:rPr>
              <a:t>interesting topics, </a:t>
            </a:r>
            <a:r>
              <a:rPr lang="en-US" dirty="0">
                <a:latin typeface="Arial"/>
                <a:cs typeface="Arial"/>
              </a:rPr>
              <a:t>and we </a:t>
            </a:r>
            <a:r>
              <a:rPr lang="en-US" dirty="0" smtClean="0">
                <a:latin typeface="Arial"/>
                <a:cs typeface="Arial"/>
              </a:rPr>
              <a:t>look </a:t>
            </a:r>
            <a:r>
              <a:rPr lang="en-US" dirty="0">
                <a:latin typeface="Arial"/>
                <a:cs typeface="Arial"/>
              </a:rPr>
              <a:t>forward to engaging </a:t>
            </a:r>
            <a:r>
              <a:rPr lang="en-US" dirty="0" smtClean="0">
                <a:latin typeface="Arial"/>
                <a:cs typeface="Arial"/>
              </a:rPr>
              <a:t>public </a:t>
            </a:r>
            <a:r>
              <a:rPr lang="en-US" dirty="0">
                <a:latin typeface="Arial"/>
                <a:cs typeface="Arial"/>
              </a:rPr>
              <a:t>on these and other important issues.</a:t>
            </a:r>
          </a:p>
          <a:p>
            <a:pPr defTabSz="914088">
              <a:spcBef>
                <a:spcPts val="0"/>
              </a:spcBef>
              <a:defRPr/>
            </a:pPr>
            <a:endParaRPr lang="en-US" dirty="0">
              <a:latin typeface="Arial"/>
              <a:cs typeface="Arial"/>
            </a:endParaRPr>
          </a:p>
          <a:p>
            <a:pPr defTabSz="914088">
              <a:spcBef>
                <a:spcPts val="0"/>
              </a:spcBef>
              <a:defRPr/>
            </a:pPr>
            <a:r>
              <a:rPr lang="en-US" dirty="0">
                <a:latin typeface="Arial"/>
                <a:cs typeface="Arial"/>
              </a:rPr>
              <a:t>The first </a:t>
            </a:r>
            <a:r>
              <a:rPr lang="en-US" dirty="0" smtClean="0">
                <a:latin typeface="Arial"/>
                <a:cs typeface="Arial"/>
              </a:rPr>
              <a:t>of these public programs</a:t>
            </a:r>
            <a:r>
              <a:rPr lang="en-US" baseline="0" dirty="0" smtClean="0">
                <a:latin typeface="Arial"/>
                <a:cs typeface="Arial"/>
              </a:rPr>
              <a:t> </a:t>
            </a:r>
            <a:r>
              <a:rPr lang="en-US" dirty="0" smtClean="0">
                <a:latin typeface="Arial"/>
                <a:cs typeface="Arial"/>
              </a:rPr>
              <a:t>will </a:t>
            </a:r>
            <a:r>
              <a:rPr lang="en-US" dirty="0">
                <a:latin typeface="Arial"/>
                <a:cs typeface="Arial"/>
              </a:rPr>
              <a:t>be </a:t>
            </a:r>
            <a:r>
              <a:rPr lang="en-US" dirty="0" smtClean="0">
                <a:latin typeface="Arial"/>
                <a:cs typeface="Arial"/>
              </a:rPr>
              <a:t>held on </a:t>
            </a:r>
            <a:r>
              <a:rPr lang="en-US" dirty="0">
                <a:latin typeface="Arial"/>
                <a:cs typeface="Arial"/>
              </a:rPr>
              <a:t>September </a:t>
            </a:r>
            <a:r>
              <a:rPr lang="en-US" dirty="0" smtClean="0">
                <a:latin typeface="Arial"/>
                <a:cs typeface="Arial"/>
              </a:rPr>
              <a:t>12, </a:t>
            </a:r>
            <a:r>
              <a:rPr lang="en-US" dirty="0">
                <a:latin typeface="Arial"/>
                <a:cs typeface="Arial"/>
              </a:rPr>
              <a:t>in partnership with the National Museum of Natural History and the National African American History and Culture </a:t>
            </a:r>
            <a:r>
              <a:rPr lang="en-US" dirty="0" smtClean="0">
                <a:latin typeface="Arial"/>
                <a:cs typeface="Arial"/>
              </a:rPr>
              <a:t>Museum. </a:t>
            </a:r>
            <a:r>
              <a:rPr lang="en-US" dirty="0">
                <a:latin typeface="Arial"/>
                <a:cs typeface="Arial"/>
              </a:rPr>
              <a:t>This event will explore the role of genomics and ancestry in understanding health, culture, and history.  A panel discussion will follow with members of the scientific community and the audience. </a:t>
            </a:r>
            <a:r>
              <a:rPr lang="en-US" dirty="0" smtClean="0">
                <a:latin typeface="Arial"/>
                <a:cs typeface="Arial"/>
              </a:rPr>
              <a:t>Of note, NHGRI </a:t>
            </a:r>
            <a:r>
              <a:rPr lang="en-US" dirty="0">
                <a:latin typeface="Arial"/>
                <a:cs typeface="Arial"/>
              </a:rPr>
              <a:t>is providing funding </a:t>
            </a:r>
            <a:r>
              <a:rPr lang="en-US" dirty="0" smtClean="0">
                <a:latin typeface="Arial"/>
                <a:cs typeface="Arial"/>
              </a:rPr>
              <a:t>to</a:t>
            </a:r>
            <a:r>
              <a:rPr lang="en-US" baseline="0" dirty="0" smtClean="0">
                <a:latin typeface="Arial"/>
                <a:cs typeface="Arial"/>
              </a:rPr>
              <a:t> support an ASHG </a:t>
            </a:r>
            <a:r>
              <a:rPr lang="en-US" dirty="0" smtClean="0">
                <a:latin typeface="Arial"/>
                <a:cs typeface="Arial"/>
              </a:rPr>
              <a:t>Scientific Roundtable on Genetic Inference and Ancestry, which</a:t>
            </a:r>
            <a:r>
              <a:rPr lang="en-US" baseline="0" dirty="0" smtClean="0">
                <a:latin typeface="Arial"/>
                <a:cs typeface="Arial"/>
              </a:rPr>
              <a:t> will be held September 10 and 11. </a:t>
            </a:r>
            <a:r>
              <a:rPr lang="en-US" dirty="0" smtClean="0">
                <a:latin typeface="Arial"/>
                <a:cs typeface="Arial"/>
              </a:rPr>
              <a:t>Speakers from that roundtable event will </a:t>
            </a:r>
            <a:r>
              <a:rPr lang="en-US" dirty="0">
                <a:latin typeface="Arial"/>
                <a:cs typeface="Arial"/>
              </a:rPr>
              <a:t>participate in the </a:t>
            </a:r>
            <a:r>
              <a:rPr lang="en-US" dirty="0" smtClean="0">
                <a:latin typeface="Arial"/>
                <a:cs typeface="Arial"/>
              </a:rPr>
              <a:t>public program on </a:t>
            </a:r>
            <a:r>
              <a:rPr lang="en-US" dirty="0">
                <a:latin typeface="Arial"/>
                <a:cs typeface="Arial"/>
              </a:rPr>
              <a:t>September </a:t>
            </a:r>
            <a:r>
              <a:rPr lang="en-US" dirty="0" smtClean="0">
                <a:latin typeface="Arial"/>
                <a:cs typeface="Arial"/>
              </a:rPr>
              <a:t>12.</a:t>
            </a:r>
          </a:p>
          <a:p>
            <a:pPr defTabSz="914088">
              <a:spcBef>
                <a:spcPts val="0"/>
              </a:spcBef>
              <a:defRPr/>
            </a:pPr>
            <a:endParaRPr lang="en-US" dirty="0" smtClean="0">
              <a:latin typeface="Arial"/>
              <a:cs typeface="Arial"/>
            </a:endParaRPr>
          </a:p>
          <a:p>
            <a:pPr defTabSz="914088">
              <a:spcBef>
                <a:spcPts val="0"/>
              </a:spcBef>
              <a:defRPr/>
            </a:pPr>
            <a:r>
              <a:rPr lang="en-US" dirty="0" smtClean="0">
                <a:latin typeface="Arial"/>
                <a:cs typeface="Arial"/>
              </a:rPr>
              <a:t>Additional information </a:t>
            </a:r>
            <a:r>
              <a:rPr lang="en-US" baseline="0" dirty="0" smtClean="0">
                <a:latin typeface="Arial"/>
                <a:cs typeface="Arial"/>
              </a:rPr>
              <a:t>on the other public programs will be forthcoming as details become available.</a:t>
            </a:r>
            <a:endParaRPr lang="en-US" dirty="0">
              <a:latin typeface="Arial"/>
              <a:cs typeface="Arial"/>
            </a:endParaRPr>
          </a:p>
          <a:p>
            <a:pPr defTabSz="914088">
              <a:spcBef>
                <a:spcPts val="0"/>
              </a:spcBef>
              <a:defRPr/>
            </a:pPr>
            <a:endParaRPr lang="en-US" dirty="0">
              <a:latin typeface="Arial"/>
              <a:cs typeface="Arial"/>
            </a:endParaRP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a:solidFill>
                  <a:schemeClr val="tx1"/>
                </a:solidFill>
                <a:latin typeface="Arial" charset="0"/>
              </a:defRPr>
            </a:lvl1pPr>
            <a:lvl2pPr marL="757476" indent="-291336" eaLnBrk="0" hangingPunct="0">
              <a:defRPr b="1">
                <a:solidFill>
                  <a:schemeClr val="tx1"/>
                </a:solidFill>
                <a:latin typeface="Arial" charset="0"/>
              </a:defRPr>
            </a:lvl2pPr>
            <a:lvl3pPr marL="1165348" indent="-233069" eaLnBrk="0" hangingPunct="0">
              <a:defRPr b="1">
                <a:solidFill>
                  <a:schemeClr val="tx1"/>
                </a:solidFill>
                <a:latin typeface="Arial" charset="0"/>
              </a:defRPr>
            </a:lvl3pPr>
            <a:lvl4pPr marL="1631487" indent="-233069" eaLnBrk="0" hangingPunct="0">
              <a:defRPr b="1">
                <a:solidFill>
                  <a:schemeClr val="tx1"/>
                </a:solidFill>
                <a:latin typeface="Arial" charset="0"/>
              </a:defRPr>
            </a:lvl4pPr>
            <a:lvl5pPr marL="2097626" indent="-233069" eaLnBrk="0" hangingPunct="0">
              <a:defRPr b="1">
                <a:solidFill>
                  <a:schemeClr val="tx1"/>
                </a:solidFill>
                <a:latin typeface="Arial" charset="0"/>
              </a:defRPr>
            </a:lvl5pPr>
            <a:lvl6pPr marL="2563766" indent="-233069" eaLnBrk="0" fontAlgn="base" hangingPunct="0">
              <a:spcBef>
                <a:spcPct val="0"/>
              </a:spcBef>
              <a:spcAft>
                <a:spcPct val="0"/>
              </a:spcAft>
              <a:defRPr b="1">
                <a:solidFill>
                  <a:schemeClr val="tx1"/>
                </a:solidFill>
                <a:latin typeface="Arial" charset="0"/>
              </a:defRPr>
            </a:lvl6pPr>
            <a:lvl7pPr marL="3029905" indent="-233069" eaLnBrk="0" fontAlgn="base" hangingPunct="0">
              <a:spcBef>
                <a:spcPct val="0"/>
              </a:spcBef>
              <a:spcAft>
                <a:spcPct val="0"/>
              </a:spcAft>
              <a:defRPr b="1">
                <a:solidFill>
                  <a:schemeClr val="tx1"/>
                </a:solidFill>
                <a:latin typeface="Arial" charset="0"/>
              </a:defRPr>
            </a:lvl7pPr>
            <a:lvl8pPr marL="3496043" indent="-233069" eaLnBrk="0" fontAlgn="base" hangingPunct="0">
              <a:spcBef>
                <a:spcPct val="0"/>
              </a:spcBef>
              <a:spcAft>
                <a:spcPct val="0"/>
              </a:spcAft>
              <a:defRPr b="1">
                <a:solidFill>
                  <a:schemeClr val="tx1"/>
                </a:solidFill>
                <a:latin typeface="Arial" charset="0"/>
              </a:defRPr>
            </a:lvl8pPr>
            <a:lvl9pPr marL="3962183" indent="-233069" eaLnBrk="0" fontAlgn="base" hangingPunct="0">
              <a:spcBef>
                <a:spcPct val="0"/>
              </a:spcBef>
              <a:spcAft>
                <a:spcPct val="0"/>
              </a:spcAft>
              <a:defRPr b="1">
                <a:solidFill>
                  <a:schemeClr val="tx1"/>
                </a:solidFill>
                <a:latin typeface="Arial" charset="0"/>
              </a:defRPr>
            </a:lvl9pPr>
          </a:lstStyle>
          <a:p>
            <a:pPr eaLnBrk="1" hangingPunct="1"/>
            <a:fld id="{CB62B322-86EC-43A4-867B-36A3804B8A92}" type="slidenum">
              <a:rPr lang="en-US" smtClean="0"/>
              <a:pPr eaLnBrk="1" hangingPunct="1"/>
              <a:t>12</a:t>
            </a:fld>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81538" cy="3509963"/>
          </a:xfrm>
          <a:prstGeom prst="rect">
            <a:avLst/>
          </a:prstGeom>
        </p:spPr>
      </p:sp>
      <p:sp>
        <p:nvSpPr>
          <p:cNvPr id="3" name="Notes Placeholder 2"/>
          <p:cNvSpPr>
            <a:spLocks noGrp="1"/>
          </p:cNvSpPr>
          <p:nvPr>
            <p:ph type="body" idx="1"/>
          </p:nvPr>
        </p:nvSpPr>
        <p:spPr/>
        <p:txBody>
          <a:bodyPr/>
          <a:lstStyle/>
          <a:p>
            <a:pPr defTabSz="929329" eaLnBrk="1" fontAlgn="auto" hangingPunct="1">
              <a:spcBef>
                <a:spcPts val="0"/>
              </a:spcBef>
              <a:spcAft>
                <a:spcPts val="0"/>
              </a:spcAft>
              <a:defRPr/>
            </a:pPr>
            <a:r>
              <a:rPr lang="en-US" dirty="0" smtClean="0">
                <a:latin typeface="Arial" pitchFamily="34" charset="0"/>
                <a:cs typeface="Arial" pitchFamily="34" charset="0"/>
              </a:rPr>
              <a:t>Finally, NHGRI and the National</a:t>
            </a:r>
            <a:r>
              <a:rPr lang="en-US" baseline="0" dirty="0" smtClean="0">
                <a:latin typeface="Arial" pitchFamily="34" charset="0"/>
                <a:cs typeface="Arial" pitchFamily="34" charset="0"/>
              </a:rPr>
              <a:t> Museum of Natural History are creating a website to promote, feature, and centralize materials related to the exhibition and the related public outreach efforts. </a:t>
            </a:r>
            <a:r>
              <a:rPr lang="en-US" u="none" baseline="0" dirty="0" smtClean="0">
                <a:latin typeface="Arial" pitchFamily="34" charset="0"/>
                <a:cs typeface="Arial" pitchFamily="34" charset="0"/>
              </a:rPr>
              <a:t>The website will include a virtual tour of the exhibition, a dynamic timeline of the history of genomics, a calendar of ongoing programs, an educator’s guide, and many other resources. </a:t>
            </a:r>
            <a:r>
              <a:rPr lang="en-US" u="none" dirty="0" smtClean="0">
                <a:latin typeface="Arial" pitchFamily="34" charset="0"/>
                <a:cs typeface="Arial" pitchFamily="34" charset="0"/>
              </a:rPr>
              <a:t>It will also offer insights into many of the exhibition’s topics, as well as information on basic genetics and genomics</a:t>
            </a:r>
            <a:r>
              <a:rPr lang="en-US" u="none" baseline="0" dirty="0" smtClean="0">
                <a:latin typeface="Arial" pitchFamily="34" charset="0"/>
                <a:cs typeface="Arial" pitchFamily="34" charset="0"/>
              </a:rPr>
              <a:t>.  </a:t>
            </a:r>
          </a:p>
          <a:p>
            <a:pPr defTabSz="929329" eaLnBrk="1" fontAlgn="auto" hangingPunct="1">
              <a:spcBef>
                <a:spcPts val="0"/>
              </a:spcBef>
              <a:spcAft>
                <a:spcPts val="0"/>
              </a:spcAft>
              <a:defRPr/>
            </a:pPr>
            <a:endParaRPr lang="en-US" u="none" baseline="0" dirty="0" smtClean="0">
              <a:latin typeface="Arial" pitchFamily="34" charset="0"/>
              <a:cs typeface="Arial" pitchFamily="34" charset="0"/>
            </a:endParaRPr>
          </a:p>
          <a:p>
            <a:pPr defTabSz="929329" eaLnBrk="1" fontAlgn="auto" hangingPunct="1">
              <a:spcBef>
                <a:spcPts val="0"/>
              </a:spcBef>
              <a:spcAft>
                <a:spcPts val="0"/>
              </a:spcAft>
              <a:defRPr/>
            </a:pPr>
            <a:r>
              <a:rPr lang="en-US" u="none" dirty="0" smtClean="0">
                <a:latin typeface="Arial" pitchFamily="34" charset="0"/>
                <a:cs typeface="Arial" pitchFamily="34" charset="0"/>
              </a:rPr>
              <a:t>* With the ULR of www.unlockinglifescode.org,</a:t>
            </a:r>
            <a:r>
              <a:rPr lang="en-US" u="none" baseline="0" dirty="0" smtClean="0">
                <a:latin typeface="Arial" pitchFamily="34" charset="0"/>
                <a:cs typeface="Arial" pitchFamily="34" charset="0"/>
              </a:rPr>
              <a:t> the </a:t>
            </a:r>
            <a:r>
              <a:rPr lang="en-US" u="none" dirty="0" smtClean="0">
                <a:latin typeface="Arial" pitchFamily="34" charset="0"/>
                <a:cs typeface="Arial" pitchFamily="34" charset="0"/>
              </a:rPr>
              <a:t>website will be updated regularly as</a:t>
            </a:r>
            <a:r>
              <a:rPr lang="en-US" u="none" baseline="0" dirty="0" smtClean="0">
                <a:latin typeface="Arial" pitchFamily="34" charset="0"/>
                <a:cs typeface="Arial" pitchFamily="34" charset="0"/>
              </a:rPr>
              <a:t> </a:t>
            </a:r>
            <a:r>
              <a:rPr lang="en-US" u="none" dirty="0" smtClean="0">
                <a:latin typeface="Arial" pitchFamily="34" charset="0"/>
                <a:cs typeface="Arial" pitchFamily="34" charset="0"/>
              </a:rPr>
              <a:t>the exhibition travels.</a:t>
            </a:r>
          </a:p>
          <a:p>
            <a:endParaRPr lang="en-US" u="sng" baseline="0" dirty="0" smtClean="0">
              <a:latin typeface="Arial" pitchFamily="34" charset="0"/>
              <a:cs typeface="Arial" pitchFamily="34" charset="0"/>
            </a:endParaRPr>
          </a:p>
          <a:p>
            <a:r>
              <a:rPr lang="en-US" dirty="0" smtClean="0">
                <a:latin typeface="Arial" pitchFamily="34" charset="0"/>
                <a:cs typeface="Arial" pitchFamily="34" charset="0"/>
              </a:rPr>
              <a:t>And finally, I should point out that none of this (the exhibition, the website, or</a:t>
            </a:r>
            <a:r>
              <a:rPr lang="en-US" baseline="0" dirty="0" smtClean="0">
                <a:latin typeface="Arial" pitchFamily="34" charset="0"/>
                <a:cs typeface="Arial" pitchFamily="34" charset="0"/>
              </a:rPr>
              <a:t> the associated programming) would have been possible without the generous contributions of many companies, organizations, and individuals. And I want to give a special thanks to the Foundation for the NIH, which spearheaded those fundraising efforts and were also terrific partners to work with on this project. You will see the full list of those contributors and partners when you visit the exhibition or the exhibition’s website.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9B66EA5-E5D7-4ADA-A487-C1FEA7F564E5}" type="slidenum">
              <a:rPr lang="en-US" smtClean="0"/>
              <a:pPr/>
              <a:t>13</a:t>
            </a:fld>
            <a:endParaRPr lang="en-US" dirty="0"/>
          </a:p>
        </p:txBody>
      </p:sp>
    </p:spTree>
    <p:extLst>
      <p:ext uri="{BB962C8B-B14F-4D97-AF65-F5344CB8AC3E}">
        <p14:creationId xmlns:p14="http://schemas.microsoft.com/office/powerpoint/2010/main" val="237908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07" tIns="46953" rIns="93907" bIns="46953" numCol="1" anchor="t" anchorCtr="0" compatLnSpc="1">
            <a:prstTxWarp prst="textNoShape">
              <a:avLst/>
            </a:prstTxWarp>
          </a:bodyPr>
          <a:lstStyle/>
          <a:p>
            <a:pPr>
              <a:spcBef>
                <a:spcPts val="0"/>
              </a:spcBef>
            </a:pPr>
            <a:r>
              <a:rPr lang="en-US" dirty="0">
                <a:latin typeface="Arial" pitchFamily="34" charset="0"/>
                <a:cs typeface="Arial" pitchFamily="34" charset="0"/>
              </a:rPr>
              <a:t>One of NHGRI’s seven divisions—  the Division of Management—  is responsible for all aspects of administrative management at the Institute. The Director of that division is also known as the Institute’s Executive Officer. </a:t>
            </a:r>
          </a:p>
          <a:p>
            <a:pPr>
              <a:spcBef>
                <a:spcPts val="0"/>
              </a:spcBef>
            </a:pPr>
            <a:endParaRPr lang="en-US" dirty="0">
              <a:latin typeface="Arial" pitchFamily="34" charset="0"/>
              <a:cs typeface="Arial" pitchFamily="34" charset="0"/>
            </a:endParaRPr>
          </a:p>
          <a:p>
            <a:pPr>
              <a:spcBef>
                <a:spcPts val="0"/>
              </a:spcBef>
            </a:pPr>
            <a:r>
              <a:rPr lang="en-US" dirty="0">
                <a:latin typeface="Arial" pitchFamily="34" charset="0"/>
                <a:cs typeface="Arial" pitchFamily="34" charset="0"/>
              </a:rPr>
              <a:t>Janis </a:t>
            </a:r>
            <a:r>
              <a:rPr lang="en-US" dirty="0" err="1">
                <a:latin typeface="Arial" pitchFamily="34" charset="0"/>
                <a:cs typeface="Arial" pitchFamily="34" charset="0"/>
              </a:rPr>
              <a:t>Mullaney</a:t>
            </a:r>
            <a:r>
              <a:rPr lang="en-US" dirty="0">
                <a:latin typeface="Arial" pitchFamily="34" charset="0"/>
                <a:cs typeface="Arial" pitchFamily="34" charset="0"/>
              </a:rPr>
              <a:t>, who had served for </a:t>
            </a:r>
            <a:r>
              <a:rPr lang="en-US" dirty="0" smtClean="0">
                <a:latin typeface="Arial" pitchFamily="34" charset="0"/>
                <a:cs typeface="Arial" pitchFamily="34" charset="0"/>
              </a:rPr>
              <a:t>over 5 </a:t>
            </a:r>
            <a:r>
              <a:rPr lang="en-US" dirty="0">
                <a:latin typeface="Arial" pitchFamily="34" charset="0"/>
                <a:cs typeface="Arial" pitchFamily="34" charset="0"/>
              </a:rPr>
              <a:t>years in this position, recently left NHGRI to </a:t>
            </a:r>
            <a:r>
              <a:rPr lang="en-US" dirty="0" smtClean="0">
                <a:latin typeface="Arial" pitchFamily="34" charset="0"/>
                <a:cs typeface="Arial" pitchFamily="34" charset="0"/>
              </a:rPr>
              <a:t>become the Executive Officer at </a:t>
            </a:r>
            <a:r>
              <a:rPr lang="en-US" dirty="0">
                <a:latin typeface="Arial" pitchFamily="34" charset="0"/>
                <a:cs typeface="Arial" pitchFamily="34" charset="0"/>
              </a:rPr>
              <a:t>the National Center for Advancing Translational Sciences (NCATS).  </a:t>
            </a:r>
          </a:p>
          <a:p>
            <a:pPr>
              <a:spcBef>
                <a:spcPts val="0"/>
              </a:spcBef>
            </a:pPr>
            <a:endParaRPr lang="en-US" dirty="0">
              <a:latin typeface="Arial" pitchFamily="34" charset="0"/>
              <a:cs typeface="Arial" pitchFamily="34" charset="0"/>
            </a:endParaRPr>
          </a:p>
          <a:p>
            <a:pPr>
              <a:spcBef>
                <a:spcPts val="0"/>
              </a:spcBef>
            </a:pPr>
            <a:r>
              <a:rPr lang="en-US" dirty="0">
                <a:latin typeface="Arial" pitchFamily="34" charset="0"/>
                <a:cs typeface="Arial" pitchFamily="34" charset="0"/>
              </a:rPr>
              <a:t>Until a search for a permanent Executive Officer and Director of the Division of Management is launched and completed, I have asked Ellen Rolfes to serve in this role in an acting capacity. Ellen has been at NHGRI for </a:t>
            </a:r>
            <a:r>
              <a:rPr lang="en-US" dirty="0" smtClean="0">
                <a:latin typeface="Arial" pitchFamily="34" charset="0"/>
                <a:cs typeface="Arial" pitchFamily="34" charset="0"/>
              </a:rPr>
              <a:t>over 16 </a:t>
            </a:r>
            <a:r>
              <a:rPr lang="en-US" dirty="0">
                <a:latin typeface="Arial" pitchFamily="34" charset="0"/>
                <a:cs typeface="Arial" pitchFamily="34" charset="0"/>
              </a:rPr>
              <a:t>years and has served as the Institute’s Deputy Executive Officer for </a:t>
            </a:r>
            <a:r>
              <a:rPr lang="en-US" dirty="0" smtClean="0">
                <a:latin typeface="Arial" pitchFamily="34" charset="0"/>
                <a:cs typeface="Arial" pitchFamily="34" charset="0"/>
              </a:rPr>
              <a:t>3 years</a:t>
            </a:r>
            <a:r>
              <a:rPr lang="en-US" dirty="0">
                <a:latin typeface="Arial" pitchFamily="34" charset="0"/>
                <a:cs typeface="Arial" pitchFamily="34" charset="0"/>
              </a:rPr>
              <a:t>. </a:t>
            </a:r>
            <a:endParaRPr lang="en-US" i="1"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14</a:t>
            </a:fld>
            <a:endParaRPr lang="en-US" dirty="0" smtClean="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xfrm>
            <a:off x="944563" y="4446591"/>
            <a:ext cx="5197475" cy="4371406"/>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07" tIns="46953" rIns="93907" bIns="46953" numCol="1" anchor="t" anchorCtr="0" compatLnSpc="1">
            <a:prstTxWarp prst="textNoShape">
              <a:avLst/>
            </a:prstTxWarp>
          </a:bodyPr>
          <a:lstStyle/>
          <a:p>
            <a:pPr>
              <a:spcBef>
                <a:spcPts val="0"/>
              </a:spcBef>
            </a:pPr>
            <a:r>
              <a:rPr lang="en-US" dirty="0">
                <a:latin typeface="Arial" pitchFamily="34" charset="0"/>
                <a:cs typeface="Arial" pitchFamily="34" charset="0"/>
              </a:rPr>
              <a:t>The </a:t>
            </a:r>
            <a:r>
              <a:rPr lang="en-US" dirty="0" smtClean="0">
                <a:latin typeface="Arial" pitchFamily="34" charset="0"/>
                <a:cs typeface="Arial" pitchFamily="34" charset="0"/>
              </a:rPr>
              <a:t>other major personnel updates relate to important ongoing NHGRI recruitments. * I recently launched the search to identify a Director for</a:t>
            </a:r>
            <a:r>
              <a:rPr lang="en-US" baseline="0" dirty="0" smtClean="0">
                <a:latin typeface="Arial" pitchFamily="34" charset="0"/>
                <a:cs typeface="Arial" pitchFamily="34" charset="0"/>
              </a:rPr>
              <a:t> </a:t>
            </a:r>
            <a:r>
              <a:rPr lang="en-US" dirty="0" smtClean="0">
                <a:latin typeface="Arial" pitchFamily="34" charset="0"/>
                <a:cs typeface="Arial" pitchFamily="34" charset="0"/>
              </a:rPr>
              <a:t>the Division of Genomics and Society, one</a:t>
            </a:r>
            <a:r>
              <a:rPr lang="en-US" baseline="0" dirty="0" smtClean="0">
                <a:latin typeface="Arial" pitchFamily="34" charset="0"/>
                <a:cs typeface="Arial" pitchFamily="34" charset="0"/>
              </a:rPr>
              <a:t> of the four </a:t>
            </a:r>
            <a:r>
              <a:rPr lang="en-US" dirty="0" smtClean="0">
                <a:latin typeface="Arial" pitchFamily="34" charset="0"/>
                <a:cs typeface="Arial" pitchFamily="34" charset="0"/>
              </a:rPr>
              <a:t>divisions that constitutes the NHGRI Extramural Research Program. Recall that NHGRI Deputy Director Mark Guyer is now serving as the</a:t>
            </a:r>
            <a:r>
              <a:rPr lang="en-US" baseline="0" dirty="0" smtClean="0">
                <a:latin typeface="Arial" pitchFamily="34" charset="0"/>
                <a:cs typeface="Arial" pitchFamily="34" charset="0"/>
              </a:rPr>
              <a:t> Acting Director of this division. </a:t>
            </a:r>
            <a:r>
              <a:rPr lang="en-US" dirty="0" smtClean="0">
                <a:latin typeface="Arial" pitchFamily="34" charset="0"/>
                <a:cs typeface="Arial" pitchFamily="34" charset="0"/>
              </a:rPr>
              <a:t>This position </a:t>
            </a:r>
            <a:r>
              <a:rPr lang="en-US" dirty="0">
                <a:latin typeface="Arial" pitchFamily="34" charset="0"/>
                <a:cs typeface="Arial" pitchFamily="34" charset="0"/>
              </a:rPr>
              <a:t>will be advertised through </a:t>
            </a:r>
            <a:r>
              <a:rPr lang="en-US" dirty="0" err="1">
                <a:latin typeface="Arial" pitchFamily="34" charset="0"/>
                <a:cs typeface="Arial" pitchFamily="34" charset="0"/>
              </a:rPr>
              <a:t>USAJobs</a:t>
            </a:r>
            <a:r>
              <a:rPr lang="en-US" dirty="0">
                <a:latin typeface="Arial" pitchFamily="34" charset="0"/>
                <a:cs typeface="Arial" pitchFamily="34" charset="0"/>
              </a:rPr>
              <a:t> from May 22 to June 4.</a:t>
            </a:r>
          </a:p>
          <a:p>
            <a:pPr>
              <a:spcBef>
                <a:spcPts val="0"/>
              </a:spcBef>
            </a:pPr>
            <a:endParaRPr lang="en-US" dirty="0">
              <a:latin typeface="Arial" pitchFamily="34" charset="0"/>
              <a:cs typeface="Arial" pitchFamily="34" charset="0"/>
            </a:endParaRPr>
          </a:p>
          <a:p>
            <a:pPr>
              <a:spcBef>
                <a:spcPts val="0"/>
              </a:spcBef>
            </a:pPr>
            <a:r>
              <a:rPr lang="en-US" dirty="0" smtClean="0">
                <a:latin typeface="Arial" pitchFamily="34" charset="0"/>
                <a:cs typeface="Arial" pitchFamily="34" charset="0"/>
              </a:rPr>
              <a:t>* Second, we aim to expand the </a:t>
            </a:r>
            <a:r>
              <a:rPr lang="en-US" dirty="0">
                <a:latin typeface="Arial" pitchFamily="34" charset="0"/>
                <a:cs typeface="Arial" pitchFamily="34" charset="0"/>
              </a:rPr>
              <a:t>number of program </a:t>
            </a:r>
            <a:r>
              <a:rPr lang="en-US" dirty="0" smtClean="0">
                <a:latin typeface="Arial" pitchFamily="34" charset="0"/>
                <a:cs typeface="Arial" pitchFamily="34" charset="0"/>
              </a:rPr>
              <a:t>directors responsible </a:t>
            </a:r>
            <a:r>
              <a:rPr lang="en-US" dirty="0">
                <a:latin typeface="Arial" pitchFamily="34" charset="0"/>
                <a:cs typeface="Arial" pitchFamily="34" charset="0"/>
              </a:rPr>
              <a:t>for the bioinformatics research activities in </a:t>
            </a:r>
            <a:r>
              <a:rPr lang="en-US" dirty="0" smtClean="0">
                <a:latin typeface="Arial" pitchFamily="34" charset="0"/>
                <a:cs typeface="Arial" pitchFamily="34" charset="0"/>
              </a:rPr>
              <a:t>the Extramural </a:t>
            </a:r>
            <a:r>
              <a:rPr lang="en-US" dirty="0">
                <a:latin typeface="Arial" pitchFamily="34" charset="0"/>
                <a:cs typeface="Arial" pitchFamily="34" charset="0"/>
              </a:rPr>
              <a:t>Research Program. We </a:t>
            </a:r>
            <a:r>
              <a:rPr lang="en-US" dirty="0" smtClean="0">
                <a:latin typeface="Arial" pitchFamily="34" charset="0"/>
                <a:cs typeface="Arial" pitchFamily="34" charset="0"/>
              </a:rPr>
              <a:t>will soon be advertising </a:t>
            </a:r>
            <a:r>
              <a:rPr lang="en-US" dirty="0">
                <a:latin typeface="Arial" pitchFamily="34" charset="0"/>
                <a:cs typeface="Arial" pitchFamily="34" charset="0"/>
              </a:rPr>
              <a:t>for two </a:t>
            </a:r>
            <a:r>
              <a:rPr lang="en-US" dirty="0" smtClean="0">
                <a:latin typeface="Arial" pitchFamily="34" charset="0"/>
                <a:cs typeface="Arial" pitchFamily="34" charset="0"/>
              </a:rPr>
              <a:t>such program director positions.</a:t>
            </a:r>
            <a:r>
              <a:rPr lang="en-US" baseline="0" dirty="0" smtClean="0">
                <a:latin typeface="Arial" pitchFamily="34" charset="0"/>
                <a:cs typeface="Arial" pitchFamily="34" charset="0"/>
              </a:rPr>
              <a:t> </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 And finally, two of our divisions—</a:t>
            </a:r>
            <a:r>
              <a:rPr lang="en-US" baseline="0" dirty="0" smtClean="0">
                <a:latin typeface="Arial" pitchFamily="34" charset="0"/>
                <a:cs typeface="Arial" pitchFamily="34" charset="0"/>
              </a:rPr>
              <a:t> the Division of Genomic Medicine of the Extramural Research Program and also the Division of Policy, Communications, and Education</a:t>
            </a:r>
            <a:r>
              <a:rPr lang="en-US" dirty="0" smtClean="0">
                <a:latin typeface="Arial" pitchFamily="34" charset="0"/>
                <a:cs typeface="Arial" pitchFamily="34" charset="0"/>
              </a:rPr>
              <a:t>—</a:t>
            </a:r>
            <a:r>
              <a:rPr lang="en-US" baseline="0" dirty="0" smtClean="0">
                <a:latin typeface="Arial" pitchFamily="34" charset="0"/>
                <a:cs typeface="Arial" pitchFamily="34" charset="0"/>
              </a:rPr>
              <a:t> are actively looking to recruit physicians or other senior healthcare professionals to serve various roles in their respective divisions. </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Some information</a:t>
            </a:r>
            <a:r>
              <a:rPr lang="en-US" baseline="0" dirty="0" smtClean="0">
                <a:latin typeface="Arial" pitchFamily="34" charset="0"/>
                <a:cs typeface="Arial" pitchFamily="34" charset="0"/>
              </a:rPr>
              <a:t> about these recruitments is available as Document 5; but meanwhile, if you have ideas of prospective candidates for any of these positions or questions about the recruitments, please feel free to email me directly. </a:t>
            </a:r>
            <a:endParaRPr lang="en-US" dirty="0">
              <a:latin typeface="Arial" pitchFamily="34" charset="0"/>
              <a:cs typeface="Arial" pitchFamily="34" charset="0"/>
            </a:endParaRPr>
          </a:p>
          <a:p>
            <a:pPr marL="171421" indent="-171421">
              <a:spcBef>
                <a:spcPts val="0"/>
              </a:spcBef>
              <a:buFont typeface="Arial" charset="0"/>
              <a:buChar char="•"/>
            </a:pPr>
            <a:endParaRPr lang="en-US" dirty="0">
              <a:latin typeface="Arial" pitchFamily="34" charset="0"/>
              <a:cs typeface="Arial" pitchFamily="34" charset="0"/>
            </a:endParaRPr>
          </a:p>
          <a:p>
            <a:pPr>
              <a:spcBef>
                <a:spcPts val="0"/>
              </a:spcBef>
            </a:pP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15</a:t>
            </a:fld>
            <a:endParaRPr lang="en-US" dirty="0" smtClean="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16</a:t>
            </a:fld>
            <a:endParaRPr lang="en-US" dirty="0" smtClean="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07" tIns="46953" rIns="93907" bIns="46953" numCol="1" anchor="t" anchorCtr="0" compatLnSpc="1">
            <a:prstTxWarp prst="textNoShape">
              <a:avLst/>
            </a:prstTxWarp>
          </a:bodyPr>
          <a:lstStyle/>
          <a:p>
            <a:pPr>
              <a:spcBef>
                <a:spcPts val="0"/>
              </a:spcBef>
            </a:pPr>
            <a:r>
              <a:rPr lang="en-US" dirty="0" smtClean="0">
                <a:latin typeface="Arial" pitchFamily="34" charset="0"/>
                <a:cs typeface="Arial" pitchFamily="34" charset="0"/>
              </a:rPr>
              <a:t>Jon </a:t>
            </a:r>
            <a:r>
              <a:rPr lang="en-US" dirty="0" err="1" smtClean="0">
                <a:latin typeface="Arial" pitchFamily="34" charset="0"/>
                <a:cs typeface="Arial" pitchFamily="34" charset="0"/>
              </a:rPr>
              <a:t>Lorsch</a:t>
            </a:r>
            <a:r>
              <a:rPr lang="en-US" dirty="0" smtClean="0">
                <a:latin typeface="Arial" pitchFamily="34" charset="0"/>
                <a:cs typeface="Arial" pitchFamily="34" charset="0"/>
              </a:rPr>
              <a:t> has been selected to be the next Director of the National Institute of General Medical Sciences (NIGMS). He comes to the NIH from Johns Hopkins University School of Medicine, where he is a Professor in the Department of Biophysics and Biophysical Chemistry. His research</a:t>
            </a:r>
            <a:r>
              <a:rPr lang="en-US" baseline="0" dirty="0" smtClean="0">
                <a:latin typeface="Arial" pitchFamily="34" charset="0"/>
                <a:cs typeface="Arial" pitchFamily="34" charset="0"/>
              </a:rPr>
              <a:t> group </a:t>
            </a:r>
            <a:r>
              <a:rPr lang="en-US" dirty="0" smtClean="0">
                <a:latin typeface="Arial" pitchFamily="34" charset="0"/>
                <a:cs typeface="Arial" pitchFamily="34" charset="0"/>
              </a:rPr>
              <a:t>developed a fully reconstituted yeast translation initiation system, and used it to dissect the molecular mechanisms of each stage of the process. </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Jon will assume the NIGMS Directorship in August. In the meantime,</a:t>
            </a:r>
            <a:r>
              <a:rPr lang="en-US" baseline="0" dirty="0" smtClean="0">
                <a:latin typeface="Arial" pitchFamily="34" charset="0"/>
                <a:cs typeface="Arial" pitchFamily="34" charset="0"/>
              </a:rPr>
              <a:t> </a:t>
            </a:r>
            <a:r>
              <a:rPr lang="en-US" dirty="0" smtClean="0">
                <a:latin typeface="Arial" pitchFamily="34" charset="0"/>
                <a:cs typeface="Arial" pitchFamily="34" charset="0"/>
              </a:rPr>
              <a:t>I am</a:t>
            </a:r>
            <a:r>
              <a:rPr lang="en-US" baseline="0" dirty="0" smtClean="0">
                <a:latin typeface="Arial" pitchFamily="34" charset="0"/>
                <a:cs typeface="Arial" pitchFamily="34" charset="0"/>
              </a:rPr>
              <a:t> meeting with him regularly to discuss the many topics of mutual interest to our Institutes. I fully expect those discussions will lead to some important and productive new interactions. And I also expect that we will have Jon come to make a presentation to this Council in early 2014.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17</a:t>
            </a:fld>
            <a:endParaRPr lang="en-US" dirty="0" smtClean="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65201" y="4445958"/>
            <a:ext cx="5106304" cy="421033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07" tIns="46953" rIns="93907" bIns="46953" numCol="1" anchor="t" anchorCtr="0" compatLnSpc="1">
            <a:prstTxWarp prst="textNoShape">
              <a:avLst/>
            </a:prstTxWarp>
          </a:bodyPr>
          <a:lstStyle/>
          <a:p>
            <a:pPr>
              <a:spcBef>
                <a:spcPts val="0"/>
              </a:spcBef>
            </a:pPr>
            <a:r>
              <a:rPr lang="en-US" dirty="0">
                <a:latin typeface="Arial" pitchFamily="34" charset="0"/>
                <a:cs typeface="Arial" pitchFamily="34" charset="0"/>
              </a:rPr>
              <a:t>Last month, </a:t>
            </a:r>
            <a:r>
              <a:rPr lang="en-US" dirty="0" smtClean="0">
                <a:latin typeface="Arial" pitchFamily="34" charset="0"/>
                <a:cs typeface="Arial" pitchFamily="34" charset="0"/>
              </a:rPr>
              <a:t>President Obama</a:t>
            </a:r>
            <a:r>
              <a:rPr lang="en-US" baseline="0" dirty="0" smtClean="0">
                <a:latin typeface="Arial" pitchFamily="34" charset="0"/>
                <a:cs typeface="Arial" pitchFamily="34" charset="0"/>
              </a:rPr>
              <a:t> </a:t>
            </a:r>
            <a:r>
              <a:rPr lang="en-US" dirty="0" smtClean="0">
                <a:latin typeface="Arial" pitchFamily="34" charset="0"/>
                <a:cs typeface="Arial" pitchFamily="34" charset="0"/>
              </a:rPr>
              <a:t>announced </a:t>
            </a:r>
            <a:r>
              <a:rPr lang="en-US" dirty="0">
                <a:latin typeface="Arial" pitchFamily="34" charset="0"/>
                <a:cs typeface="Arial" pitchFamily="34" charset="0"/>
              </a:rPr>
              <a:t>the Brain Research through Advancing Innovative </a:t>
            </a:r>
            <a:r>
              <a:rPr lang="en-US" dirty="0" err="1">
                <a:latin typeface="Arial" pitchFamily="34" charset="0"/>
                <a:cs typeface="Arial" pitchFamily="34" charset="0"/>
              </a:rPr>
              <a:t>Neurotechnologies</a:t>
            </a:r>
            <a:r>
              <a:rPr lang="en-US" dirty="0">
                <a:latin typeface="Arial" pitchFamily="34" charset="0"/>
                <a:cs typeface="Arial" pitchFamily="34" charset="0"/>
              </a:rPr>
              <a:t> (BRAIN) Initiative. BRAIN is part of a new Presidential focus aimed at revolutionizing our understanding of the human brain.</a:t>
            </a:r>
          </a:p>
          <a:p>
            <a:pPr>
              <a:spcBef>
                <a:spcPts val="0"/>
              </a:spcBef>
            </a:pPr>
            <a:endParaRPr lang="en-US" dirty="0">
              <a:latin typeface="Arial" pitchFamily="34" charset="0"/>
              <a:cs typeface="Arial" pitchFamily="34" charset="0"/>
            </a:endParaRPr>
          </a:p>
          <a:p>
            <a:pPr>
              <a:spcBef>
                <a:spcPts val="0"/>
              </a:spcBef>
            </a:pPr>
            <a:r>
              <a:rPr lang="en-US" dirty="0">
                <a:latin typeface="Arial" pitchFamily="34" charset="0"/>
                <a:cs typeface="Arial" pitchFamily="34" charset="0"/>
              </a:rPr>
              <a:t>The BRAIN Initiative </a:t>
            </a:r>
            <a:r>
              <a:rPr lang="en-US" dirty="0" smtClean="0">
                <a:latin typeface="Arial" pitchFamily="34" charset="0"/>
                <a:cs typeface="Arial" pitchFamily="34" charset="0"/>
              </a:rPr>
              <a:t>is now associated with $100 </a:t>
            </a:r>
            <a:r>
              <a:rPr lang="en-US" dirty="0">
                <a:latin typeface="Arial" pitchFamily="34" charset="0"/>
                <a:cs typeface="Arial" pitchFamily="34" charset="0"/>
              </a:rPr>
              <a:t>million in the President’s </a:t>
            </a:r>
            <a:r>
              <a:rPr lang="en-US" dirty="0" smtClean="0">
                <a:latin typeface="Arial" pitchFamily="34" charset="0"/>
                <a:cs typeface="Arial" pitchFamily="34" charset="0"/>
              </a:rPr>
              <a:t>proposed</a:t>
            </a:r>
            <a:r>
              <a:rPr lang="en-US" baseline="0" dirty="0" smtClean="0">
                <a:latin typeface="Arial" pitchFamily="34" charset="0"/>
                <a:cs typeface="Arial" pitchFamily="34" charset="0"/>
              </a:rPr>
              <a:t> </a:t>
            </a:r>
            <a:r>
              <a:rPr lang="en-US" dirty="0" smtClean="0">
                <a:latin typeface="Arial" pitchFamily="34" charset="0"/>
                <a:cs typeface="Arial" pitchFamily="34" charset="0"/>
              </a:rPr>
              <a:t>Fiscal </a:t>
            </a:r>
            <a:r>
              <a:rPr lang="en-US" dirty="0">
                <a:latin typeface="Arial" pitchFamily="34" charset="0"/>
                <a:cs typeface="Arial" pitchFamily="34" charset="0"/>
              </a:rPr>
              <a:t>Year 2014 Budget. </a:t>
            </a:r>
            <a:endParaRPr lang="en-US" dirty="0" smtClean="0">
              <a:latin typeface="Arial" pitchFamily="34" charset="0"/>
              <a:cs typeface="Arial" pitchFamily="34" charset="0"/>
            </a:endParaRPr>
          </a:p>
          <a:p>
            <a:pPr>
              <a:spcBef>
                <a:spcPts val="0"/>
              </a:spcBef>
            </a:pPr>
            <a:endParaRPr lang="en-US" dirty="0">
              <a:latin typeface="Arial" pitchFamily="34" charset="0"/>
              <a:cs typeface="Arial" pitchFamily="34" charset="0"/>
            </a:endParaRPr>
          </a:p>
          <a:p>
            <a:pPr>
              <a:spcBef>
                <a:spcPts val="0"/>
              </a:spcBef>
            </a:pPr>
            <a:r>
              <a:rPr lang="en-US" dirty="0">
                <a:latin typeface="Arial" pitchFamily="34" charset="0"/>
                <a:cs typeface="Arial" pitchFamily="34" charset="0"/>
              </a:rPr>
              <a:t>* </a:t>
            </a:r>
            <a:r>
              <a:rPr lang="en-US" dirty="0" smtClean="0">
                <a:latin typeface="Arial" pitchFamily="34" charset="0"/>
                <a:cs typeface="Arial" pitchFamily="34" charset="0"/>
              </a:rPr>
              <a:t>$</a:t>
            </a:r>
            <a:r>
              <a:rPr lang="en-US" dirty="0">
                <a:latin typeface="Arial" pitchFamily="34" charset="0"/>
                <a:cs typeface="Arial" pitchFamily="34" charset="0"/>
              </a:rPr>
              <a:t>40M </a:t>
            </a:r>
            <a:r>
              <a:rPr lang="en-US" dirty="0" smtClean="0">
                <a:latin typeface="Arial" pitchFamily="34" charset="0"/>
                <a:cs typeface="Arial" pitchFamily="34" charset="0"/>
              </a:rPr>
              <a:t>will come from </a:t>
            </a:r>
            <a:r>
              <a:rPr lang="en-US" dirty="0">
                <a:latin typeface="Arial" pitchFamily="34" charset="0"/>
                <a:cs typeface="Arial" pitchFamily="34" charset="0"/>
              </a:rPr>
              <a:t>the NIH to develop new tools, training </a:t>
            </a:r>
            <a:r>
              <a:rPr lang="en-US" dirty="0" smtClean="0">
                <a:latin typeface="Arial" pitchFamily="34" charset="0"/>
                <a:cs typeface="Arial" pitchFamily="34" charset="0"/>
              </a:rPr>
              <a:t>opportunities, </a:t>
            </a:r>
            <a:r>
              <a:rPr lang="en-US" dirty="0">
                <a:latin typeface="Arial" pitchFamily="34" charset="0"/>
                <a:cs typeface="Arial" pitchFamily="34" charset="0"/>
              </a:rPr>
              <a:t>and other </a:t>
            </a:r>
            <a:r>
              <a:rPr lang="en-US" dirty="0" smtClean="0">
                <a:latin typeface="Arial" pitchFamily="34" charset="0"/>
                <a:cs typeface="Arial" pitchFamily="34" charset="0"/>
              </a:rPr>
              <a:t>resources. An additional $50M will come </a:t>
            </a:r>
            <a:r>
              <a:rPr lang="en-US" dirty="0">
                <a:latin typeface="Arial" pitchFamily="34" charset="0"/>
                <a:cs typeface="Arial" pitchFamily="34" charset="0"/>
              </a:rPr>
              <a:t>from DARPA for understanding the dynamic functions of the </a:t>
            </a:r>
            <a:r>
              <a:rPr lang="en-US" dirty="0" smtClean="0">
                <a:latin typeface="Arial" pitchFamily="34" charset="0"/>
                <a:cs typeface="Arial" pitchFamily="34" charset="0"/>
              </a:rPr>
              <a:t>brain </a:t>
            </a:r>
            <a:r>
              <a:rPr lang="en-US" dirty="0">
                <a:latin typeface="Arial" pitchFamily="34" charset="0"/>
                <a:cs typeface="Arial" pitchFamily="34" charset="0"/>
              </a:rPr>
              <a:t>and demonstrating breakthrough </a:t>
            </a:r>
            <a:r>
              <a:rPr lang="en-US" dirty="0" smtClean="0">
                <a:latin typeface="Arial" pitchFamily="34" charset="0"/>
                <a:cs typeface="Arial" pitchFamily="34" charset="0"/>
              </a:rPr>
              <a:t>applications,</a:t>
            </a:r>
            <a:r>
              <a:rPr lang="en-US" baseline="0" dirty="0" smtClean="0">
                <a:latin typeface="Arial" pitchFamily="34" charset="0"/>
                <a:cs typeface="Arial" pitchFamily="34" charset="0"/>
              </a:rPr>
              <a:t> and </a:t>
            </a:r>
            <a:r>
              <a:rPr lang="en-US" dirty="0" smtClean="0">
                <a:latin typeface="Arial" pitchFamily="34" charset="0"/>
                <a:cs typeface="Arial" pitchFamily="34" charset="0"/>
              </a:rPr>
              <a:t>$20M will come </a:t>
            </a:r>
            <a:r>
              <a:rPr lang="en-US" dirty="0">
                <a:latin typeface="Arial" pitchFamily="34" charset="0"/>
                <a:cs typeface="Arial" pitchFamily="34" charset="0"/>
              </a:rPr>
              <a:t>from NSF </a:t>
            </a:r>
            <a:r>
              <a:rPr lang="en-US" dirty="0" smtClean="0">
                <a:latin typeface="Arial" pitchFamily="34" charset="0"/>
                <a:cs typeface="Arial" pitchFamily="34" charset="0"/>
              </a:rPr>
              <a:t>for supporting </a:t>
            </a:r>
            <a:r>
              <a:rPr lang="en-US" dirty="0">
                <a:latin typeface="Arial" pitchFamily="34" charset="0"/>
                <a:cs typeface="Arial" pitchFamily="34" charset="0"/>
              </a:rPr>
              <a:t>research that spans physical, biological, social, and behavioral </a:t>
            </a:r>
            <a:r>
              <a:rPr lang="en-US" dirty="0" smtClean="0">
                <a:latin typeface="Arial" pitchFamily="34" charset="0"/>
                <a:cs typeface="Arial" pitchFamily="34" charset="0"/>
              </a:rPr>
              <a:t>sciences.</a:t>
            </a:r>
            <a:endParaRPr lang="en-US" dirty="0">
              <a:latin typeface="Arial" pitchFamily="34" charset="0"/>
              <a:cs typeface="Arial" pitchFamily="34" charset="0"/>
            </a:endParaRPr>
          </a:p>
          <a:p>
            <a:pPr>
              <a:spcBef>
                <a:spcPts val="0"/>
              </a:spcBef>
            </a:pPr>
            <a:endParaRPr lang="en-US" dirty="0">
              <a:latin typeface="Arial" pitchFamily="34" charset="0"/>
              <a:cs typeface="Arial" pitchFamily="34" charset="0"/>
            </a:endParaRPr>
          </a:p>
          <a:p>
            <a:pPr>
              <a:spcBef>
                <a:spcPts val="0"/>
              </a:spcBef>
            </a:pPr>
            <a:r>
              <a:rPr lang="en-US" dirty="0">
                <a:latin typeface="Arial" pitchFamily="34" charset="0"/>
                <a:cs typeface="Arial" pitchFamily="34" charset="0"/>
              </a:rPr>
              <a:t>* NIH has established a high-level working group co-chaired by </a:t>
            </a:r>
            <a:r>
              <a:rPr lang="en-US" dirty="0" smtClean="0">
                <a:latin typeface="Arial" pitchFamily="34" charset="0"/>
                <a:cs typeface="Arial" pitchFamily="34" charset="0"/>
              </a:rPr>
              <a:t>Cori </a:t>
            </a:r>
            <a:r>
              <a:rPr lang="en-US" dirty="0" err="1">
                <a:latin typeface="Arial" pitchFamily="34" charset="0"/>
                <a:cs typeface="Arial" pitchFamily="34" charset="0"/>
              </a:rPr>
              <a:t>Bargmann</a:t>
            </a:r>
            <a:r>
              <a:rPr lang="en-US" dirty="0">
                <a:latin typeface="Arial" pitchFamily="34" charset="0"/>
                <a:cs typeface="Arial" pitchFamily="34" charset="0"/>
              </a:rPr>
              <a:t> </a:t>
            </a:r>
            <a:r>
              <a:rPr lang="en-US" dirty="0" smtClean="0">
                <a:latin typeface="Arial" pitchFamily="34" charset="0"/>
                <a:cs typeface="Arial" pitchFamily="34" charset="0"/>
              </a:rPr>
              <a:t>(of Rockefeller University) </a:t>
            </a:r>
            <a:r>
              <a:rPr lang="en-US" dirty="0">
                <a:latin typeface="Arial" pitchFamily="34" charset="0"/>
                <a:cs typeface="Arial" pitchFamily="34" charset="0"/>
              </a:rPr>
              <a:t>and William Newsome </a:t>
            </a:r>
            <a:r>
              <a:rPr lang="en-US" dirty="0" smtClean="0">
                <a:latin typeface="Arial" pitchFamily="34" charset="0"/>
                <a:cs typeface="Arial" pitchFamily="34" charset="0"/>
              </a:rPr>
              <a:t>(of Stanford</a:t>
            </a:r>
            <a:r>
              <a:rPr lang="en-US" baseline="0" dirty="0">
                <a:latin typeface="Arial" pitchFamily="34" charset="0"/>
                <a:cs typeface="Arial" pitchFamily="34" charset="0"/>
              </a:rPr>
              <a:t> </a:t>
            </a:r>
            <a:r>
              <a:rPr lang="en-US" baseline="0" dirty="0" smtClean="0">
                <a:latin typeface="Arial" pitchFamily="34" charset="0"/>
                <a:cs typeface="Arial" pitchFamily="34" charset="0"/>
              </a:rPr>
              <a:t>University)</a:t>
            </a:r>
            <a:r>
              <a:rPr lang="en-US" dirty="0" smtClean="0">
                <a:latin typeface="Arial" pitchFamily="34" charset="0"/>
                <a:cs typeface="Arial" pitchFamily="34" charset="0"/>
              </a:rPr>
              <a:t> </a:t>
            </a:r>
            <a:r>
              <a:rPr lang="en-US" dirty="0">
                <a:latin typeface="Arial" pitchFamily="34" charset="0"/>
                <a:cs typeface="Arial" pitchFamily="34" charset="0"/>
              </a:rPr>
              <a:t>to define </a:t>
            </a:r>
            <a:r>
              <a:rPr lang="en-US" dirty="0" smtClean="0">
                <a:latin typeface="Arial" pitchFamily="34" charset="0"/>
                <a:cs typeface="Arial" pitchFamily="34" charset="0"/>
              </a:rPr>
              <a:t>the scientific </a:t>
            </a:r>
            <a:r>
              <a:rPr lang="en-US" dirty="0">
                <a:latin typeface="Arial" pitchFamily="34" charset="0"/>
                <a:cs typeface="Arial" pitchFamily="34" charset="0"/>
              </a:rPr>
              <a:t>goals for </a:t>
            </a:r>
            <a:r>
              <a:rPr lang="en-US" dirty="0" smtClean="0">
                <a:latin typeface="Arial" pitchFamily="34" charset="0"/>
                <a:cs typeface="Arial" pitchFamily="34" charset="0"/>
              </a:rPr>
              <a:t>NIH’s investment </a:t>
            </a:r>
            <a:r>
              <a:rPr lang="en-US" dirty="0">
                <a:latin typeface="Arial" pitchFamily="34" charset="0"/>
                <a:cs typeface="Arial" pitchFamily="34" charset="0"/>
              </a:rPr>
              <a:t>and to develop a multi-year scientific plan for achieving these goals, including timetables, milestones, and cost estimates.</a:t>
            </a: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18</a:t>
            </a:fld>
            <a:endParaRPr lang="en-US" dirty="0" smtClean="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710306" y="4445959"/>
            <a:ext cx="5747644" cy="43640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972" rIns="93972" numCol="1" anchor="t" anchorCtr="0" compatLnSpc="1">
            <a:prstTxWarp prst="textNoShape">
              <a:avLst/>
            </a:prstTxWarp>
          </a:bodyPr>
          <a:lstStyle/>
          <a:p>
            <a:pPr>
              <a:spcBef>
                <a:spcPts val="0"/>
              </a:spcBef>
            </a:pPr>
            <a:r>
              <a:rPr lang="en-US" dirty="0" smtClean="0">
                <a:latin typeface="Arial" pitchFamily="34" charset="0"/>
                <a:cs typeface="Arial" pitchFamily="34" charset="0"/>
              </a:rPr>
              <a:t>The past</a:t>
            </a:r>
            <a:r>
              <a:rPr lang="en-US" baseline="0" dirty="0" smtClean="0">
                <a:latin typeface="Arial" pitchFamily="34" charset="0"/>
                <a:cs typeface="Arial" pitchFamily="34" charset="0"/>
              </a:rPr>
              <a:t> few months have brought steady progress on the ‘big data’ and data science front at the NIH level. Recall that last June, a working group of the Advisory Committee to the NIH Director made a series of recommendations</a:t>
            </a:r>
            <a:r>
              <a:rPr lang="en-US" dirty="0" smtClean="0">
                <a:latin typeface="Arial" pitchFamily="34" charset="0"/>
                <a:cs typeface="Arial" pitchFamily="34" charset="0"/>
              </a:rPr>
              <a:t> for NIH to tackle the ‘big data’ problem faced</a:t>
            </a:r>
            <a:r>
              <a:rPr lang="en-US" baseline="0" dirty="0" smtClean="0">
                <a:latin typeface="Arial" pitchFamily="34" charset="0"/>
                <a:cs typeface="Arial" pitchFamily="34" charset="0"/>
              </a:rPr>
              <a:t> by the biomedical research community.  </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There are three major elements in those recommendations. </a:t>
            </a:r>
          </a:p>
          <a:p>
            <a:pPr>
              <a:spcBef>
                <a:spcPts val="0"/>
              </a:spcBef>
            </a:pPr>
            <a:endParaRPr lang="en-US" baseline="0"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 First, a new leadership position reporting directly to the NIH Director has been created called the</a:t>
            </a:r>
            <a:r>
              <a:rPr lang="en-US" baseline="0" dirty="0" smtClean="0">
                <a:latin typeface="Arial" pitchFamily="34" charset="0"/>
                <a:cs typeface="Arial" pitchFamily="34" charset="0"/>
              </a:rPr>
              <a:t> </a:t>
            </a:r>
            <a:r>
              <a:rPr lang="en-US" dirty="0" smtClean="0">
                <a:latin typeface="Arial" pitchFamily="34" charset="0"/>
                <a:cs typeface="Arial" pitchFamily="34" charset="0"/>
              </a:rPr>
              <a:t>Associate Director for Data Science. This person will be NIH’s strategic and programmatic leader</a:t>
            </a:r>
            <a:r>
              <a:rPr lang="en-US" baseline="0" dirty="0" smtClean="0">
                <a:latin typeface="Arial" pitchFamily="34" charset="0"/>
                <a:cs typeface="Arial" pitchFamily="34" charset="0"/>
              </a:rPr>
              <a:t> in data science, broadly defined; on an interim basis, I am serving as the Acting Associate Director for Data Science. </a:t>
            </a:r>
            <a:endParaRPr lang="en-US" dirty="0" smtClean="0">
              <a:latin typeface="Arial" pitchFamily="34" charset="0"/>
              <a:cs typeface="Arial" pitchFamily="34" charset="0"/>
            </a:endParaRP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 Second, Francis</a:t>
            </a:r>
            <a:r>
              <a:rPr lang="en-US" baseline="0" dirty="0" smtClean="0">
                <a:latin typeface="Arial" pitchFamily="34" charset="0"/>
                <a:cs typeface="Arial" pitchFamily="34" charset="0"/>
              </a:rPr>
              <a:t> Collins has convened </a:t>
            </a:r>
            <a:r>
              <a:rPr lang="en-US" dirty="0" smtClean="0">
                <a:latin typeface="Arial" pitchFamily="34" charset="0"/>
                <a:cs typeface="Arial" pitchFamily="34" charset="0"/>
              </a:rPr>
              <a:t>a Scientific </a:t>
            </a:r>
            <a:r>
              <a:rPr lang="en-US" dirty="0">
                <a:latin typeface="Arial" pitchFamily="34" charset="0"/>
                <a:cs typeface="Arial" pitchFamily="34" charset="0"/>
              </a:rPr>
              <a:t>Data </a:t>
            </a:r>
            <a:r>
              <a:rPr lang="en-US" dirty="0" smtClean="0">
                <a:latin typeface="Arial" pitchFamily="34" charset="0"/>
                <a:cs typeface="Arial" pitchFamily="34" charset="0"/>
              </a:rPr>
              <a:t>Council, </a:t>
            </a:r>
            <a:r>
              <a:rPr lang="en-US" dirty="0">
                <a:latin typeface="Arial" pitchFamily="34" charset="0"/>
                <a:cs typeface="Arial" pitchFamily="34" charset="0"/>
              </a:rPr>
              <a:t>which </a:t>
            </a:r>
            <a:r>
              <a:rPr lang="en-US" dirty="0" smtClean="0">
                <a:latin typeface="Arial" pitchFamily="34" charset="0"/>
                <a:cs typeface="Arial" pitchFamily="34" charset="0"/>
              </a:rPr>
              <a:t>is a high-level internal NIH group that will now oversee and coordinate </a:t>
            </a:r>
            <a:r>
              <a:rPr lang="en-US" dirty="0">
                <a:latin typeface="Arial" pitchFamily="34" charset="0"/>
                <a:cs typeface="Arial" pitchFamily="34" charset="0"/>
              </a:rPr>
              <a:t>NIH data science </a:t>
            </a:r>
            <a:r>
              <a:rPr lang="en-US" dirty="0" smtClean="0">
                <a:latin typeface="Arial" pitchFamily="34" charset="0"/>
                <a:cs typeface="Arial" pitchFamily="34" charset="0"/>
              </a:rPr>
              <a:t>activities. This group is now meeting regularly, and has significant responsibilities for overseeing trans-NIH data science initiatives and for long-term</a:t>
            </a:r>
            <a:r>
              <a:rPr lang="en-US" baseline="0" dirty="0" smtClean="0">
                <a:latin typeface="Arial" pitchFamily="34" charset="0"/>
                <a:cs typeface="Arial" pitchFamily="34" charset="0"/>
              </a:rPr>
              <a:t> strategic planning in this area.</a:t>
            </a:r>
          </a:p>
          <a:p>
            <a:pPr>
              <a:spcBef>
                <a:spcPts val="0"/>
              </a:spcBef>
            </a:pPr>
            <a:endParaRPr lang="en-US" dirty="0" smtClean="0">
              <a:latin typeface="Arial" pitchFamily="34" charset="0"/>
              <a:cs typeface="Arial" pitchFamily="34" charset="0"/>
            </a:endParaRPr>
          </a:p>
          <a:p>
            <a:pPr>
              <a:spcBef>
                <a:spcPts val="0"/>
              </a:spcBef>
            </a:pPr>
            <a:r>
              <a:rPr lang="en-US" baseline="0" dirty="0" smtClean="0">
                <a:latin typeface="Arial" pitchFamily="34" charset="0"/>
                <a:ea typeface="ＭＳ Ｐゴシック" pitchFamily="34" charset="-128"/>
                <a:cs typeface="Arial" pitchFamily="34" charset="0"/>
              </a:rPr>
              <a:t>* Finally and highly overlapping conceptually with these other two elements, the new Big Data to Knowledge initiative (or BD2K) is reaching a mature stage in terms of planning.  </a:t>
            </a:r>
            <a:endParaRPr lang="en-US" dirty="0" smtClean="0">
              <a:latin typeface="Arial" pitchFamily="34" charset="0"/>
              <a:ea typeface="ＭＳ Ｐゴシック" pitchFamily="34" charset="-128"/>
              <a:cs typeface="Arial" pitchFamily="34" charset="0"/>
            </a:endParaRP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Let me now </a:t>
            </a:r>
            <a:r>
              <a:rPr lang="en-US" baseline="0" dirty="0" smtClean="0">
                <a:latin typeface="Arial" pitchFamily="34" charset="0"/>
                <a:cs typeface="Arial" pitchFamily="34" charset="0"/>
              </a:rPr>
              <a:t>provide more details about the first and third of these three elements. </a:t>
            </a:r>
            <a:endParaRPr lang="en-US" dirty="0">
              <a:latin typeface="Arial" pitchFamily="34" charset="0"/>
              <a:cs typeface="Arial" pitchFamily="34" charset="0"/>
            </a:endParaRPr>
          </a:p>
          <a:p>
            <a:endParaRPr lang="en-US" dirty="0" smtClean="0">
              <a:ea typeface="ＭＳ Ｐゴシック" pitchFamily="34" charset="-128"/>
            </a:endParaRPr>
          </a:p>
        </p:txBody>
      </p:sp>
      <p:sp>
        <p:nvSpPr>
          <p:cNvPr id="6"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19</a:t>
            </a:fld>
            <a:endParaRPr lang="en-US" dirty="0" smtClean="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203325" y="701675"/>
            <a:ext cx="4679950" cy="3509963"/>
          </a:xfrm>
          <a:prstGeom prst="rect">
            <a:avLst/>
          </a:prstGeom>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a:latin typeface="Arial" pitchFamily="34" charset="0"/>
                <a:cs typeface="Arial" pitchFamily="34" charset="0"/>
              </a:rPr>
              <a:t>For </a:t>
            </a:r>
            <a:r>
              <a:rPr lang="en-US" dirty="0" smtClean="0">
                <a:latin typeface="Arial" pitchFamily="34" charset="0"/>
                <a:cs typeface="Arial" pitchFamily="34" charset="0"/>
              </a:rPr>
              <a:t>anyone new to our </a:t>
            </a:r>
            <a:r>
              <a:rPr lang="en-US" dirty="0">
                <a:latin typeface="Arial" pitchFamily="34" charset="0"/>
                <a:cs typeface="Arial" pitchFamily="34" charset="0"/>
              </a:rPr>
              <a:t>Council meetings, I want to make you aware that there is an ‘electronic resource’ associated with my Director’s Report. </a:t>
            </a:r>
          </a:p>
          <a:p>
            <a:pPr>
              <a:spcBef>
                <a:spcPts val="0"/>
              </a:spcBef>
            </a:pPr>
            <a:endParaRPr lang="en-US" dirty="0">
              <a:latin typeface="Arial" pitchFamily="34" charset="0"/>
              <a:cs typeface="Arial" pitchFamily="34" charset="0"/>
            </a:endParaRPr>
          </a:p>
          <a:p>
            <a:pPr>
              <a:spcBef>
                <a:spcPts val="0"/>
              </a:spcBef>
            </a:pPr>
            <a:r>
              <a:rPr lang="en-US" dirty="0">
                <a:latin typeface="Arial" pitchFamily="34" charset="0"/>
                <a:cs typeface="Arial" pitchFamily="34" charset="0"/>
              </a:rPr>
              <a:t>This is analogous to the supplemental materials </a:t>
            </a:r>
            <a:r>
              <a:rPr lang="en-US" dirty="0" smtClean="0">
                <a:latin typeface="Arial" pitchFamily="34" charset="0"/>
                <a:cs typeface="Arial" pitchFamily="34" charset="0"/>
              </a:rPr>
              <a:t>that are often </a:t>
            </a:r>
            <a:r>
              <a:rPr lang="en-US" dirty="0">
                <a:latin typeface="Arial" pitchFamily="34" charset="0"/>
                <a:cs typeface="Arial" pitchFamily="34" charset="0"/>
              </a:rPr>
              <a:t>made available with a published paper, and can be accessed at the URL shown here.</a:t>
            </a:r>
          </a:p>
          <a:p>
            <a:pPr>
              <a:spcBef>
                <a:spcPts val="0"/>
              </a:spcBef>
            </a:pPr>
            <a:endParaRPr lang="en-US" dirty="0">
              <a:latin typeface="Arial" pitchFamily="34" charset="0"/>
              <a:cs typeface="Arial" pitchFamily="34" charset="0"/>
            </a:endParaRPr>
          </a:p>
          <a:p>
            <a:pPr>
              <a:spcBef>
                <a:spcPts val="0"/>
              </a:spcBef>
            </a:pPr>
            <a:r>
              <a:rPr lang="en-US" dirty="0" smtClean="0">
                <a:latin typeface="Arial" pitchFamily="34" charset="0"/>
                <a:cs typeface="Arial" pitchFamily="34" charset="0"/>
              </a:rPr>
              <a:t>The slides </a:t>
            </a:r>
            <a:r>
              <a:rPr lang="en-US" dirty="0">
                <a:latin typeface="Arial" pitchFamily="34" charset="0"/>
                <a:cs typeface="Arial" pitchFamily="34" charset="0"/>
              </a:rPr>
              <a:t>that I am showing during my Director’s Report are also available electronically at this site– * both as a PDF and as a </a:t>
            </a:r>
            <a:r>
              <a:rPr lang="en-US" dirty="0" err="1">
                <a:latin typeface="Arial" pitchFamily="34" charset="0"/>
                <a:cs typeface="Arial" pitchFamily="34" charset="0"/>
              </a:rPr>
              <a:t>Powerpoint</a:t>
            </a:r>
            <a:r>
              <a:rPr lang="en-US" dirty="0">
                <a:latin typeface="Arial" pitchFamily="34" charset="0"/>
                <a:cs typeface="Arial" pitchFamily="34" charset="0"/>
              </a:rPr>
              <a:t> file.</a:t>
            </a:r>
          </a:p>
          <a:p>
            <a:pPr>
              <a:spcBef>
                <a:spcPts val="0"/>
              </a:spcBef>
            </a:pPr>
            <a:endParaRPr lang="en-US" dirty="0">
              <a:latin typeface="Arial" pitchFamily="34" charset="0"/>
              <a:cs typeface="Arial" pitchFamily="34" charset="0"/>
            </a:endParaRPr>
          </a:p>
          <a:p>
            <a:pPr>
              <a:spcBef>
                <a:spcPts val="0"/>
              </a:spcBef>
            </a:pPr>
            <a:r>
              <a:rPr lang="en-US" dirty="0">
                <a:latin typeface="Arial" pitchFamily="34" charset="0"/>
                <a:cs typeface="Arial" pitchFamily="34" charset="0"/>
              </a:rPr>
              <a:t>* For slides associated with specific documents or relevant web sites, there is a </a:t>
            </a:r>
            <a:r>
              <a:rPr lang="en-US" dirty="0" smtClean="0">
                <a:latin typeface="Arial" pitchFamily="34" charset="0"/>
                <a:cs typeface="Arial" pitchFamily="34" charset="0"/>
              </a:rPr>
              <a:t>‘Document #’ </a:t>
            </a:r>
            <a:r>
              <a:rPr lang="en-US" dirty="0">
                <a:latin typeface="Arial" pitchFamily="34" charset="0"/>
                <a:cs typeface="Arial" pitchFamily="34" charset="0"/>
              </a:rPr>
              <a:t>indicated on the bottom right, which then references materials that </a:t>
            </a:r>
            <a:r>
              <a:rPr lang="en-US" dirty="0" smtClean="0">
                <a:latin typeface="Arial" pitchFamily="34" charset="0"/>
                <a:cs typeface="Arial" pitchFamily="34" charset="0"/>
              </a:rPr>
              <a:t>can be accessed </a:t>
            </a:r>
            <a:r>
              <a:rPr lang="en-US" dirty="0">
                <a:latin typeface="Arial" pitchFamily="34" charset="0"/>
                <a:cs typeface="Arial" pitchFamily="34" charset="0"/>
              </a:rPr>
              <a:t>at the web site shown here.</a:t>
            </a:r>
          </a:p>
          <a:p>
            <a:pPr>
              <a:spcBef>
                <a:spcPts val="0"/>
              </a:spcBef>
            </a:pPr>
            <a:endParaRPr lang="en-US" dirty="0">
              <a:latin typeface="Arial" pitchFamily="34" charset="0"/>
              <a:cs typeface="Arial" pitchFamily="34" charset="0"/>
            </a:endParaRPr>
          </a:p>
          <a:p>
            <a:pPr>
              <a:spcBef>
                <a:spcPts val="0"/>
              </a:spcBef>
            </a:pPr>
            <a:r>
              <a:rPr lang="en-US" dirty="0">
                <a:latin typeface="Arial" pitchFamily="34" charset="0"/>
                <a:cs typeface="Arial" pitchFamily="34" charset="0"/>
              </a:rPr>
              <a:t>In addition to the video archive that I mentioned earlier, this web page and all linked documents will be archived on NHGRI’s web site </a:t>
            </a:r>
            <a:r>
              <a:rPr lang="en-US" dirty="0" smtClean="0">
                <a:latin typeface="Arial" pitchFamily="34" charset="0"/>
                <a:cs typeface="Arial" pitchFamily="34" charset="0"/>
              </a:rPr>
              <a:t>(genome.gov) </a:t>
            </a:r>
            <a:r>
              <a:rPr lang="en-US" dirty="0">
                <a:latin typeface="Arial" pitchFamily="34" charset="0"/>
                <a:cs typeface="Arial" pitchFamily="34" charset="0"/>
              </a:rPr>
              <a:t>as a permanent historic resource.</a:t>
            </a:r>
          </a:p>
        </p:txBody>
      </p:sp>
      <p:sp>
        <p:nvSpPr>
          <p:cNvPr id="6"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a:t>
            </a:fld>
            <a:endParaRPr lang="en-US" dirty="0" smtClean="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pPr>
              <a:spcBef>
                <a:spcPts val="0"/>
              </a:spcBef>
            </a:pPr>
            <a:r>
              <a:rPr lang="en-US" dirty="0" smtClean="0">
                <a:latin typeface="Arial" pitchFamily="34" charset="0"/>
                <a:cs typeface="Arial" pitchFamily="34" charset="0"/>
              </a:rPr>
              <a:t>In</a:t>
            </a:r>
            <a:r>
              <a:rPr lang="en-US" baseline="0" dirty="0" smtClean="0">
                <a:latin typeface="Arial" pitchFamily="34" charset="0"/>
                <a:cs typeface="Arial" pitchFamily="34" charset="0"/>
              </a:rPr>
              <a:t> addition to serving as the Acting Associate Director for Data Science, I am also co-chairing the search committee to identify the first permanent Associate Director for Data Science. Shown here is the advertisement associated with that search. Last week was the </a:t>
            </a:r>
            <a:r>
              <a:rPr lang="en-US" baseline="0" dirty="0" err="1" smtClean="0">
                <a:latin typeface="Arial" pitchFamily="34" charset="0"/>
                <a:cs typeface="Arial" pitchFamily="34" charset="0"/>
              </a:rPr>
              <a:t>initital</a:t>
            </a:r>
            <a:r>
              <a:rPr lang="en-US" baseline="0" dirty="0" smtClean="0">
                <a:latin typeface="Arial" pitchFamily="34" charset="0"/>
                <a:cs typeface="Arial" pitchFamily="34" charset="0"/>
              </a:rPr>
              <a:t> cut-off date for applications, and those received to date will be evaluated by the search committee shortly. </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However, the search will be open until the position is filled. So, if you know of potential candidates, please send them my way or send me their names and I will contact them directly. This is a very important search for NIH and for the broad field of computational biology, bioinformatics, data science, etc.– and so the search committee is working very hard to find the most outstanding candidates possible.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20</a:t>
            </a:fld>
            <a:endParaRPr lang="en-US" dirty="0"/>
          </a:p>
        </p:txBody>
      </p:sp>
    </p:spTree>
    <p:extLst>
      <p:ext uri="{BB962C8B-B14F-4D97-AF65-F5344CB8AC3E}">
        <p14:creationId xmlns:p14="http://schemas.microsoft.com/office/powerpoint/2010/main" val="4048261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710305" y="4445957"/>
            <a:ext cx="5665999" cy="42103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999" rIns="93999" numCol="1" anchor="t" anchorCtr="0" compatLnSpc="1">
            <a:prstTxWarp prst="textNoShape">
              <a:avLst/>
            </a:prstTxWarp>
          </a:bodyPr>
          <a:lstStyle/>
          <a:p>
            <a:pPr marL="0" indent="0">
              <a:spcBef>
                <a:spcPts val="0"/>
              </a:spcBef>
              <a:buFont typeface="Arial" charset="0"/>
              <a:buNone/>
            </a:pPr>
            <a:r>
              <a:rPr lang="en-US" baseline="0" dirty="0" smtClean="0">
                <a:latin typeface="Arial" pitchFamily="34" charset="0"/>
                <a:ea typeface="ＭＳ Ｐゴシック" pitchFamily="34" charset="-128"/>
                <a:cs typeface="Arial" pitchFamily="34" charset="0"/>
              </a:rPr>
              <a:t>The flagship component of NIH’s ‘big data’ efforts is BD2K, which is a trans-NIH effort d</a:t>
            </a:r>
            <a:r>
              <a:rPr lang="en-US" dirty="0" smtClean="0">
                <a:latin typeface="Arial" pitchFamily="34" charset="0"/>
                <a:ea typeface="ＭＳ Ｐゴシック" pitchFamily="34" charset="-128"/>
                <a:cs typeface="Arial" pitchFamily="34" charset="0"/>
              </a:rPr>
              <a:t>esigned</a:t>
            </a:r>
            <a:r>
              <a:rPr lang="en-US" baseline="0" dirty="0" smtClean="0">
                <a:latin typeface="Arial" pitchFamily="34" charset="0"/>
                <a:ea typeface="ＭＳ Ｐゴシック" pitchFamily="34" charset="-128"/>
                <a:cs typeface="Arial" pitchFamily="34" charset="0"/>
              </a:rPr>
              <a:t> to be transformational, catalytic, and synergistic.</a:t>
            </a:r>
          </a:p>
          <a:p>
            <a:pPr marL="0" indent="0">
              <a:spcBef>
                <a:spcPts val="0"/>
              </a:spcBef>
              <a:buFont typeface="Arial" charset="0"/>
              <a:buNone/>
            </a:pPr>
            <a:endParaRPr lang="en-US" baseline="0" dirty="0" smtClean="0">
              <a:latin typeface="Arial" pitchFamily="34" charset="0"/>
              <a:ea typeface="ＭＳ Ｐゴシック" pitchFamily="34" charset="-128"/>
              <a:cs typeface="Arial" pitchFamily="34" charset="0"/>
            </a:endParaRPr>
          </a:p>
          <a:p>
            <a:pPr marL="0" lvl="1" defTabSz="930859">
              <a:spcBef>
                <a:spcPts val="0"/>
              </a:spcBef>
              <a:defRPr/>
            </a:pPr>
            <a:r>
              <a:rPr lang="en-US" dirty="0" smtClean="0">
                <a:latin typeface="Arial" pitchFamily="34" charset="0"/>
                <a:ea typeface="ＭＳ Ｐゴシック" pitchFamily="34" charset="-128"/>
                <a:cs typeface="Arial" pitchFamily="34" charset="0"/>
              </a:rPr>
              <a:t>* BD2K’s overarching goal is “</a:t>
            </a:r>
            <a:r>
              <a:rPr lang="en-US" i="0" dirty="0" smtClean="0">
                <a:latin typeface="Arial" pitchFamily="34" charset="0"/>
                <a:cs typeface="Arial" pitchFamily="34" charset="0"/>
              </a:rPr>
              <a:t>By the end of this decade, enable a quantum leap in the ability of the biomedical research enterprise to maximize the value of the growing volume and complexity of biomedical data.”</a:t>
            </a:r>
          </a:p>
          <a:p>
            <a:pPr marL="0" indent="0">
              <a:spcBef>
                <a:spcPts val="0"/>
              </a:spcBef>
              <a:buFont typeface="Arial" charset="0"/>
              <a:buNone/>
            </a:pPr>
            <a:endParaRPr lang="en-US" baseline="0" dirty="0" smtClean="0">
              <a:latin typeface="Arial" pitchFamily="34" charset="0"/>
              <a:ea typeface="ＭＳ Ｐゴシック" pitchFamily="34" charset="-128"/>
              <a:cs typeface="Arial" pitchFamily="34" charset="0"/>
            </a:endParaRPr>
          </a:p>
          <a:p>
            <a:pPr marL="0" marR="0" indent="0" algn="l" defTabSz="914400" rtl="0" eaLnBrk="0" fontAlgn="base" latinLnBrk="0" hangingPunct="0">
              <a:lnSpc>
                <a:spcPct val="100000"/>
              </a:lnSpc>
              <a:spcBef>
                <a:spcPts val="0"/>
              </a:spcBef>
              <a:spcAft>
                <a:spcPct val="0"/>
              </a:spcAft>
              <a:buClrTx/>
              <a:buSzTx/>
              <a:buFont typeface="Arial" charset="0"/>
              <a:buNone/>
              <a:tabLst/>
              <a:defRPr/>
            </a:pPr>
            <a:r>
              <a:rPr lang="en-US" baseline="0" dirty="0" smtClean="0">
                <a:latin typeface="Arial" pitchFamily="34" charset="0"/>
                <a:ea typeface="ＭＳ Ｐゴシック" pitchFamily="34" charset="-128"/>
                <a:cs typeface="Arial" pitchFamily="34" charset="0"/>
              </a:rPr>
              <a:t>This is a huge task, but there is * strong support for it across NIH, including an agreed-upon plan for funding that ramps up to over $100M per year within a few years and goes through Fiscal Year 2020.</a:t>
            </a:r>
          </a:p>
          <a:p>
            <a:pPr marL="0" marR="0" indent="0" algn="l" defTabSz="914400" rtl="0" eaLnBrk="0" fontAlgn="base" latinLnBrk="0" hangingPunct="0">
              <a:lnSpc>
                <a:spcPct val="100000"/>
              </a:lnSpc>
              <a:spcBef>
                <a:spcPts val="0"/>
              </a:spcBef>
              <a:spcAft>
                <a:spcPct val="0"/>
              </a:spcAft>
              <a:buClrTx/>
              <a:buSzTx/>
              <a:buFont typeface="Arial" charset="0"/>
              <a:buNone/>
              <a:tabLst/>
              <a:defRPr/>
            </a:pPr>
            <a:endParaRPr lang="en-US" baseline="0" dirty="0" smtClean="0">
              <a:latin typeface="Arial" pitchFamily="34" charset="0"/>
              <a:ea typeface="ＭＳ Ｐゴシック" pitchFamily="34" charset="-128"/>
              <a:cs typeface="Arial" pitchFamily="34" charset="0"/>
            </a:endParaRPr>
          </a:p>
          <a:p>
            <a:pPr marL="0" marR="0" indent="0" algn="l" defTabSz="914400" rtl="0" eaLnBrk="0" fontAlgn="base" latinLnBrk="0" hangingPunct="0">
              <a:lnSpc>
                <a:spcPct val="100000"/>
              </a:lnSpc>
              <a:spcBef>
                <a:spcPts val="0"/>
              </a:spcBef>
              <a:spcAft>
                <a:spcPct val="0"/>
              </a:spcAft>
              <a:buClrTx/>
              <a:buSzTx/>
              <a:buFont typeface="Arial" charset="0"/>
              <a:buNone/>
              <a:tabLst/>
              <a:defRPr/>
            </a:pPr>
            <a:r>
              <a:rPr lang="en-US" baseline="0" dirty="0" smtClean="0">
                <a:latin typeface="Arial" pitchFamily="34" charset="0"/>
                <a:ea typeface="ＭＳ Ｐゴシック" pitchFamily="34" charset="-128"/>
                <a:cs typeface="Arial" pitchFamily="34" charset="0"/>
              </a:rPr>
              <a:t>NHGRI Deputy Director Mark Guyer is leading the planning efforts for BD2K, with the working group he directs * having  about 125 NIH staff members * and those individuals come from 24 institutes, centers, and offices.  </a:t>
            </a:r>
            <a:endParaRPr lang="en-US" dirty="0" smtClean="0">
              <a:latin typeface="Arial" pitchFamily="34" charset="0"/>
              <a:ea typeface="ＭＳ Ｐゴシック" pitchFamily="34" charset="-128"/>
              <a:cs typeface="Arial" pitchFamily="34" charset="0"/>
            </a:endParaRPr>
          </a:p>
          <a:p>
            <a:pPr>
              <a:spcBef>
                <a:spcPts val="0"/>
              </a:spcBef>
            </a:pPr>
            <a:endParaRPr lang="en-US" dirty="0" smtClean="0">
              <a:latin typeface="Arial" pitchFamily="34" charset="0"/>
              <a:ea typeface="ＭＳ Ｐゴシック" pitchFamily="34" charset="-128"/>
              <a:cs typeface="Arial" pitchFamily="34" charset="0"/>
            </a:endParaRPr>
          </a:p>
          <a:p>
            <a:pPr>
              <a:spcBef>
                <a:spcPts val="0"/>
              </a:spcBef>
            </a:pPr>
            <a:r>
              <a:rPr lang="en-US" baseline="0" dirty="0" smtClean="0">
                <a:latin typeface="Arial" pitchFamily="34" charset="0"/>
                <a:ea typeface="ＭＳ Ｐゴシック" pitchFamily="34" charset="-128"/>
                <a:cs typeface="Arial" pitchFamily="34" charset="0"/>
              </a:rPr>
              <a:t>Planning for BD2K will take place throughout this fiscal year, with the launching of some of its initial elements starting in Fiscal Year 2014. We expect that NHGRI will end up leading some of the elements of the program; as such, we will likely be bringing specific BD2K components to this Council for your input.  </a:t>
            </a:r>
            <a:endParaRPr lang="en-US" dirty="0" smtClean="0">
              <a:latin typeface="Arial" pitchFamily="34" charset="0"/>
              <a:ea typeface="ＭＳ Ｐゴシック" pitchFamily="34" charset="-128"/>
              <a:cs typeface="Arial" pitchFamily="34" charset="0"/>
            </a:endParaRPr>
          </a:p>
          <a:p>
            <a:pPr>
              <a:spcBef>
                <a:spcPts val="0"/>
              </a:spcBef>
            </a:pPr>
            <a:endParaRPr lang="en-US" baseline="0" dirty="0" smtClean="0">
              <a:latin typeface="Arial" pitchFamily="34" charset="0"/>
              <a:ea typeface="ＭＳ Ｐゴシック" pitchFamily="34" charset="-128"/>
              <a:cs typeface="Arial" pitchFamily="34" charset="0"/>
            </a:endParaRPr>
          </a:p>
          <a:p>
            <a:pPr>
              <a:spcBef>
                <a:spcPts val="0"/>
              </a:spcBef>
            </a:pPr>
            <a:endParaRPr lang="en-US" baseline="0" dirty="0" smtClean="0">
              <a:latin typeface="Arial" pitchFamily="34" charset="0"/>
              <a:ea typeface="ＭＳ Ｐゴシック" pitchFamily="34" charset="-128"/>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21</a:t>
            </a:fld>
            <a:endParaRPr lang="en-US" dirty="0" smtClean="0">
              <a:solidFill>
                <a:prstClr val="black"/>
              </a:solidFill>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769089" y="4445957"/>
            <a:ext cx="5607215" cy="42103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999" rIns="93999" numCol="1" anchor="t" anchorCtr="0" compatLnSpc="1">
            <a:prstTxWarp prst="textNoShape">
              <a:avLst/>
            </a:prstTxWarp>
          </a:bodyPr>
          <a:lstStyle/>
          <a:p>
            <a:pPr>
              <a:spcBef>
                <a:spcPts val="0"/>
              </a:spcBef>
            </a:pPr>
            <a:r>
              <a:rPr lang="en-US" dirty="0" smtClean="0">
                <a:latin typeface="Arial" pitchFamily="34" charset="0"/>
                <a:ea typeface="ＭＳ Ｐゴシック" pitchFamily="34" charset="-128"/>
                <a:cs typeface="Arial" pitchFamily="34" charset="0"/>
              </a:rPr>
              <a:t>Let </a:t>
            </a:r>
            <a:r>
              <a:rPr lang="en-US" baseline="0" dirty="0" smtClean="0">
                <a:latin typeface="Arial" pitchFamily="34" charset="0"/>
                <a:ea typeface="ＭＳ Ｐゴシック" pitchFamily="34" charset="-128"/>
                <a:cs typeface="Arial" pitchFamily="34" charset="0"/>
              </a:rPr>
              <a:t>me briefly remind you of the four major programmatic areas of BD2K. </a:t>
            </a:r>
          </a:p>
          <a:p>
            <a:pPr>
              <a:spcBef>
                <a:spcPts val="0"/>
              </a:spcBef>
            </a:pPr>
            <a:endParaRPr lang="en-US" baseline="0" dirty="0" smtClean="0">
              <a:latin typeface="Arial" pitchFamily="34" charset="0"/>
              <a:ea typeface="ＭＳ Ｐゴシック" pitchFamily="34" charset="-128"/>
              <a:cs typeface="Arial" pitchFamily="34" charset="0"/>
            </a:endParaRPr>
          </a:p>
          <a:p>
            <a:pPr>
              <a:spcBef>
                <a:spcPts val="0"/>
              </a:spcBef>
            </a:pPr>
            <a:r>
              <a:rPr lang="en-US" baseline="0" dirty="0" smtClean="0">
                <a:latin typeface="Arial" pitchFamily="34" charset="0"/>
                <a:ea typeface="ＭＳ Ｐゴシック" pitchFamily="34" charset="-128"/>
                <a:cs typeface="Arial" pitchFamily="34" charset="0"/>
              </a:rPr>
              <a:t>* Area 1, Facilitating Broad Use of Biomedical Big Data. This covers policies that encourage data sharing and also ways to make shared data easier to find and use. </a:t>
            </a:r>
          </a:p>
          <a:p>
            <a:pPr>
              <a:spcBef>
                <a:spcPts val="0"/>
              </a:spcBef>
            </a:pPr>
            <a:endParaRPr lang="en-US" baseline="0" dirty="0" smtClean="0">
              <a:latin typeface="Arial" pitchFamily="34" charset="0"/>
              <a:ea typeface="ＭＳ Ｐゴシック" pitchFamily="34" charset="-128"/>
              <a:cs typeface="Arial" pitchFamily="34" charset="0"/>
            </a:endParaRPr>
          </a:p>
          <a:p>
            <a:pPr>
              <a:spcBef>
                <a:spcPts val="0"/>
              </a:spcBef>
            </a:pPr>
            <a:r>
              <a:rPr lang="en-US" baseline="0" dirty="0" smtClean="0">
                <a:latin typeface="Arial" pitchFamily="34" charset="0"/>
                <a:ea typeface="ＭＳ Ｐゴシック" pitchFamily="34" charset="-128"/>
                <a:cs typeface="Arial" pitchFamily="34" charset="0"/>
              </a:rPr>
              <a:t>* Area 2, Developing and Disseminating Analysis Methods and Software for Biomedical Big Data. This involves developing software, making software easier to find, and making it easier to use software for analyzing large datasets.  </a:t>
            </a:r>
          </a:p>
          <a:p>
            <a:pPr>
              <a:spcBef>
                <a:spcPts val="0"/>
              </a:spcBef>
            </a:pPr>
            <a:endParaRPr lang="en-US" baseline="0" dirty="0" smtClean="0">
              <a:latin typeface="Arial" pitchFamily="34" charset="0"/>
              <a:ea typeface="ＭＳ Ｐゴシック" pitchFamily="34" charset="-128"/>
              <a:cs typeface="Arial" pitchFamily="34" charset="0"/>
            </a:endParaRPr>
          </a:p>
          <a:p>
            <a:pPr>
              <a:spcBef>
                <a:spcPts val="0"/>
              </a:spcBef>
            </a:pPr>
            <a:r>
              <a:rPr lang="en-US" baseline="0" dirty="0" smtClean="0">
                <a:latin typeface="Arial" pitchFamily="34" charset="0"/>
                <a:ea typeface="ＭＳ Ｐゴシック" pitchFamily="34" charset="-128"/>
                <a:cs typeface="Arial" pitchFamily="34" charset="0"/>
              </a:rPr>
              <a:t>* Area 3, Enhancing Training for Biomedical Big Data. This covers both improvements to the existing educational framework and training for existing scientists. </a:t>
            </a:r>
          </a:p>
          <a:p>
            <a:pPr>
              <a:spcBef>
                <a:spcPts val="0"/>
              </a:spcBef>
            </a:pPr>
            <a:endParaRPr lang="en-US" baseline="0" dirty="0" smtClean="0">
              <a:latin typeface="Arial" pitchFamily="34" charset="0"/>
              <a:ea typeface="ＭＳ Ｐゴシック" pitchFamily="34" charset="-128"/>
              <a:cs typeface="Arial" pitchFamily="34" charset="0"/>
            </a:endParaRPr>
          </a:p>
          <a:p>
            <a:pPr>
              <a:spcBef>
                <a:spcPts val="0"/>
              </a:spcBef>
            </a:pPr>
            <a:r>
              <a:rPr lang="en-US" baseline="0" dirty="0" smtClean="0">
                <a:latin typeface="Arial" pitchFamily="34" charset="0"/>
                <a:ea typeface="ＭＳ Ｐゴシック" pitchFamily="34" charset="-128"/>
                <a:cs typeface="Arial" pitchFamily="34" charset="0"/>
              </a:rPr>
              <a:t>* Area 4, Establishing Centers of Excellence for Biomedical Big Data. These Centers will address major biologically-driven big data problems. </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22</a:t>
            </a:fld>
            <a:endParaRPr lang="en-US" dirty="0" smtClean="0">
              <a:solidFill>
                <a:prstClr val="black"/>
              </a:solidFill>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710305" y="4445957"/>
            <a:ext cx="5665999" cy="42103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999" rIns="93999" numCol="1" anchor="t" anchorCtr="0" compatLnSpc="1">
            <a:prstTxWarp prst="textNoShape">
              <a:avLst/>
            </a:prstTxWarp>
          </a:bodyPr>
          <a:lstStyle/>
          <a:p>
            <a:pPr marR="0" indent="0" algn="l" defTabSz="914400" rtl="0" eaLnBrk="0" fontAlgn="base" latinLnBrk="0" hangingPunct="0">
              <a:lnSpc>
                <a:spcPct val="100000"/>
              </a:lnSpc>
              <a:spcBef>
                <a:spcPts val="0"/>
              </a:spcBef>
              <a:spcAft>
                <a:spcPct val="0"/>
              </a:spcAft>
              <a:buClrTx/>
              <a:buSzTx/>
              <a:buFontTx/>
              <a:buNone/>
              <a:tabLst/>
              <a:defRPr/>
            </a:pPr>
            <a:r>
              <a:rPr lang="en-US" baseline="0" dirty="0" smtClean="0">
                <a:latin typeface="Arial" pitchFamily="34" charset="0"/>
                <a:ea typeface="ＭＳ Ｐゴシック" pitchFamily="34" charset="-128"/>
                <a:cs typeface="Arial" pitchFamily="34" charset="0"/>
              </a:rPr>
              <a:t>In summary, extensive planning for BD2K is well underway. </a:t>
            </a:r>
          </a:p>
          <a:p>
            <a:pPr marR="0" indent="0" algn="l" defTabSz="914400" rtl="0" eaLnBrk="0" fontAlgn="base" latinLnBrk="0" hangingPunct="0">
              <a:lnSpc>
                <a:spcPct val="100000"/>
              </a:lnSpc>
              <a:spcBef>
                <a:spcPts val="0"/>
              </a:spcBef>
              <a:spcAft>
                <a:spcPct val="0"/>
              </a:spcAft>
              <a:buClrTx/>
              <a:buSzTx/>
              <a:buFontTx/>
              <a:buNone/>
              <a:tabLst/>
              <a:defRPr/>
            </a:pPr>
            <a:endParaRPr lang="en-US" baseline="0" dirty="0" smtClean="0">
              <a:latin typeface="Arial" pitchFamily="34" charset="0"/>
              <a:ea typeface="ＭＳ Ｐゴシック" pitchFamily="34" charset="-128"/>
              <a:cs typeface="Arial" pitchFamily="34" charset="0"/>
            </a:endParaRPr>
          </a:p>
          <a:p>
            <a:pPr marR="0" indent="0" algn="l" defTabSz="914400" rtl="0" eaLnBrk="0" fontAlgn="base" latinLnBrk="0" hangingPunct="0">
              <a:lnSpc>
                <a:spcPct val="100000"/>
              </a:lnSpc>
              <a:spcBef>
                <a:spcPts val="0"/>
              </a:spcBef>
              <a:spcAft>
                <a:spcPct val="0"/>
              </a:spcAft>
              <a:buClrTx/>
              <a:buSzTx/>
              <a:buFontTx/>
              <a:buNone/>
              <a:tabLst/>
              <a:defRPr/>
            </a:pPr>
            <a:r>
              <a:rPr lang="en-US" baseline="0" dirty="0" smtClean="0">
                <a:latin typeface="Arial" pitchFamily="34" charset="0"/>
                <a:ea typeface="ＭＳ Ｐゴシック" pitchFamily="34" charset="-128"/>
                <a:cs typeface="Arial" pitchFamily="34" charset="0"/>
              </a:rPr>
              <a:t>* In terms of a timeline, there will be series of BD2K-planning workshops, beginning this summer. And initiative funding will begin in Fiscal Year 14. </a:t>
            </a:r>
          </a:p>
          <a:p>
            <a:pPr marR="0" indent="0" algn="l" defTabSz="914400" rtl="0" eaLnBrk="0" fontAlgn="base" latinLnBrk="0" hangingPunct="0">
              <a:lnSpc>
                <a:spcPct val="100000"/>
              </a:lnSpc>
              <a:spcBef>
                <a:spcPts val="0"/>
              </a:spcBef>
              <a:spcAft>
                <a:spcPct val="0"/>
              </a:spcAft>
              <a:buClrTx/>
              <a:buSzTx/>
              <a:buFontTx/>
              <a:buNone/>
              <a:tabLst/>
              <a:defRPr/>
            </a:pPr>
            <a:endParaRPr lang="en-US" baseline="0" dirty="0" smtClean="0">
              <a:latin typeface="Arial" pitchFamily="34" charset="0"/>
              <a:ea typeface="ＭＳ Ｐゴシック" pitchFamily="34" charset="-128"/>
              <a:cs typeface="Arial" pitchFamily="34" charset="0"/>
            </a:endParaRPr>
          </a:p>
          <a:p>
            <a:pPr marR="0" indent="0" algn="l" defTabSz="914400" rtl="0" eaLnBrk="0" fontAlgn="base" latinLnBrk="0" hangingPunct="0">
              <a:lnSpc>
                <a:spcPct val="100000"/>
              </a:lnSpc>
              <a:spcBef>
                <a:spcPts val="0"/>
              </a:spcBef>
              <a:spcAft>
                <a:spcPct val="0"/>
              </a:spcAft>
              <a:buClrTx/>
              <a:buSzTx/>
              <a:buFontTx/>
              <a:buNone/>
              <a:tabLst/>
              <a:defRPr/>
            </a:pPr>
            <a:r>
              <a:rPr lang="en-US" baseline="0" dirty="0" smtClean="0">
                <a:latin typeface="Arial" pitchFamily="34" charset="0"/>
                <a:ea typeface="ＭＳ Ｐゴシック" pitchFamily="34" charset="-128"/>
                <a:cs typeface="Arial" pitchFamily="34" charset="0"/>
              </a:rPr>
              <a:t>* This program has a unique funding model, with funds coming from both the NIH Common Fund and also from all institutes and centers, with the institute/center support increasing each year and Common Fund support going away completely by around 2020.  </a:t>
            </a:r>
          </a:p>
          <a:p>
            <a:pPr marR="0" indent="0" algn="l" defTabSz="914400" rtl="0" eaLnBrk="0" fontAlgn="base" latinLnBrk="0" hangingPunct="0">
              <a:lnSpc>
                <a:spcPct val="100000"/>
              </a:lnSpc>
              <a:spcBef>
                <a:spcPts val="0"/>
              </a:spcBef>
              <a:spcAft>
                <a:spcPct val="0"/>
              </a:spcAft>
              <a:buClrTx/>
              <a:buSzTx/>
              <a:buFontTx/>
              <a:buNone/>
              <a:tabLst/>
              <a:defRPr/>
            </a:pPr>
            <a:endParaRPr lang="en-US" baseline="0" dirty="0" smtClean="0">
              <a:latin typeface="Arial" pitchFamily="34" charset="0"/>
              <a:ea typeface="ＭＳ Ｐゴシック" pitchFamily="34" charset="-128"/>
              <a:cs typeface="Arial" pitchFamily="34" charset="0"/>
            </a:endParaRPr>
          </a:p>
          <a:p>
            <a:pPr>
              <a:spcBef>
                <a:spcPts val="0"/>
              </a:spcBef>
            </a:pPr>
            <a:r>
              <a:rPr lang="en-US" sz="1200" kern="1200" dirty="0" smtClean="0">
                <a:solidFill>
                  <a:schemeClr val="tx1"/>
                </a:solidFill>
                <a:effectLst/>
                <a:latin typeface="Arial" pitchFamily="34" charset="0"/>
                <a:cs typeface="Arial" pitchFamily="34" charset="0"/>
              </a:rPr>
              <a:t>We are gratified that, despite tight budgets, * the collective NIH leadership has identified both Common Fund monies and institute/center funds that will allow the initiative to grow from $27M in Fiscal Year 2014 to $99M by Fiscal Year 2016. While those available</a:t>
            </a:r>
            <a:r>
              <a:rPr lang="en-US" sz="1200" kern="1200" baseline="0" dirty="0" smtClean="0">
                <a:solidFill>
                  <a:schemeClr val="tx1"/>
                </a:solidFill>
                <a:effectLst/>
                <a:latin typeface="Arial" pitchFamily="34" charset="0"/>
                <a:cs typeface="Arial" pitchFamily="34" charset="0"/>
              </a:rPr>
              <a:t> funds for the next three fiscal years (shown in green) are less than those originally requested (due to overall budget constraints), these amounts are still sufficient for </a:t>
            </a:r>
            <a:r>
              <a:rPr lang="en-US" sz="1200" kern="1200" dirty="0" smtClean="0">
                <a:solidFill>
                  <a:schemeClr val="tx1"/>
                </a:solidFill>
                <a:effectLst/>
                <a:latin typeface="Arial" pitchFamily="34" charset="0"/>
                <a:cs typeface="Arial" pitchFamily="34" charset="0"/>
              </a:rPr>
              <a:t>initiating a strong program. </a:t>
            </a:r>
          </a:p>
          <a:p>
            <a:pPr marR="0" indent="0" algn="l" defTabSz="914400" rtl="0" eaLnBrk="0" fontAlgn="base" latinLnBrk="0" hangingPunct="0">
              <a:lnSpc>
                <a:spcPct val="100000"/>
              </a:lnSpc>
              <a:spcBef>
                <a:spcPts val="0"/>
              </a:spcBef>
              <a:spcAft>
                <a:spcPct val="0"/>
              </a:spcAft>
              <a:buClrTx/>
              <a:buSzTx/>
              <a:buFontTx/>
              <a:buNone/>
              <a:tabLst/>
              <a:defRPr/>
            </a:pPr>
            <a:endParaRPr lang="en-US" baseline="0" dirty="0" smtClean="0">
              <a:latin typeface="Arial" pitchFamily="34" charset="0"/>
              <a:ea typeface="ＭＳ Ｐゴシック" pitchFamily="34" charset="-128"/>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23</a:t>
            </a:fld>
            <a:endParaRPr lang="en-US" dirty="0" smtClean="0">
              <a:solidFill>
                <a:prstClr val="black"/>
              </a:solidFill>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944563" y="4446591"/>
            <a:ext cx="5418137" cy="4442967"/>
          </a:xfrm>
          <a:noFill/>
          <a:ln/>
        </p:spPr>
        <p:txBody>
          <a:bodyPr/>
          <a:lstStyle/>
          <a:p>
            <a:pPr>
              <a:spcBef>
                <a:spcPts val="0"/>
              </a:spcBef>
            </a:pPr>
            <a:r>
              <a:rPr lang="en-US" dirty="0" smtClean="0">
                <a:latin typeface="Arial" pitchFamily="34" charset="0"/>
                <a:cs typeface="Arial" pitchFamily="34" charset="0"/>
              </a:rPr>
              <a:t>Turning then to the broader set of budgetary issues and constraints, when </a:t>
            </a:r>
            <a:r>
              <a:rPr lang="en-US" dirty="0">
                <a:latin typeface="Arial" pitchFamily="34" charset="0"/>
                <a:cs typeface="Arial" pitchFamily="34" charset="0"/>
              </a:rPr>
              <a:t>we last met in February, the federal government was </a:t>
            </a:r>
            <a:r>
              <a:rPr lang="en-US" dirty="0" smtClean="0">
                <a:latin typeface="Arial" pitchFamily="34" charset="0"/>
                <a:cs typeface="Arial" pitchFamily="34" charset="0"/>
              </a:rPr>
              <a:t>at that time being </a:t>
            </a:r>
            <a:r>
              <a:rPr lang="en-US" dirty="0">
                <a:latin typeface="Arial" pitchFamily="34" charset="0"/>
                <a:cs typeface="Arial" pitchFamily="34" charset="0"/>
              </a:rPr>
              <a:t>funded by a </a:t>
            </a:r>
            <a:r>
              <a:rPr lang="en-US" dirty="0" smtClean="0">
                <a:latin typeface="Arial" pitchFamily="34" charset="0"/>
                <a:cs typeface="Arial" pitchFamily="34" charset="0"/>
              </a:rPr>
              <a:t>continuing </a:t>
            </a:r>
            <a:r>
              <a:rPr lang="en-US" dirty="0">
                <a:latin typeface="Arial" pitchFamily="34" charset="0"/>
                <a:cs typeface="Arial" pitchFamily="34" charset="0"/>
              </a:rPr>
              <a:t>r</a:t>
            </a:r>
            <a:r>
              <a:rPr lang="en-US" dirty="0" smtClean="0">
                <a:latin typeface="Arial" pitchFamily="34" charset="0"/>
                <a:cs typeface="Arial" pitchFamily="34" charset="0"/>
              </a:rPr>
              <a:t>esolution </a:t>
            </a:r>
            <a:r>
              <a:rPr lang="en-US" dirty="0">
                <a:latin typeface="Arial" pitchFamily="34" charset="0"/>
                <a:cs typeface="Arial" pitchFamily="34" charset="0"/>
              </a:rPr>
              <a:t>through the end of March. </a:t>
            </a:r>
            <a:r>
              <a:rPr lang="en-US" dirty="0" smtClean="0">
                <a:latin typeface="Arial" pitchFamily="34" charset="0"/>
                <a:cs typeface="Arial" pitchFamily="34" charset="0"/>
              </a:rPr>
              <a:t>* Congress </a:t>
            </a:r>
            <a:r>
              <a:rPr lang="en-US" dirty="0">
                <a:latin typeface="Arial" pitchFamily="34" charset="0"/>
                <a:cs typeface="Arial" pitchFamily="34" charset="0"/>
              </a:rPr>
              <a:t>has now passed a </a:t>
            </a:r>
            <a:r>
              <a:rPr lang="en-US" dirty="0" smtClean="0">
                <a:latin typeface="Arial" pitchFamily="34" charset="0"/>
                <a:cs typeface="Arial" pitchFamily="34" charset="0"/>
              </a:rPr>
              <a:t>year-long </a:t>
            </a:r>
            <a:r>
              <a:rPr lang="en-US" dirty="0">
                <a:latin typeface="Arial" pitchFamily="34" charset="0"/>
                <a:cs typeface="Arial" pitchFamily="34" charset="0"/>
              </a:rPr>
              <a:t>c</a:t>
            </a:r>
            <a:r>
              <a:rPr lang="en-US" dirty="0" smtClean="0">
                <a:latin typeface="Arial" pitchFamily="34" charset="0"/>
                <a:cs typeface="Arial" pitchFamily="34" charset="0"/>
              </a:rPr>
              <a:t>ontinuing </a:t>
            </a:r>
            <a:r>
              <a:rPr lang="en-US" dirty="0">
                <a:latin typeface="Arial" pitchFamily="34" charset="0"/>
                <a:cs typeface="Arial" pitchFamily="34" charset="0"/>
              </a:rPr>
              <a:t>r</a:t>
            </a:r>
            <a:r>
              <a:rPr lang="en-US" dirty="0" smtClean="0">
                <a:latin typeface="Arial" pitchFamily="34" charset="0"/>
                <a:cs typeface="Arial" pitchFamily="34" charset="0"/>
              </a:rPr>
              <a:t>esolution </a:t>
            </a:r>
            <a:r>
              <a:rPr lang="en-US" dirty="0">
                <a:latin typeface="Arial" pitchFamily="34" charset="0"/>
                <a:cs typeface="Arial" pitchFamily="34" charset="0"/>
              </a:rPr>
              <a:t>that </a:t>
            </a:r>
            <a:r>
              <a:rPr lang="en-US" dirty="0" smtClean="0">
                <a:latin typeface="Arial" pitchFamily="34" charset="0"/>
                <a:cs typeface="Arial" pitchFamily="34" charset="0"/>
              </a:rPr>
              <a:t>would keep the NIH operating </a:t>
            </a:r>
            <a:r>
              <a:rPr lang="en-US" dirty="0">
                <a:latin typeface="Arial" pitchFamily="34" charset="0"/>
                <a:cs typeface="Arial" pitchFamily="34" charset="0"/>
              </a:rPr>
              <a:t>for the rest of </a:t>
            </a:r>
            <a:r>
              <a:rPr lang="en-US" dirty="0" smtClean="0">
                <a:latin typeface="Arial" pitchFamily="34" charset="0"/>
                <a:cs typeface="Arial" pitchFamily="34" charset="0"/>
              </a:rPr>
              <a:t>Fiscal </a:t>
            </a:r>
            <a:r>
              <a:rPr lang="en-US" dirty="0">
                <a:latin typeface="Arial" pitchFamily="34" charset="0"/>
                <a:cs typeface="Arial" pitchFamily="34" charset="0"/>
              </a:rPr>
              <a:t>Y</a:t>
            </a:r>
            <a:r>
              <a:rPr lang="en-US" dirty="0" smtClean="0">
                <a:latin typeface="Arial" pitchFamily="34" charset="0"/>
                <a:cs typeface="Arial" pitchFamily="34" charset="0"/>
              </a:rPr>
              <a:t>ear </a:t>
            </a:r>
            <a:r>
              <a:rPr lang="en-US" dirty="0">
                <a:latin typeface="Arial" pitchFamily="34" charset="0"/>
                <a:cs typeface="Arial" pitchFamily="34" charset="0"/>
              </a:rPr>
              <a:t>2013 at </a:t>
            </a:r>
            <a:r>
              <a:rPr lang="en-US" dirty="0" smtClean="0">
                <a:latin typeface="Arial" pitchFamily="34" charset="0"/>
                <a:cs typeface="Arial" pitchFamily="34" charset="0"/>
              </a:rPr>
              <a:t>F</a:t>
            </a:r>
            <a:r>
              <a:rPr lang="en-US" baseline="0" dirty="0" smtClean="0">
                <a:latin typeface="Arial" pitchFamily="34" charset="0"/>
                <a:cs typeface="Arial" pitchFamily="34" charset="0"/>
              </a:rPr>
              <a:t>iscal Year </a:t>
            </a:r>
            <a:r>
              <a:rPr lang="en-US" dirty="0" smtClean="0">
                <a:latin typeface="Arial" pitchFamily="34" charset="0"/>
                <a:cs typeface="Arial" pitchFamily="34" charset="0"/>
              </a:rPr>
              <a:t>2012 </a:t>
            </a:r>
            <a:r>
              <a:rPr lang="en-US" dirty="0">
                <a:latin typeface="Arial" pitchFamily="34" charset="0"/>
                <a:cs typeface="Arial" pitchFamily="34" charset="0"/>
              </a:rPr>
              <a:t>levels.  </a:t>
            </a:r>
          </a:p>
          <a:p>
            <a:pPr>
              <a:spcBef>
                <a:spcPts val="0"/>
              </a:spcBef>
            </a:pPr>
            <a:endParaRPr lang="en-US" dirty="0">
              <a:latin typeface="Arial" pitchFamily="34" charset="0"/>
              <a:cs typeface="Arial" pitchFamily="34" charset="0"/>
            </a:endParaRPr>
          </a:p>
          <a:p>
            <a:pPr>
              <a:spcBef>
                <a:spcPts val="0"/>
              </a:spcBef>
            </a:pPr>
            <a:r>
              <a:rPr lang="en-US" dirty="0" smtClean="0">
                <a:latin typeface="Arial" pitchFamily="34" charset="0"/>
                <a:cs typeface="Arial" pitchFamily="34" charset="0"/>
              </a:rPr>
              <a:t>* However, the other </a:t>
            </a:r>
            <a:r>
              <a:rPr lang="en-US" dirty="0">
                <a:latin typeface="Arial" pitchFamily="34" charset="0"/>
                <a:cs typeface="Arial" pitchFamily="34" charset="0"/>
              </a:rPr>
              <a:t>significant </a:t>
            </a:r>
            <a:r>
              <a:rPr lang="en-US" dirty="0" smtClean="0">
                <a:latin typeface="Arial" pitchFamily="34" charset="0"/>
                <a:cs typeface="Arial" pitchFamily="34" charset="0"/>
              </a:rPr>
              <a:t>development was the </a:t>
            </a:r>
            <a:r>
              <a:rPr lang="en-US" dirty="0">
                <a:latin typeface="Arial" pitchFamily="34" charset="0"/>
                <a:cs typeface="Arial" pitchFamily="34" charset="0"/>
              </a:rPr>
              <a:t>much </a:t>
            </a:r>
            <a:r>
              <a:rPr lang="en-US" dirty="0" smtClean="0">
                <a:latin typeface="Arial" pitchFamily="34" charset="0"/>
                <a:cs typeface="Arial" pitchFamily="34" charset="0"/>
              </a:rPr>
              <a:t>talked-about sequester,</a:t>
            </a:r>
            <a:r>
              <a:rPr lang="en-US" baseline="0" dirty="0" smtClean="0">
                <a:latin typeface="Arial" pitchFamily="34" charset="0"/>
                <a:cs typeface="Arial" pitchFamily="34" charset="0"/>
              </a:rPr>
              <a:t> which was implemented </a:t>
            </a:r>
            <a:r>
              <a:rPr lang="en-US" dirty="0" smtClean="0">
                <a:latin typeface="Arial" pitchFamily="34" charset="0"/>
                <a:cs typeface="Arial" pitchFamily="34" charset="0"/>
              </a:rPr>
              <a:t>because </a:t>
            </a:r>
            <a:r>
              <a:rPr lang="en-US" dirty="0">
                <a:latin typeface="Arial" pitchFamily="34" charset="0"/>
                <a:cs typeface="Arial" pitchFamily="34" charset="0"/>
              </a:rPr>
              <a:t>Congress failed to act before the March deadline. Therefore, as required by the Budget Control Act of 2011, </a:t>
            </a:r>
            <a:r>
              <a:rPr lang="en-US" dirty="0" smtClean="0">
                <a:latin typeface="Arial" pitchFamily="34" charset="0"/>
                <a:cs typeface="Arial" pitchFamily="34" charset="0"/>
              </a:rPr>
              <a:t>our budget</a:t>
            </a:r>
            <a:r>
              <a:rPr lang="en-US" baseline="0" dirty="0" smtClean="0">
                <a:latin typeface="Arial" pitchFamily="34" charset="0"/>
                <a:cs typeface="Arial" pitchFamily="34" charset="0"/>
              </a:rPr>
              <a:t> was reduced by 5.1% due to the sequester. </a:t>
            </a:r>
            <a:endParaRPr lang="en-US" dirty="0" smtClean="0">
              <a:latin typeface="Arial" pitchFamily="34" charset="0"/>
              <a:cs typeface="Arial" pitchFamily="34" charset="0"/>
            </a:endParaRP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 Because</a:t>
            </a:r>
            <a:r>
              <a:rPr lang="en-US" baseline="0" dirty="0" smtClean="0">
                <a:latin typeface="Arial" pitchFamily="34" charset="0"/>
                <a:cs typeface="Arial" pitchFamily="34" charset="0"/>
              </a:rPr>
              <a:t> of all the complexities of the sequester combined with the Continuing Resolution, there was then an additional 0.7% cut to the NIH budget, so that the overall </a:t>
            </a:r>
            <a:r>
              <a:rPr lang="en-US" dirty="0" smtClean="0">
                <a:latin typeface="Arial" pitchFamily="34" charset="0"/>
                <a:cs typeface="Arial" pitchFamily="34" charset="0"/>
              </a:rPr>
              <a:t>reduction is actually 5.8% relative to Fiscal Year 2012. * So, at the end of</a:t>
            </a:r>
            <a:r>
              <a:rPr lang="en-US" baseline="0" dirty="0" smtClean="0">
                <a:latin typeface="Arial" pitchFamily="34" charset="0"/>
                <a:cs typeface="Arial" pitchFamily="34" charset="0"/>
              </a:rPr>
              <a:t> the day, N</a:t>
            </a:r>
            <a:r>
              <a:rPr lang="en-US" dirty="0" smtClean="0">
                <a:latin typeface="Arial" pitchFamily="34" charset="0"/>
                <a:cs typeface="Arial" pitchFamily="34" charset="0"/>
              </a:rPr>
              <a:t>HGRI’s </a:t>
            </a:r>
            <a:r>
              <a:rPr lang="en-US" dirty="0">
                <a:latin typeface="Arial" pitchFamily="34" charset="0"/>
                <a:cs typeface="Arial" pitchFamily="34" charset="0"/>
              </a:rPr>
              <a:t>final </a:t>
            </a:r>
            <a:r>
              <a:rPr lang="en-US" dirty="0" smtClean="0">
                <a:latin typeface="Arial" pitchFamily="34" charset="0"/>
                <a:cs typeface="Arial" pitchFamily="34" charset="0"/>
              </a:rPr>
              <a:t>Fiscal Year 2013 budget is</a:t>
            </a:r>
            <a:r>
              <a:rPr lang="en-US" baseline="0" dirty="0" smtClean="0">
                <a:latin typeface="Arial" pitchFamily="34" charset="0"/>
                <a:cs typeface="Arial" pitchFamily="34" charset="0"/>
              </a:rPr>
              <a:t> lower by 5.8% compared to last year, for a total of </a:t>
            </a:r>
            <a:r>
              <a:rPr lang="en-US" dirty="0" smtClean="0">
                <a:latin typeface="Arial" pitchFamily="34" charset="0"/>
                <a:cs typeface="Arial" pitchFamily="34" charset="0"/>
              </a:rPr>
              <a:t>$483 million.</a:t>
            </a:r>
            <a:r>
              <a:rPr lang="en-US" baseline="0" dirty="0" smtClean="0">
                <a:latin typeface="Arial" pitchFamily="34" charset="0"/>
                <a:cs typeface="Arial" pitchFamily="34" charset="0"/>
              </a:rPr>
              <a:t> </a:t>
            </a:r>
            <a:endParaRPr lang="en-US" dirty="0" smtClean="0">
              <a:latin typeface="Arial" pitchFamily="34" charset="0"/>
              <a:cs typeface="Arial" pitchFamily="34" charset="0"/>
            </a:endParaRPr>
          </a:p>
          <a:p>
            <a:pPr>
              <a:spcBef>
                <a:spcPts val="0"/>
              </a:spcBef>
              <a:defRPr/>
            </a:pPr>
            <a:endParaRPr lang="en-US" dirty="0" smtClean="0">
              <a:latin typeface="Arial" pitchFamily="34" charset="0"/>
              <a:cs typeface="Arial" pitchFamily="34" charset="0"/>
            </a:endParaRPr>
          </a:p>
          <a:p>
            <a:pPr>
              <a:spcBef>
                <a:spcPts val="0"/>
              </a:spcBef>
              <a:defRPr/>
            </a:pPr>
            <a:r>
              <a:rPr lang="en-US" dirty="0" smtClean="0">
                <a:latin typeface="Arial" pitchFamily="34" charset="0"/>
                <a:cs typeface="Arial" pitchFamily="34" charset="0"/>
              </a:rPr>
              <a:t>This is obviously</a:t>
            </a:r>
            <a:r>
              <a:rPr lang="en-US" baseline="0" dirty="0" smtClean="0">
                <a:latin typeface="Arial" pitchFamily="34" charset="0"/>
                <a:cs typeface="Arial" pitchFamily="34" charset="0"/>
              </a:rPr>
              <a:t> an incredibly challenging time for us, as we now move forward in implementing such a 5.8% reduction. With respect to our Extramural Research Program, last week we posted our </a:t>
            </a:r>
            <a:r>
              <a:rPr lang="en-US" dirty="0" smtClean="0">
                <a:latin typeface="Arial" pitchFamily="34" charset="0"/>
                <a:cs typeface="Arial" pitchFamily="34" charset="0"/>
              </a:rPr>
              <a:t>2013 Funding Policy on our web site.</a:t>
            </a:r>
            <a:r>
              <a:rPr lang="en-US" baseline="0" dirty="0" smtClean="0">
                <a:latin typeface="Arial" pitchFamily="34" charset="0"/>
                <a:cs typeface="Arial" pitchFamily="34" charset="0"/>
              </a:rPr>
              <a:t> One important element of that policy is a 4.5% reduction to non-competing awards (consistent with the NIH-wide policy). Meanwhile, competing awards are being examined on a case-by-case basis.</a:t>
            </a:r>
            <a:endParaRPr lang="en-US" dirty="0">
              <a:latin typeface="Arial" pitchFamily="34" charset="0"/>
              <a:cs typeface="Arial" pitchFamily="34" charset="0"/>
            </a:endParaRPr>
          </a:p>
        </p:txBody>
      </p:sp>
      <p:sp>
        <p:nvSpPr>
          <p:cNvPr id="119812" name="Slide Number Placeholder 3"/>
          <p:cNvSpPr>
            <a:spLocks noGrp="1"/>
          </p:cNvSpPr>
          <p:nvPr>
            <p:ph type="sldNum" sz="quarter" idx="5"/>
          </p:nvPr>
        </p:nvSpPr>
        <p:spPr>
          <a:noFill/>
        </p:spPr>
        <p:txBody>
          <a:bodyPr/>
          <a:lstStyle/>
          <a:p>
            <a:pPr defTabSz="943673"/>
            <a:fld id="{3F3096A7-7907-4AE4-8BBC-4643BE8BB0EA}" type="slidenum">
              <a:rPr lang="en-US" smtClean="0">
                <a:solidFill>
                  <a:srgbClr val="000000"/>
                </a:solidFill>
              </a:rPr>
              <a:pPr defTabSz="943673"/>
              <a:t>24</a:t>
            </a:fld>
            <a:endParaRPr lang="en-US" dirty="0" smtClean="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noFill/>
          <a:ln w="9525">
            <a:noFill/>
            <a:miter lim="800000"/>
            <a:headEnd/>
            <a:tailEnd/>
          </a:ln>
          <a:effectLst/>
        </p:spPr>
        <p:txBody>
          <a:bodyPr vert="horz" wrap="square" lIns="93893" tIns="46946" rIns="93893" bIns="46946" numCol="1" anchor="t" anchorCtr="0" compatLnSpc="1">
            <a:prstTxWarp prst="textNoShape">
              <a:avLst/>
            </a:prstTxWarp>
          </a:bodyPr>
          <a:lstStyle/>
          <a:p>
            <a:pPr>
              <a:spcBef>
                <a:spcPts val="0"/>
              </a:spcBef>
            </a:pPr>
            <a:r>
              <a:rPr lang="en-US" dirty="0" smtClean="0">
                <a:latin typeface="Arial" pitchFamily="34" charset="0"/>
                <a:cs typeface="Arial" pitchFamily="34" charset="0"/>
              </a:rPr>
              <a:t>Now that the Fiscal Year 2013 budget has been finalized, the focus moves to Fiscal Year 2014</a:t>
            </a:r>
            <a:r>
              <a:rPr lang="en-US" baseline="0" dirty="0" smtClean="0">
                <a:latin typeface="Arial" pitchFamily="34" charset="0"/>
                <a:cs typeface="Arial" pitchFamily="34" charset="0"/>
              </a:rPr>
              <a:t>. * Accordingly, on April 10, President Obama sent his proposed </a:t>
            </a:r>
            <a:r>
              <a:rPr lang="en-US" dirty="0" smtClean="0">
                <a:latin typeface="Arial" pitchFamily="34" charset="0"/>
                <a:cs typeface="Arial" pitchFamily="34" charset="0"/>
              </a:rPr>
              <a:t>Fiscal Year </a:t>
            </a:r>
            <a:r>
              <a:rPr lang="en-US" baseline="0" dirty="0" smtClean="0">
                <a:latin typeface="Arial" pitchFamily="34" charset="0"/>
                <a:cs typeface="Arial" pitchFamily="34" charset="0"/>
              </a:rPr>
              <a:t>2014 budget to Congress for their consideration. </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 It includes a $31.3 billion budget for NIH and * $517 million budget for NHGRI. </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Congress is now starting to examine the proposed budget through Appropriations Committee hearings. * Last month, Secretary </a:t>
            </a:r>
            <a:r>
              <a:rPr lang="en-US" baseline="0" dirty="0" err="1" smtClean="0">
                <a:latin typeface="Arial" pitchFamily="34" charset="0"/>
                <a:cs typeface="Arial" pitchFamily="34" charset="0"/>
              </a:rPr>
              <a:t>Sebelius</a:t>
            </a:r>
            <a:r>
              <a:rPr lang="en-US" baseline="0" dirty="0" smtClean="0">
                <a:latin typeface="Arial" pitchFamily="34" charset="0"/>
                <a:cs typeface="Arial" pitchFamily="34" charset="0"/>
              </a:rPr>
              <a:t> testified before the House and Senate appropriations subcommittees charged with drafting the budget for the Department of Health and Human Services, and * last week, Francis Collins and a subset of institute directors testified before the same Senate subcommittee. </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At this point, it is too early to predict whether the appropriations bills emerging from the House and Senate will match the President’s request. I will certainly continue to keep Council updated throughout the year as we learn more.</a:t>
            </a:r>
          </a:p>
          <a:p>
            <a:pPr>
              <a:spcBef>
                <a:spcPts val="0"/>
              </a:spcBef>
            </a:pPr>
            <a:endParaRPr lang="en-US" baseline="0" dirty="0" smtClean="0">
              <a:latin typeface="Arial" pitchFamily="34" charset="0"/>
              <a:cs typeface="Arial" pitchFamily="34" charset="0"/>
            </a:endParaRPr>
          </a:p>
          <a:p>
            <a:pPr marL="0" lvl="1">
              <a:spcBef>
                <a:spcPts val="0"/>
              </a:spcBef>
              <a:defRPr/>
            </a:pPr>
            <a:endParaRPr lang="en-US" dirty="0">
              <a:latin typeface="Arial" pitchFamily="34" charset="0"/>
              <a:cs typeface="Arial" pitchFamily="34" charset="0"/>
            </a:endParaRPr>
          </a:p>
        </p:txBody>
      </p:sp>
      <p:sp>
        <p:nvSpPr>
          <p:cNvPr id="119812" name="Slide Number Placeholder 3"/>
          <p:cNvSpPr>
            <a:spLocks noGrp="1"/>
          </p:cNvSpPr>
          <p:nvPr>
            <p:ph type="sldNum" sz="quarter" idx="5"/>
          </p:nvPr>
        </p:nvSpPr>
        <p:spPr>
          <a:noFill/>
        </p:spPr>
        <p:txBody>
          <a:bodyPr/>
          <a:lstStyle/>
          <a:p>
            <a:pPr defTabSz="934626"/>
            <a:fld id="{3F3096A7-7907-4AE4-8BBC-4643BE8BB0EA}" type="slidenum">
              <a:rPr lang="en-US" smtClean="0">
                <a:solidFill>
                  <a:srgbClr val="000000"/>
                </a:solidFill>
              </a:rPr>
              <a:pPr defTabSz="934626"/>
              <a:t>25</a:t>
            </a:fld>
            <a:endParaRPr lang="en-US" dirty="0" smtClean="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944563" y="4446591"/>
            <a:ext cx="5197475" cy="4303709"/>
          </a:xfrm>
        </p:spPr>
        <p:txBody>
          <a:bodyPr/>
          <a:lstStyle/>
          <a:p>
            <a:pPr defTabSz="469784" eaLnBrk="1" fontAlgn="auto" hangingPunct="1">
              <a:spcBef>
                <a:spcPts val="0"/>
              </a:spcBef>
              <a:spcAft>
                <a:spcPts val="0"/>
              </a:spcAft>
              <a:defRPr/>
            </a:pPr>
            <a:r>
              <a:rPr lang="en-US" baseline="0" dirty="0" smtClean="0">
                <a:latin typeface="Arial" pitchFamily="34" charset="0"/>
                <a:cs typeface="Arial" pitchFamily="34" charset="0"/>
              </a:rPr>
              <a:t>One positive development related to the U.S. Congress occurred two weeks ago, when a bipartisan delegation from the U.S. House of Representatives visited the NIH. House Majority Leader Eric Cantor led the delegation, and he was joined by eight other Members from both sides of the aisle, including two physicians, one </a:t>
            </a:r>
            <a:r>
              <a:rPr lang="en-US" baseline="0" dirty="0" err="1" smtClean="0">
                <a:latin typeface="Arial" pitchFamily="34" charset="0"/>
                <a:cs typeface="Arial" pitchFamily="34" charset="0"/>
              </a:rPr>
              <a:t>veternarian</a:t>
            </a:r>
            <a:r>
              <a:rPr lang="en-US" baseline="0" dirty="0" smtClean="0">
                <a:latin typeface="Arial" pitchFamily="34" charset="0"/>
                <a:cs typeface="Arial" pitchFamily="34" charset="0"/>
              </a:rPr>
              <a:t>, a nurse, and a clinical psychologist. </a:t>
            </a:r>
          </a:p>
          <a:p>
            <a:pPr defTabSz="469784" eaLnBrk="1" fontAlgn="auto" hangingPunct="1">
              <a:spcBef>
                <a:spcPts val="0"/>
              </a:spcBef>
              <a:spcAft>
                <a:spcPts val="0"/>
              </a:spcAft>
              <a:defRPr/>
            </a:pPr>
            <a:endParaRPr lang="en-US" baseline="0" dirty="0" smtClean="0">
              <a:latin typeface="Arial" pitchFamily="34" charset="0"/>
              <a:cs typeface="Arial" pitchFamily="34" charset="0"/>
            </a:endParaRPr>
          </a:p>
          <a:p>
            <a:pPr defTabSz="469784" eaLnBrk="1" fontAlgn="auto" hangingPunct="1">
              <a:spcBef>
                <a:spcPts val="0"/>
              </a:spcBef>
              <a:spcAft>
                <a:spcPts val="0"/>
              </a:spcAft>
              <a:defRPr/>
            </a:pPr>
            <a:r>
              <a:rPr lang="en-US" baseline="0" dirty="0" smtClean="0">
                <a:latin typeface="Arial" pitchFamily="34" charset="0"/>
                <a:cs typeface="Arial" pitchFamily="34" charset="0"/>
              </a:rPr>
              <a:t>I joined Francis Collins and a few other institute and center directors in meeting with the delegation. For many of the Members, it was their first visit to the NIH campus, so Francis gave a quick overview of NIH before opening it up for discussion. Members raised a wide number of issues, including the effects of sequestration on research funding and the appropriate level of indirect costs. The meeting was very cordial, and the delegation unanimously expressed support for NIH. </a:t>
            </a:r>
          </a:p>
          <a:p>
            <a:pPr defTabSz="469784" eaLnBrk="1" fontAlgn="auto" hangingPunct="1">
              <a:spcBef>
                <a:spcPts val="0"/>
              </a:spcBef>
              <a:spcAft>
                <a:spcPts val="0"/>
              </a:spcAft>
              <a:defRPr/>
            </a:pPr>
            <a:endParaRPr lang="en-US" baseline="0" dirty="0" smtClean="0">
              <a:latin typeface="Arial" pitchFamily="34" charset="0"/>
              <a:cs typeface="Arial" pitchFamily="34" charset="0"/>
            </a:endParaRPr>
          </a:p>
          <a:p>
            <a:pPr marL="0" marR="0" indent="0" algn="l" defTabSz="469784" rtl="0" eaLnBrk="1" fontAlgn="auto" latinLnBrk="0" hangingPunct="1">
              <a:lnSpc>
                <a:spcPct val="100000"/>
              </a:lnSpc>
              <a:spcBef>
                <a:spcPts val="0"/>
              </a:spcBef>
              <a:spcAft>
                <a:spcPts val="0"/>
              </a:spcAft>
              <a:buClrTx/>
              <a:buSzTx/>
              <a:buFontTx/>
              <a:buNone/>
              <a:tabLst/>
              <a:defRPr/>
            </a:pPr>
            <a:r>
              <a:rPr lang="en-US" baseline="0" dirty="0" smtClean="0">
                <a:latin typeface="Arial" pitchFamily="34" charset="0"/>
                <a:cs typeface="Arial" pitchFamily="34" charset="0"/>
              </a:rPr>
              <a:t>The House Member speaking in the photo on the bottom right is Congressman Andy Harris of Maryland, who is the only member of the Congress who has had an NIH grant. Dr. Harris is an anesthesiologist who was previously a physician-scientist at Johns Hopkins University.  </a:t>
            </a:r>
          </a:p>
          <a:p>
            <a:pPr defTabSz="469784" eaLnBrk="1" fontAlgn="auto" hangingPunct="1">
              <a:spcBef>
                <a:spcPts val="0"/>
              </a:spcBef>
              <a:spcAft>
                <a:spcPts val="0"/>
              </a:spcAft>
              <a:defRPr/>
            </a:pPr>
            <a:endParaRPr lang="en-US" baseline="0" dirty="0" smtClean="0">
              <a:latin typeface="Arial" pitchFamily="34" charset="0"/>
              <a:cs typeface="Arial" pitchFamily="34" charset="0"/>
            </a:endParaRPr>
          </a:p>
          <a:p>
            <a:pPr defTabSz="469784" eaLnBrk="1" fontAlgn="auto" hangingPunct="1">
              <a:spcBef>
                <a:spcPts val="0"/>
              </a:spcBef>
              <a:spcAft>
                <a:spcPts val="0"/>
              </a:spcAft>
              <a:defRPr/>
            </a:pPr>
            <a:r>
              <a:rPr lang="en-US" baseline="0" dirty="0" smtClean="0">
                <a:latin typeface="Arial" pitchFamily="34" charset="0"/>
                <a:cs typeface="Arial" pitchFamily="34" charset="0"/>
              </a:rPr>
              <a:t>During the visit, Members also visited Dr. Lou </a:t>
            </a:r>
            <a:r>
              <a:rPr lang="en-US" baseline="0" dirty="0" err="1" smtClean="0">
                <a:latin typeface="Arial" pitchFamily="34" charset="0"/>
                <a:cs typeface="Arial" pitchFamily="34" charset="0"/>
              </a:rPr>
              <a:t>Staudt’s</a:t>
            </a:r>
            <a:r>
              <a:rPr lang="en-US" baseline="0" dirty="0" smtClean="0">
                <a:latin typeface="Arial" pitchFamily="34" charset="0"/>
                <a:cs typeface="Arial" pitchFamily="34" charset="0"/>
              </a:rPr>
              <a:t> cancer genomics laboratory, where they also heard about work going on as part of the TCGA program.</a:t>
            </a:r>
          </a:p>
          <a:p>
            <a:pPr defTabSz="469784" eaLnBrk="1" fontAlgn="auto" hangingPunct="1">
              <a:spcBef>
                <a:spcPts val="0"/>
              </a:spcBef>
              <a:spcAft>
                <a:spcPts val="0"/>
              </a:spcAft>
              <a:defRPr/>
            </a:pPr>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26</a:t>
            </a:fld>
            <a:endParaRPr lang="en-US" dirty="0" smtClean="0">
              <a:cs typeface="Arial" pitchFamily="34" charset="0"/>
            </a:endParaRPr>
          </a:p>
        </p:txBody>
      </p:sp>
    </p:spTree>
    <p:extLst>
      <p:ext uri="{BB962C8B-B14F-4D97-AF65-F5344CB8AC3E}">
        <p14:creationId xmlns:p14="http://schemas.microsoft.com/office/powerpoint/2010/main" val="4037516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846677" y="4445953"/>
            <a:ext cx="5310969" cy="4489817"/>
          </a:xfrm>
        </p:spPr>
        <p:txBody>
          <a:bodyPr>
            <a:noAutofit/>
          </a:bodyPr>
          <a:lstStyle/>
          <a:p>
            <a:pPr defTabSz="469864" eaLnBrk="1" fontAlgn="auto" hangingPunct="1">
              <a:spcBef>
                <a:spcPts val="0"/>
              </a:spcBef>
              <a:spcAft>
                <a:spcPts val="0"/>
              </a:spcAft>
              <a:defRPr/>
            </a:pPr>
            <a:r>
              <a:rPr lang="en-US" dirty="0">
                <a:latin typeface="Arial" pitchFamily="34" charset="0"/>
                <a:cs typeface="Arial" pitchFamily="34" charset="0"/>
              </a:rPr>
              <a:t>One particular proposal within the President’s </a:t>
            </a:r>
            <a:r>
              <a:rPr lang="en-US" dirty="0" smtClean="0">
                <a:latin typeface="Arial" pitchFamily="34" charset="0"/>
                <a:cs typeface="Arial" pitchFamily="34" charset="0"/>
              </a:rPr>
              <a:t>Fiscal</a:t>
            </a:r>
            <a:r>
              <a:rPr lang="en-US" baseline="0" dirty="0" smtClean="0">
                <a:latin typeface="Arial" pitchFamily="34" charset="0"/>
                <a:cs typeface="Arial" pitchFamily="34" charset="0"/>
              </a:rPr>
              <a:t> Year 2014 </a:t>
            </a:r>
            <a:r>
              <a:rPr lang="en-US" dirty="0" smtClean="0">
                <a:latin typeface="Arial" pitchFamily="34" charset="0"/>
                <a:cs typeface="Arial" pitchFamily="34" charset="0"/>
              </a:rPr>
              <a:t>Budget </a:t>
            </a:r>
            <a:r>
              <a:rPr lang="en-US" dirty="0">
                <a:latin typeface="Arial" pitchFamily="34" charset="0"/>
                <a:cs typeface="Arial" pitchFamily="34" charset="0"/>
              </a:rPr>
              <a:t>that has garnered a fair amount of attention </a:t>
            </a:r>
            <a:r>
              <a:rPr lang="en-US" dirty="0" smtClean="0">
                <a:latin typeface="Arial" pitchFamily="34" charset="0"/>
                <a:cs typeface="Arial" pitchFamily="34" charset="0"/>
              </a:rPr>
              <a:t>is a plan </a:t>
            </a:r>
            <a:r>
              <a:rPr lang="en-US" dirty="0">
                <a:latin typeface="Arial" pitchFamily="34" charset="0"/>
                <a:cs typeface="Arial" pitchFamily="34" charset="0"/>
              </a:rPr>
              <a:t>to significantly restructure Federal science, technology, engineering, and </a:t>
            </a:r>
            <a:r>
              <a:rPr lang="en-US" dirty="0" smtClean="0">
                <a:latin typeface="Arial" pitchFamily="34" charset="0"/>
                <a:cs typeface="Arial" pitchFamily="34" charset="0"/>
              </a:rPr>
              <a:t>mathematics</a:t>
            </a:r>
            <a:r>
              <a:rPr lang="en-US" baseline="0" dirty="0" smtClean="0">
                <a:latin typeface="Arial" pitchFamily="34" charset="0"/>
                <a:cs typeface="Arial" pitchFamily="34" charset="0"/>
              </a:rPr>
              <a:t> (</a:t>
            </a:r>
            <a:r>
              <a:rPr lang="en-US" dirty="0" smtClean="0">
                <a:latin typeface="Arial" pitchFamily="34" charset="0"/>
                <a:cs typeface="Arial" pitchFamily="34" charset="0"/>
              </a:rPr>
              <a:t>commonly </a:t>
            </a:r>
            <a:r>
              <a:rPr lang="en-US" dirty="0">
                <a:latin typeface="Arial" pitchFamily="34" charset="0"/>
                <a:cs typeface="Arial" pitchFamily="34" charset="0"/>
              </a:rPr>
              <a:t>known as </a:t>
            </a:r>
            <a:r>
              <a:rPr lang="en-US" dirty="0" smtClean="0">
                <a:latin typeface="Arial" pitchFamily="34" charset="0"/>
                <a:cs typeface="Arial" pitchFamily="34" charset="0"/>
              </a:rPr>
              <a:t>STEM) </a:t>
            </a:r>
            <a:r>
              <a:rPr lang="en-US" dirty="0">
                <a:latin typeface="Arial" pitchFamily="34" charset="0"/>
                <a:cs typeface="Arial" pitchFamily="34" charset="0"/>
              </a:rPr>
              <a:t>education programs. </a:t>
            </a:r>
            <a:r>
              <a:rPr lang="en-US" dirty="0" smtClean="0">
                <a:latin typeface="Arial" pitchFamily="34" charset="0"/>
                <a:cs typeface="Arial" pitchFamily="34" charset="0"/>
              </a:rPr>
              <a:t>Over </a:t>
            </a:r>
            <a:r>
              <a:rPr lang="en-US" dirty="0">
                <a:latin typeface="Arial" pitchFamily="34" charset="0"/>
                <a:cs typeface="Arial" pitchFamily="34" charset="0"/>
              </a:rPr>
              <a:t>the past ten </a:t>
            </a:r>
            <a:r>
              <a:rPr lang="en-US" dirty="0" smtClean="0">
                <a:latin typeface="Arial" pitchFamily="34" charset="0"/>
                <a:cs typeface="Arial" pitchFamily="34" charset="0"/>
              </a:rPr>
              <a:t>years, </a:t>
            </a:r>
            <a:r>
              <a:rPr lang="en-US" dirty="0">
                <a:latin typeface="Arial" pitchFamily="34" charset="0"/>
                <a:cs typeface="Arial" pitchFamily="34" charset="0"/>
              </a:rPr>
              <a:t>a series of reports </a:t>
            </a:r>
            <a:r>
              <a:rPr lang="en-US" dirty="0" smtClean="0">
                <a:latin typeface="Arial" pitchFamily="34" charset="0"/>
                <a:cs typeface="Arial" pitchFamily="34" charset="0"/>
              </a:rPr>
              <a:t>have expressed </a:t>
            </a:r>
            <a:r>
              <a:rPr lang="en-US" dirty="0">
                <a:latin typeface="Arial" pitchFamily="34" charset="0"/>
                <a:cs typeface="Arial" pitchFamily="34" charset="0"/>
              </a:rPr>
              <a:t>concern over the large number of Federal STEM programs and recommended better coordination </a:t>
            </a:r>
            <a:r>
              <a:rPr lang="en-US" dirty="0" smtClean="0">
                <a:latin typeface="Arial" pitchFamily="34" charset="0"/>
                <a:cs typeface="Arial" pitchFamily="34" charset="0"/>
              </a:rPr>
              <a:t>among agencies</a:t>
            </a:r>
            <a:r>
              <a:rPr lang="en-US" dirty="0">
                <a:latin typeface="Arial" pitchFamily="34" charset="0"/>
                <a:cs typeface="Arial" pitchFamily="34" charset="0"/>
              </a:rPr>
              <a:t>.  </a:t>
            </a:r>
            <a:endParaRPr lang="en-US" dirty="0" smtClean="0">
              <a:latin typeface="Arial" pitchFamily="34" charset="0"/>
              <a:cs typeface="Arial" pitchFamily="34" charset="0"/>
            </a:endParaRPr>
          </a:p>
          <a:p>
            <a:pPr defTabSz="469864" eaLnBrk="1" fontAlgn="auto" hangingPunct="1">
              <a:spcBef>
                <a:spcPts val="0"/>
              </a:spcBef>
              <a:spcAft>
                <a:spcPts val="0"/>
              </a:spcAft>
              <a:defRPr/>
            </a:pPr>
            <a:endParaRPr lang="en-US" dirty="0" smtClean="0">
              <a:latin typeface="Arial" pitchFamily="34" charset="0"/>
              <a:cs typeface="Arial" pitchFamily="34" charset="0"/>
            </a:endParaRPr>
          </a:p>
          <a:p>
            <a:pPr defTabSz="469864" eaLnBrk="1" fontAlgn="auto" hangingPunct="1">
              <a:spcBef>
                <a:spcPts val="0"/>
              </a:spcBef>
              <a:spcAft>
                <a:spcPts val="0"/>
              </a:spcAft>
              <a:defRPr/>
            </a:pPr>
            <a:r>
              <a:rPr lang="en-US" dirty="0" smtClean="0">
                <a:latin typeface="Arial" pitchFamily="34" charset="0"/>
                <a:cs typeface="Arial" pitchFamily="34" charset="0"/>
              </a:rPr>
              <a:t>* The </a:t>
            </a:r>
            <a:r>
              <a:rPr lang="en-US" dirty="0">
                <a:latin typeface="Arial" pitchFamily="34" charset="0"/>
                <a:cs typeface="Arial" pitchFamily="34" charset="0"/>
              </a:rPr>
              <a:t>President's </a:t>
            </a:r>
            <a:r>
              <a:rPr lang="en-US" dirty="0" smtClean="0">
                <a:latin typeface="Arial" pitchFamily="34" charset="0"/>
                <a:cs typeface="Arial" pitchFamily="34" charset="0"/>
              </a:rPr>
              <a:t>Fiscal</a:t>
            </a:r>
            <a:r>
              <a:rPr lang="en-US" baseline="0" dirty="0" smtClean="0">
                <a:latin typeface="Arial" pitchFamily="34" charset="0"/>
                <a:cs typeface="Arial" pitchFamily="34" charset="0"/>
              </a:rPr>
              <a:t> Year </a:t>
            </a:r>
            <a:r>
              <a:rPr lang="en-US" dirty="0" smtClean="0">
                <a:latin typeface="Arial" pitchFamily="34" charset="0"/>
                <a:cs typeface="Arial" pitchFamily="34" charset="0"/>
              </a:rPr>
              <a:t>2014 </a:t>
            </a:r>
            <a:r>
              <a:rPr lang="en-US" dirty="0">
                <a:latin typeface="Arial" pitchFamily="34" charset="0"/>
                <a:cs typeface="Arial" pitchFamily="34" charset="0"/>
              </a:rPr>
              <a:t>Budget responds to these reports by proposing a reorganization of Federal STEM education program funding to promote strategic coordination and investment in education activities. </a:t>
            </a:r>
            <a:r>
              <a:rPr lang="en-US" dirty="0" smtClean="0">
                <a:latin typeface="Arial" pitchFamily="34" charset="0"/>
                <a:cs typeface="Arial" pitchFamily="34" charset="0"/>
              </a:rPr>
              <a:t>* </a:t>
            </a:r>
            <a:r>
              <a:rPr lang="en-US" dirty="0">
                <a:latin typeface="Arial" pitchFamily="34" charset="0"/>
                <a:cs typeface="Arial" pitchFamily="34" charset="0"/>
              </a:rPr>
              <a:t>These activities are proposed to be focused through just three agencies going </a:t>
            </a:r>
            <a:r>
              <a:rPr lang="en-US" dirty="0" smtClean="0">
                <a:latin typeface="Arial" pitchFamily="34" charset="0"/>
                <a:cs typeface="Arial" pitchFamily="34" charset="0"/>
              </a:rPr>
              <a:t>forward: </a:t>
            </a:r>
            <a:r>
              <a:rPr lang="en-US" dirty="0">
                <a:latin typeface="Arial" pitchFamily="34" charset="0"/>
                <a:cs typeface="Arial" pitchFamily="34" charset="0"/>
              </a:rPr>
              <a:t>the Department of Education, </a:t>
            </a:r>
            <a:r>
              <a:rPr lang="en-US" dirty="0" smtClean="0">
                <a:latin typeface="Arial" pitchFamily="34" charset="0"/>
                <a:cs typeface="Arial" pitchFamily="34" charset="0"/>
              </a:rPr>
              <a:t>the National </a:t>
            </a:r>
            <a:r>
              <a:rPr lang="en-US" dirty="0">
                <a:latin typeface="Arial" pitchFamily="34" charset="0"/>
                <a:cs typeface="Arial" pitchFamily="34" charset="0"/>
              </a:rPr>
              <a:t>Science Foundation, and the Smithsonian Institution. </a:t>
            </a:r>
          </a:p>
          <a:p>
            <a:pPr defTabSz="469864" eaLnBrk="1" fontAlgn="auto" hangingPunct="1">
              <a:spcBef>
                <a:spcPts val="0"/>
              </a:spcBef>
              <a:spcAft>
                <a:spcPts val="0"/>
              </a:spcAft>
              <a:defRPr/>
            </a:pPr>
            <a:endParaRPr lang="en-US" dirty="0">
              <a:latin typeface="Arial" pitchFamily="34" charset="0"/>
              <a:cs typeface="Arial" pitchFamily="34" charset="0"/>
            </a:endParaRPr>
          </a:p>
          <a:p>
            <a:pPr defTabSz="469864" eaLnBrk="1" fontAlgn="auto" hangingPunct="1">
              <a:spcBef>
                <a:spcPts val="0"/>
              </a:spcBef>
              <a:spcAft>
                <a:spcPts val="0"/>
              </a:spcAft>
              <a:defRPr/>
            </a:pPr>
            <a:r>
              <a:rPr lang="en-US" dirty="0">
                <a:latin typeface="Arial" pitchFamily="34" charset="0"/>
                <a:cs typeface="Arial" pitchFamily="34" charset="0"/>
              </a:rPr>
              <a:t>As part of this realignment, </a:t>
            </a:r>
            <a:r>
              <a:rPr lang="en-US" dirty="0" smtClean="0">
                <a:latin typeface="Arial" pitchFamily="34" charset="0"/>
                <a:cs typeface="Arial" pitchFamily="34" charset="0"/>
              </a:rPr>
              <a:t>9 Federal </a:t>
            </a:r>
            <a:r>
              <a:rPr lang="en-US" dirty="0">
                <a:latin typeface="Arial" pitchFamily="34" charset="0"/>
                <a:cs typeface="Arial" pitchFamily="34" charset="0"/>
              </a:rPr>
              <a:t>agencies are scheduled to terminate 78 programs, including </a:t>
            </a:r>
            <a:r>
              <a:rPr lang="en-US" dirty="0" smtClean="0">
                <a:latin typeface="Arial" pitchFamily="34" charset="0"/>
                <a:cs typeface="Arial" pitchFamily="34" charset="0"/>
              </a:rPr>
              <a:t>9 </a:t>
            </a:r>
            <a:r>
              <a:rPr lang="en-US" dirty="0">
                <a:latin typeface="Arial" pitchFamily="34" charset="0"/>
                <a:cs typeface="Arial" pitchFamily="34" charset="0"/>
              </a:rPr>
              <a:t>at NIH. </a:t>
            </a:r>
            <a:r>
              <a:rPr lang="en-US" dirty="0" smtClean="0">
                <a:latin typeface="Arial" pitchFamily="34" charset="0"/>
                <a:cs typeface="Arial" pitchFamily="34" charset="0"/>
              </a:rPr>
              <a:t>The </a:t>
            </a:r>
            <a:r>
              <a:rPr lang="en-US" dirty="0">
                <a:latin typeface="Arial" pitchFamily="34" charset="0"/>
                <a:cs typeface="Arial" pitchFamily="34" charset="0"/>
              </a:rPr>
              <a:t>President’s proposal will provide an additional </a:t>
            </a:r>
            <a:r>
              <a:rPr lang="en-US" dirty="0" smtClean="0">
                <a:latin typeface="Arial" pitchFamily="34" charset="0"/>
                <a:cs typeface="Arial" pitchFamily="34" charset="0"/>
              </a:rPr>
              <a:t>$100 </a:t>
            </a:r>
            <a:r>
              <a:rPr lang="en-US" dirty="0">
                <a:latin typeface="Arial" pitchFamily="34" charset="0"/>
                <a:cs typeface="Arial" pitchFamily="34" charset="0"/>
              </a:rPr>
              <a:t>million to the Department of Education to improve K-12 instruction, another $25 million to the </a:t>
            </a:r>
            <a:r>
              <a:rPr lang="en-US" dirty="0" smtClean="0">
                <a:latin typeface="Arial" pitchFamily="34" charset="0"/>
                <a:cs typeface="Arial" pitchFamily="34" charset="0"/>
              </a:rPr>
              <a:t>Smithsonian Institution </a:t>
            </a:r>
            <a:r>
              <a:rPr lang="en-US" dirty="0">
                <a:latin typeface="Arial" pitchFamily="34" charset="0"/>
                <a:cs typeface="Arial" pitchFamily="34" charset="0"/>
              </a:rPr>
              <a:t>to develop infrastructure to support K-12 instruction and engagement, and $</a:t>
            </a:r>
            <a:r>
              <a:rPr lang="en-US" dirty="0" smtClean="0">
                <a:latin typeface="Arial" pitchFamily="34" charset="0"/>
                <a:cs typeface="Arial" pitchFamily="34" charset="0"/>
              </a:rPr>
              <a:t>51</a:t>
            </a:r>
            <a:r>
              <a:rPr lang="en-US" baseline="0" dirty="0" smtClean="0">
                <a:latin typeface="Arial" pitchFamily="34" charset="0"/>
                <a:cs typeface="Arial" pitchFamily="34" charset="0"/>
              </a:rPr>
              <a:t> </a:t>
            </a:r>
            <a:r>
              <a:rPr lang="en-US" dirty="0" smtClean="0">
                <a:latin typeface="Arial" pitchFamily="34" charset="0"/>
                <a:cs typeface="Arial" pitchFamily="34" charset="0"/>
              </a:rPr>
              <a:t>million </a:t>
            </a:r>
            <a:r>
              <a:rPr lang="en-US" dirty="0">
                <a:latin typeface="Arial" pitchFamily="34" charset="0"/>
                <a:cs typeface="Arial" pitchFamily="34" charset="0"/>
              </a:rPr>
              <a:t>to </a:t>
            </a:r>
            <a:r>
              <a:rPr lang="en-US" dirty="0" smtClean="0">
                <a:latin typeface="Arial" pitchFamily="34" charset="0"/>
                <a:cs typeface="Arial" pitchFamily="34" charset="0"/>
              </a:rPr>
              <a:t>the National Science Foundation to </a:t>
            </a:r>
            <a:r>
              <a:rPr lang="en-US" dirty="0">
                <a:latin typeface="Arial" pitchFamily="34" charset="0"/>
                <a:cs typeface="Arial" pitchFamily="34" charset="0"/>
              </a:rPr>
              <a:t>support STEM undergraduate education and </a:t>
            </a:r>
            <a:r>
              <a:rPr lang="en-US" dirty="0" smtClean="0">
                <a:latin typeface="Arial" pitchFamily="34" charset="0"/>
                <a:cs typeface="Arial" pitchFamily="34" charset="0"/>
              </a:rPr>
              <a:t>development </a:t>
            </a:r>
            <a:r>
              <a:rPr lang="en-US" dirty="0">
                <a:latin typeface="Arial" pitchFamily="34" charset="0"/>
                <a:cs typeface="Arial" pitchFamily="34" charset="0"/>
              </a:rPr>
              <a:t>of a national strategy for fellowships. </a:t>
            </a:r>
            <a:endParaRPr lang="en-US" dirty="0" smtClean="0">
              <a:latin typeface="Arial" pitchFamily="34" charset="0"/>
              <a:cs typeface="Arial" pitchFamily="34" charset="0"/>
            </a:endParaRPr>
          </a:p>
          <a:p>
            <a:pPr defTabSz="469864" eaLnBrk="1" fontAlgn="auto" hangingPunct="1">
              <a:spcBef>
                <a:spcPts val="0"/>
              </a:spcBef>
              <a:spcAft>
                <a:spcPts val="0"/>
              </a:spcAft>
              <a:defRPr/>
            </a:pPr>
            <a:endParaRPr lang="en-US" b="1" dirty="0" smtClean="0">
              <a:latin typeface="Arial" pitchFamily="34" charset="0"/>
              <a:cs typeface="Arial" pitchFamily="34" charset="0"/>
            </a:endParaRPr>
          </a:p>
          <a:p>
            <a:pPr defTabSz="469864" eaLnBrk="1" fontAlgn="auto" hangingPunct="1">
              <a:spcBef>
                <a:spcPts val="0"/>
              </a:spcBef>
              <a:spcAft>
                <a:spcPts val="0"/>
              </a:spcAft>
              <a:defRPr/>
            </a:pPr>
            <a:r>
              <a:rPr lang="en-US" b="0" dirty="0" smtClean="0">
                <a:latin typeface="Arial" pitchFamily="34" charset="0"/>
                <a:cs typeface="Arial" pitchFamily="34" charset="0"/>
              </a:rPr>
              <a:t>There</a:t>
            </a:r>
            <a:r>
              <a:rPr lang="en-US" b="0" baseline="0" dirty="0" smtClean="0">
                <a:latin typeface="Arial" pitchFamily="34" charset="0"/>
                <a:cs typeface="Arial" pitchFamily="34" charset="0"/>
              </a:rPr>
              <a:t> will certainly be an extensive amount of discussion and debate about this proposal in the weeks and months to come. </a:t>
            </a:r>
            <a:endParaRPr lang="en-US" b="0" dirty="0">
              <a:latin typeface="Arial" pitchFamily="34" charset="0"/>
              <a:cs typeface="Arial" pitchFamily="34" charset="0"/>
            </a:endParaRPr>
          </a:p>
          <a:p>
            <a:pPr>
              <a:spcBef>
                <a:spcPts val="0"/>
              </a:spcBef>
              <a:spcAft>
                <a:spcPts val="0"/>
              </a:spcAft>
            </a:pP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6A67ED9-7D2F-DE43-8C4C-D11B613E5513}" type="slidenum">
              <a:rPr lang="en-US" smtClean="0">
                <a:solidFill>
                  <a:prstClr val="black"/>
                </a:solidFill>
              </a:rPr>
              <a:pPr/>
              <a:t>27</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28</a:t>
            </a:fld>
            <a:endParaRPr lang="en-US" dirty="0" smtClean="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07" tIns="46953" rIns="93907" bIns="46953" numCol="1" anchor="t" anchorCtr="0" compatLnSpc="1">
            <a:prstTxWarp prst="textNoShape">
              <a:avLst/>
            </a:prstTxWarp>
          </a:bodyPr>
          <a:lstStyle/>
          <a:p>
            <a:r>
              <a:rPr lang="en-US" b="0" kern="1200" dirty="0" smtClean="0">
                <a:latin typeface="Arial" pitchFamily="34" charset="0"/>
                <a:cs typeface="Arial" pitchFamily="34" charset="0"/>
              </a:rPr>
              <a:t>Francis (Frank)</a:t>
            </a:r>
            <a:r>
              <a:rPr lang="en-US" b="0" kern="1200" baseline="0" dirty="0" smtClean="0">
                <a:latin typeface="Arial" pitchFamily="34" charset="0"/>
                <a:cs typeface="Arial" pitchFamily="34" charset="0"/>
              </a:rPr>
              <a:t> </a:t>
            </a:r>
            <a:r>
              <a:rPr lang="en-US" b="0" kern="1200" dirty="0" err="1" smtClean="0">
                <a:latin typeface="Arial" pitchFamily="34" charset="0"/>
                <a:cs typeface="Arial" pitchFamily="34" charset="0"/>
              </a:rPr>
              <a:t>Ruddle</a:t>
            </a:r>
            <a:r>
              <a:rPr lang="en-US" b="0" kern="1200" baseline="0" dirty="0" smtClean="0">
                <a:latin typeface="Arial" pitchFamily="34" charset="0"/>
                <a:cs typeface="Arial" pitchFamily="34" charset="0"/>
              </a:rPr>
              <a:t> passed away in March. He was the first scientist to produce a transgenic mammal (a mouse). He was also </a:t>
            </a:r>
            <a:r>
              <a:rPr lang="en-US" b="0" kern="1200" dirty="0" smtClean="0">
                <a:latin typeface="Arial" pitchFamily="34" charset="0"/>
                <a:cs typeface="Arial" pitchFamily="34" charset="0"/>
              </a:rPr>
              <a:t>one of the first researchers to map genes to specific human chromosomes,</a:t>
            </a:r>
            <a:r>
              <a:rPr lang="en-US" b="0" kern="1200" baseline="0" dirty="0" smtClean="0">
                <a:latin typeface="Arial" pitchFamily="34" charset="0"/>
                <a:cs typeface="Arial" pitchFamily="34" charset="0"/>
              </a:rPr>
              <a:t> laying some important groundwork for the Human Genome Project. </a:t>
            </a:r>
            <a:endParaRPr lang="en-US" b="0" kern="120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29</a:t>
            </a:fld>
            <a:endParaRPr lang="en-US" dirty="0" smtClean="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smtClean="0">
                <a:latin typeface="Arial" pitchFamily="34" charset="0"/>
                <a:cs typeface="Arial" pitchFamily="34" charset="0"/>
              </a:rPr>
              <a:t>There will be multiple other presentations during the Open Session of this Council meeting. My Director’s Report is tailored around these presentations, and I will </a:t>
            </a:r>
            <a:r>
              <a:rPr lang="en-US" u="sng" dirty="0" smtClean="0">
                <a:latin typeface="Arial" pitchFamily="34" charset="0"/>
                <a:cs typeface="Arial" pitchFamily="34" charset="0"/>
              </a:rPr>
              <a:t>not</a:t>
            </a:r>
            <a:r>
              <a:rPr lang="en-US" dirty="0" smtClean="0">
                <a:latin typeface="Arial" pitchFamily="34" charset="0"/>
                <a:cs typeface="Arial" pitchFamily="34" charset="0"/>
              </a:rPr>
              <a:t> discuss in detail the topics that others will be covering later. </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 Following my Director’s Report, we will have a presentation from Richard</a:t>
            </a:r>
            <a:r>
              <a:rPr lang="en-US" baseline="0" dirty="0" smtClean="0">
                <a:latin typeface="Arial" pitchFamily="34" charset="0"/>
                <a:cs typeface="Arial" pitchFamily="34" charset="0"/>
              </a:rPr>
              <a:t> Nakamura, who is the recently appointed Director of the NIH Center for Scientific Review. </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 Later today, Council member Bob Nussbaum will present the recent recommendations issued by the American College of Medical Genetics and Genomics (ACMG) regarding the reporting of incidental findings. </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 We will then hear reports</a:t>
            </a:r>
            <a:r>
              <a:rPr lang="en-US" baseline="0" dirty="0" smtClean="0">
                <a:latin typeface="Arial" pitchFamily="34" charset="0"/>
                <a:cs typeface="Arial" pitchFamily="34" charset="0"/>
              </a:rPr>
              <a:t> about two recent NHGRI meetings.</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a:t>
            </a:r>
            <a:r>
              <a:rPr lang="en-US" baseline="0" dirty="0" smtClean="0">
                <a:latin typeface="Arial" pitchFamily="34" charset="0"/>
                <a:cs typeface="Arial" pitchFamily="34" charset="0"/>
              </a:rPr>
              <a:t> </a:t>
            </a:r>
            <a:r>
              <a:rPr lang="en-US" dirty="0">
                <a:latin typeface="Arial" pitchFamily="34" charset="0"/>
                <a:cs typeface="Arial" pitchFamily="34" charset="0"/>
              </a:rPr>
              <a:t>Council member Pamela </a:t>
            </a:r>
            <a:r>
              <a:rPr lang="en-US" baseline="0" dirty="0" err="1" smtClean="0">
                <a:latin typeface="Arial" pitchFamily="34" charset="0"/>
                <a:cs typeface="Arial" pitchFamily="34" charset="0"/>
              </a:rPr>
              <a:t>Sankar</a:t>
            </a:r>
            <a:r>
              <a:rPr lang="en-US" baseline="0" dirty="0" smtClean="0">
                <a:latin typeface="Arial" pitchFamily="34" charset="0"/>
                <a:cs typeface="Arial" pitchFamily="34" charset="0"/>
              </a:rPr>
              <a:t> will discuss the first meeting of the Genomics and Society Working Group.</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 And Bettie Graham will discuss a recent workshop about NHGRI training</a:t>
            </a:r>
            <a:r>
              <a:rPr lang="en-US" baseline="0" dirty="0" smtClean="0">
                <a:latin typeface="Arial" pitchFamily="34" charset="0"/>
                <a:cs typeface="Arial" pitchFamily="34" charset="0"/>
              </a:rPr>
              <a:t> and career development programs.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a:t>
            </a:fld>
            <a:endParaRPr lang="en-US" dirty="0" smtClean="0">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07" tIns="46953" rIns="93907" bIns="46953" numCol="1" anchor="t" anchorCtr="0" compatLnSpc="1">
            <a:prstTxWarp prst="textNoShape">
              <a:avLst/>
            </a:prstTxWarp>
          </a:bodyPr>
          <a:lstStyle/>
          <a:p>
            <a:r>
              <a:rPr lang="en-US" dirty="0" smtClean="0">
                <a:latin typeface="Arial" pitchFamily="34" charset="0"/>
                <a:cs typeface="Arial" pitchFamily="34" charset="0"/>
              </a:rPr>
              <a:t>François Jacob, the research partner of Jacques Monod, passed away in April.</a:t>
            </a:r>
            <a:r>
              <a:rPr lang="en-US" baseline="0" dirty="0" smtClean="0">
                <a:latin typeface="Arial" pitchFamily="34" charset="0"/>
                <a:cs typeface="Arial" pitchFamily="34" charset="0"/>
              </a:rPr>
              <a:t> He shared the </a:t>
            </a:r>
            <a:r>
              <a:rPr lang="en-US" dirty="0" smtClean="0">
                <a:latin typeface="Arial" pitchFamily="34" charset="0"/>
                <a:cs typeface="Arial" pitchFamily="34" charset="0"/>
              </a:rPr>
              <a:t>Nobel Prize in Physiology or Medicine with Monod and André</a:t>
            </a:r>
            <a:r>
              <a:rPr lang="en-US" baseline="0" dirty="0" smtClean="0">
                <a:latin typeface="Arial" pitchFamily="34" charset="0"/>
                <a:cs typeface="Arial" pitchFamily="34" charset="0"/>
              </a:rPr>
              <a:t> Lwoff for </a:t>
            </a:r>
            <a:r>
              <a:rPr lang="en-US" dirty="0" smtClean="0">
                <a:latin typeface="Arial" pitchFamily="34" charset="0"/>
                <a:cs typeface="Arial" pitchFamily="34" charset="0"/>
              </a:rPr>
              <a:t>discovering that cells can switch on and off certain genetic information through regulatory genes.</a:t>
            </a: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30</a:t>
            </a:fld>
            <a:endParaRPr lang="en-US" dirty="0" smtClean="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07" tIns="46953" rIns="93907" bIns="46953" numCol="1" anchor="t" anchorCtr="0" compatLnSpc="1">
            <a:prstTxWarp prst="textNoShape">
              <a:avLst/>
            </a:prstTxWarp>
          </a:bodyPr>
          <a:lstStyle/>
          <a:p>
            <a:pPr>
              <a:spcBef>
                <a:spcPts val="0"/>
              </a:spcBef>
            </a:pPr>
            <a:r>
              <a:rPr lang="en-US" dirty="0" smtClean="0">
                <a:latin typeface="Arial" pitchFamily="34" charset="0"/>
                <a:cs typeface="Arial" pitchFamily="34" charset="0"/>
              </a:rPr>
              <a:t>The new Breakthrough Prize in Life Sciences has been awarded to 11 scientists. This</a:t>
            </a:r>
            <a:r>
              <a:rPr lang="en-US" baseline="0" dirty="0" smtClean="0">
                <a:latin typeface="Arial" pitchFamily="34" charset="0"/>
                <a:cs typeface="Arial" pitchFamily="34" charset="0"/>
              </a:rPr>
              <a:t> new prize is </a:t>
            </a:r>
            <a:r>
              <a:rPr lang="en-US" dirty="0" smtClean="0">
                <a:latin typeface="Arial" pitchFamily="34" charset="0"/>
                <a:cs typeface="Arial" pitchFamily="34" charset="0"/>
              </a:rPr>
              <a:t>sponsored by </a:t>
            </a:r>
            <a:r>
              <a:rPr lang="en-US" dirty="0" err="1" smtClean="0">
                <a:latin typeface="Arial" pitchFamily="34" charset="0"/>
                <a:cs typeface="Arial" pitchFamily="34" charset="0"/>
              </a:rPr>
              <a:t>Genetech's</a:t>
            </a:r>
            <a:r>
              <a:rPr lang="en-US" dirty="0" smtClean="0">
                <a:latin typeface="Arial" pitchFamily="34" charset="0"/>
                <a:cs typeface="Arial" pitchFamily="34" charset="0"/>
              </a:rPr>
              <a:t> Art Levinson, Google's Sergey </a:t>
            </a:r>
            <a:r>
              <a:rPr lang="en-US" dirty="0" err="1" smtClean="0">
                <a:latin typeface="Arial" pitchFamily="34" charset="0"/>
                <a:cs typeface="Arial" pitchFamily="34" charset="0"/>
              </a:rPr>
              <a:t>Brin</a:t>
            </a:r>
            <a:r>
              <a:rPr lang="en-US" dirty="0" smtClean="0">
                <a:latin typeface="Arial" pitchFamily="34" charset="0"/>
                <a:cs typeface="Arial" pitchFamily="34" charset="0"/>
              </a:rPr>
              <a:t>, 23andMe’s Anne </a:t>
            </a:r>
            <a:r>
              <a:rPr lang="en-US" dirty="0" err="1" smtClean="0">
                <a:latin typeface="Arial" pitchFamily="34" charset="0"/>
                <a:cs typeface="Arial" pitchFamily="34" charset="0"/>
              </a:rPr>
              <a:t>Wojcicki</a:t>
            </a:r>
            <a:r>
              <a:rPr lang="en-US" dirty="0" smtClean="0">
                <a:latin typeface="Arial" pitchFamily="34" charset="0"/>
                <a:cs typeface="Arial" pitchFamily="34" charset="0"/>
              </a:rPr>
              <a:t>, Facebook's Mark </a:t>
            </a:r>
            <a:r>
              <a:rPr lang="en-US" dirty="0" err="1" smtClean="0">
                <a:latin typeface="Arial" pitchFamily="34" charset="0"/>
                <a:cs typeface="Arial" pitchFamily="34" charset="0"/>
              </a:rPr>
              <a:t>Zuckerberg</a:t>
            </a:r>
            <a:r>
              <a:rPr lang="en-US" dirty="0" smtClean="0">
                <a:latin typeface="Arial" pitchFamily="34" charset="0"/>
                <a:cs typeface="Arial" pitchFamily="34" charset="0"/>
              </a:rPr>
              <a:t> and Priscilla Chan, and Yuri Milner, the founder of the Mail.ru Group. </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The first</a:t>
            </a:r>
            <a:r>
              <a:rPr lang="en-US" baseline="0" dirty="0" smtClean="0">
                <a:latin typeface="Arial" pitchFamily="34" charset="0"/>
                <a:cs typeface="Arial" pitchFamily="34" charset="0"/>
              </a:rPr>
              <a:t> set of </a:t>
            </a:r>
            <a:r>
              <a:rPr lang="en-US" dirty="0" smtClean="0">
                <a:latin typeface="Arial" pitchFamily="34" charset="0"/>
                <a:cs typeface="Arial" pitchFamily="34" charset="0"/>
              </a:rPr>
              <a:t>winners include some familiar names to NHGRI,</a:t>
            </a:r>
            <a:r>
              <a:rPr lang="en-US" baseline="0" dirty="0" smtClean="0">
                <a:latin typeface="Arial" pitchFamily="34" charset="0"/>
                <a:cs typeface="Arial" pitchFamily="34" charset="0"/>
              </a:rPr>
              <a:t> including</a:t>
            </a:r>
            <a:r>
              <a:rPr lang="en-US" dirty="0" smtClean="0">
                <a:latin typeface="Arial" pitchFamily="34" charset="0"/>
                <a:cs typeface="Arial" pitchFamily="34" charset="0"/>
              </a:rPr>
              <a:t> * David Botstein, * </a:t>
            </a:r>
            <a:r>
              <a:rPr lang="en-US" dirty="0" err="1" smtClean="0">
                <a:latin typeface="Arial" pitchFamily="34" charset="0"/>
                <a:cs typeface="Arial" pitchFamily="34" charset="0"/>
              </a:rPr>
              <a:t>Titia</a:t>
            </a:r>
            <a:r>
              <a:rPr lang="en-US" dirty="0" smtClean="0">
                <a:latin typeface="Arial" pitchFamily="34" charset="0"/>
                <a:cs typeface="Arial" pitchFamily="34" charset="0"/>
              </a:rPr>
              <a:t> de Lange, * Eric Lander, * Charles Sawyers,</a:t>
            </a:r>
            <a:r>
              <a:rPr lang="en-US" baseline="0" dirty="0" smtClean="0">
                <a:latin typeface="Arial" pitchFamily="34" charset="0"/>
                <a:cs typeface="Arial" pitchFamily="34" charset="0"/>
              </a:rPr>
              <a:t> and </a:t>
            </a:r>
            <a:r>
              <a:rPr lang="en-US" dirty="0" smtClean="0">
                <a:latin typeface="Arial" pitchFamily="34" charset="0"/>
                <a:cs typeface="Arial" pitchFamily="34" charset="0"/>
              </a:rPr>
              <a:t>* Bert Vogelstein.</a:t>
            </a: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31</a:t>
            </a:fld>
            <a:endParaRPr lang="en-US" dirty="0" smtClean="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xfrm>
            <a:off x="1203325" y="701675"/>
            <a:ext cx="4679950" cy="3509963"/>
          </a:xfrm>
          <a:prstGeom prst="rect">
            <a:avLst/>
          </a:prstGeom>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a:latin typeface="Arial" pitchFamily="34" charset="0"/>
                <a:cs typeface="Arial" pitchFamily="34" charset="0"/>
              </a:rPr>
              <a:t>Recently, a number of individuals with ties to NHGRI were elected to the National Academy of Sciences. </a:t>
            </a:r>
            <a:endParaRPr lang="en-US" dirty="0" smtClean="0">
              <a:latin typeface="Arial" pitchFamily="34" charset="0"/>
              <a:cs typeface="Arial" pitchFamily="34" charset="0"/>
            </a:endParaRP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That </a:t>
            </a:r>
            <a:r>
              <a:rPr lang="en-US" dirty="0">
                <a:latin typeface="Arial" pitchFamily="34" charset="0"/>
                <a:cs typeface="Arial" pitchFamily="34" charset="0"/>
              </a:rPr>
              <a:t>list </a:t>
            </a:r>
            <a:r>
              <a:rPr lang="en-US" dirty="0" smtClean="0">
                <a:latin typeface="Arial" pitchFamily="34" charset="0"/>
                <a:cs typeface="Arial" pitchFamily="34" charset="0"/>
              </a:rPr>
              <a:t>includes </a:t>
            </a:r>
            <a:r>
              <a:rPr lang="en-US" dirty="0">
                <a:latin typeface="Arial" pitchFamily="34" charset="0"/>
                <a:cs typeface="Arial" pitchFamily="34" charset="0"/>
              </a:rPr>
              <a:t>* </a:t>
            </a:r>
            <a:r>
              <a:rPr lang="en-US" dirty="0" err="1">
                <a:latin typeface="Arial" pitchFamily="34" charset="0"/>
                <a:cs typeface="Arial" pitchFamily="34" charset="0"/>
              </a:rPr>
              <a:t>Jef</a:t>
            </a:r>
            <a:r>
              <a:rPr lang="en-US" dirty="0">
                <a:latin typeface="Arial" pitchFamily="34" charset="0"/>
                <a:cs typeface="Arial" pitchFamily="34" charset="0"/>
              </a:rPr>
              <a:t> </a:t>
            </a:r>
            <a:r>
              <a:rPr lang="en-US" dirty="0" err="1">
                <a:latin typeface="Arial" pitchFamily="34" charset="0"/>
                <a:cs typeface="Arial" pitchFamily="34" charset="0"/>
              </a:rPr>
              <a:t>Boeke</a:t>
            </a:r>
            <a:r>
              <a:rPr lang="en-US" dirty="0">
                <a:latin typeface="Arial" pitchFamily="34" charset="0"/>
                <a:cs typeface="Arial" pitchFamily="34" charset="0"/>
              </a:rPr>
              <a:t>, * Marcus Feldman, * Michel Georges, * Mary </a:t>
            </a:r>
            <a:r>
              <a:rPr lang="en-US" dirty="0" err="1">
                <a:latin typeface="Arial" pitchFamily="34" charset="0"/>
                <a:cs typeface="Arial" pitchFamily="34" charset="0"/>
              </a:rPr>
              <a:t>Lidstrom</a:t>
            </a:r>
            <a:r>
              <a:rPr lang="en-US" dirty="0">
                <a:latin typeface="Arial" pitchFamily="34" charset="0"/>
                <a:cs typeface="Arial" pitchFamily="34" charset="0"/>
              </a:rPr>
              <a:t>, * Norbert </a:t>
            </a:r>
            <a:r>
              <a:rPr lang="en-US" dirty="0" err="1">
                <a:latin typeface="Arial" pitchFamily="34" charset="0"/>
                <a:cs typeface="Arial" pitchFamily="34" charset="0"/>
              </a:rPr>
              <a:t>Perrimon</a:t>
            </a:r>
            <a:r>
              <a:rPr lang="en-US" dirty="0">
                <a:latin typeface="Arial" pitchFamily="34" charset="0"/>
                <a:cs typeface="Arial" pitchFamily="34" charset="0"/>
              </a:rPr>
              <a:t>, * Stephen Quake, * Lou Staudt, * Hunt Willard, and * Fred Winston.</a:t>
            </a:r>
          </a:p>
          <a:p>
            <a:pPr>
              <a:spcBef>
                <a:spcPts val="0"/>
              </a:spcBef>
            </a:pPr>
            <a:endParaRPr lang="en-US" dirty="0">
              <a:latin typeface="Arial" pitchFamily="34" charset="0"/>
              <a:cs typeface="Arial" pitchFamily="34" charset="0"/>
            </a:endParaRPr>
          </a:p>
          <a:p>
            <a:pPr>
              <a:spcBef>
                <a:spcPts val="0"/>
              </a:spcBef>
            </a:pPr>
            <a:endParaRPr lang="en-US" dirty="0">
              <a:latin typeface="Arial" pitchFamily="34" charset="0"/>
              <a:cs typeface="Arial" pitchFamily="34" charset="0"/>
            </a:endParaRPr>
          </a:p>
          <a:p>
            <a:pPr>
              <a:spcBef>
                <a:spcPts val="0"/>
              </a:spcBef>
            </a:pP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860" eaLnBrk="0" hangingPunct="0">
              <a:defRPr b="1">
                <a:solidFill>
                  <a:schemeClr val="tx1"/>
                </a:solidFill>
                <a:latin typeface="Arial" pitchFamily="34" charset="0"/>
              </a:defRPr>
            </a:lvl1pPr>
            <a:lvl2pPr marL="741550" indent="-285212" defTabSz="934860" eaLnBrk="0" hangingPunct="0">
              <a:defRPr b="1">
                <a:solidFill>
                  <a:schemeClr val="tx1"/>
                </a:solidFill>
                <a:latin typeface="Arial" pitchFamily="34" charset="0"/>
              </a:defRPr>
            </a:lvl2pPr>
            <a:lvl3pPr marL="1140847" indent="-228169" defTabSz="934860" eaLnBrk="0" hangingPunct="0">
              <a:defRPr b="1">
                <a:solidFill>
                  <a:schemeClr val="tx1"/>
                </a:solidFill>
                <a:latin typeface="Arial" pitchFamily="34" charset="0"/>
              </a:defRPr>
            </a:lvl3pPr>
            <a:lvl4pPr marL="1597185" indent="-228169" defTabSz="934860" eaLnBrk="0" hangingPunct="0">
              <a:defRPr b="1">
                <a:solidFill>
                  <a:schemeClr val="tx1"/>
                </a:solidFill>
                <a:latin typeface="Arial" pitchFamily="34" charset="0"/>
              </a:defRPr>
            </a:lvl4pPr>
            <a:lvl5pPr marL="2053523" indent="-228169" defTabSz="934860" eaLnBrk="0" hangingPunct="0">
              <a:defRPr b="1">
                <a:solidFill>
                  <a:schemeClr val="tx1"/>
                </a:solidFill>
                <a:latin typeface="Arial" pitchFamily="34" charset="0"/>
              </a:defRPr>
            </a:lvl5pPr>
            <a:lvl6pPr marL="2509861" indent="-228169" defTabSz="934860" eaLnBrk="0" fontAlgn="base" hangingPunct="0">
              <a:spcBef>
                <a:spcPct val="0"/>
              </a:spcBef>
              <a:spcAft>
                <a:spcPct val="0"/>
              </a:spcAft>
              <a:defRPr b="1">
                <a:solidFill>
                  <a:schemeClr val="tx1"/>
                </a:solidFill>
                <a:latin typeface="Arial" pitchFamily="34" charset="0"/>
              </a:defRPr>
            </a:lvl6pPr>
            <a:lvl7pPr marL="2966200" indent="-228169" defTabSz="934860" eaLnBrk="0" fontAlgn="base" hangingPunct="0">
              <a:spcBef>
                <a:spcPct val="0"/>
              </a:spcBef>
              <a:spcAft>
                <a:spcPct val="0"/>
              </a:spcAft>
              <a:defRPr b="1">
                <a:solidFill>
                  <a:schemeClr val="tx1"/>
                </a:solidFill>
                <a:latin typeface="Arial" pitchFamily="34" charset="0"/>
              </a:defRPr>
            </a:lvl7pPr>
            <a:lvl8pPr marL="3422539" indent="-228169" defTabSz="934860" eaLnBrk="0" fontAlgn="base" hangingPunct="0">
              <a:spcBef>
                <a:spcPct val="0"/>
              </a:spcBef>
              <a:spcAft>
                <a:spcPct val="0"/>
              </a:spcAft>
              <a:defRPr b="1">
                <a:solidFill>
                  <a:schemeClr val="tx1"/>
                </a:solidFill>
                <a:latin typeface="Arial" pitchFamily="34" charset="0"/>
              </a:defRPr>
            </a:lvl8pPr>
            <a:lvl9pPr marL="3878878" indent="-228169" defTabSz="93486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32</a:t>
            </a:fld>
            <a:endParaRPr lang="en-US" dirty="0" smtClean="0">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xfrm>
            <a:off x="1203325" y="701675"/>
            <a:ext cx="4679950" cy="3509963"/>
          </a:xfrm>
          <a:prstGeom prst="rect">
            <a:avLst/>
          </a:prstGeom>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44">
              <a:defRPr/>
            </a:pPr>
            <a:r>
              <a:rPr lang="en-US" dirty="0" smtClean="0">
                <a:latin typeface="Arial" pitchFamily="34" charset="0"/>
                <a:cs typeface="Arial" pitchFamily="34" charset="0"/>
              </a:rPr>
              <a:t>The same holds true for recently elected Fellows of the American</a:t>
            </a:r>
            <a:r>
              <a:rPr lang="en-US" baseline="0" dirty="0" smtClean="0">
                <a:latin typeface="Arial" pitchFamily="34" charset="0"/>
                <a:cs typeface="Arial" pitchFamily="34" charset="0"/>
              </a:rPr>
              <a:t> Academy of Arts and Sciences (AAAS)</a:t>
            </a:r>
            <a:r>
              <a:rPr lang="en-US" dirty="0" smtClean="0">
                <a:latin typeface="Arial" pitchFamily="34" charset="0"/>
                <a:cs typeface="Arial" pitchFamily="34" charset="0"/>
              </a:rPr>
              <a:t>. That list includes </a:t>
            </a:r>
            <a:r>
              <a:rPr lang="en-US" dirty="0">
                <a:latin typeface="Arial" pitchFamily="34" charset="0"/>
                <a:cs typeface="Arial" pitchFamily="34" charset="0"/>
              </a:rPr>
              <a:t>* David </a:t>
            </a:r>
            <a:r>
              <a:rPr lang="en-US" dirty="0" err="1">
                <a:latin typeface="Arial" pitchFamily="34" charset="0"/>
                <a:cs typeface="Arial" pitchFamily="34" charset="0"/>
              </a:rPr>
              <a:t>Altshuler</a:t>
            </a:r>
            <a:r>
              <a:rPr lang="en-US" dirty="0">
                <a:latin typeface="Arial" pitchFamily="34" charset="0"/>
                <a:cs typeface="Arial" pitchFamily="34" charset="0"/>
              </a:rPr>
              <a:t>, * Martin </a:t>
            </a:r>
            <a:r>
              <a:rPr lang="en-US" dirty="0" err="1">
                <a:latin typeface="Arial" pitchFamily="34" charset="0"/>
                <a:cs typeface="Arial" pitchFamily="34" charset="0"/>
              </a:rPr>
              <a:t>Blaser</a:t>
            </a:r>
            <a:r>
              <a:rPr lang="en-US" dirty="0">
                <a:latin typeface="Arial" pitchFamily="34" charset="0"/>
                <a:cs typeface="Arial" pitchFamily="34" charset="0"/>
              </a:rPr>
              <a:t>, * Eugene </a:t>
            </a:r>
            <a:r>
              <a:rPr lang="en-US" dirty="0" err="1">
                <a:latin typeface="Arial" pitchFamily="34" charset="0"/>
                <a:cs typeface="Arial" pitchFamily="34" charset="0"/>
              </a:rPr>
              <a:t>Koonin</a:t>
            </a:r>
            <a:r>
              <a:rPr lang="en-US" dirty="0">
                <a:latin typeface="Arial" pitchFamily="34" charset="0"/>
                <a:cs typeface="Arial" pitchFamily="34" charset="0"/>
              </a:rPr>
              <a:t>, * John </a:t>
            </a:r>
            <a:r>
              <a:rPr lang="en-US" dirty="0" err="1">
                <a:latin typeface="Arial" pitchFamily="34" charset="0"/>
                <a:cs typeface="Arial" pitchFamily="34" charset="0"/>
              </a:rPr>
              <a:t>Lis</a:t>
            </a:r>
            <a:r>
              <a:rPr lang="en-US" dirty="0">
                <a:latin typeface="Arial" pitchFamily="34" charset="0"/>
                <a:cs typeface="Arial" pitchFamily="34" charset="0"/>
              </a:rPr>
              <a:t>, * Jim </a:t>
            </a:r>
            <a:r>
              <a:rPr lang="en-US" dirty="0" err="1">
                <a:latin typeface="Arial" pitchFamily="34" charset="0"/>
                <a:cs typeface="Arial" pitchFamily="34" charset="0"/>
              </a:rPr>
              <a:t>Lupski</a:t>
            </a:r>
            <a:r>
              <a:rPr lang="en-US" dirty="0">
                <a:latin typeface="Arial" pitchFamily="34" charset="0"/>
                <a:cs typeface="Arial" pitchFamily="34" charset="0"/>
              </a:rPr>
              <a:t>, and * Jonathan Pritchard.</a:t>
            </a:r>
          </a:p>
        </p:txBody>
      </p:sp>
      <p:sp>
        <p:nvSpPr>
          <p:cNvPr id="5" name="Slide Number Placeholder 3"/>
          <p:cNvSpPr>
            <a:spLocks noGrp="1"/>
          </p:cNvSpPr>
          <p:nvPr>
            <p:ph type="sldNum" sz="quarter" idx="5"/>
          </p:nvPr>
        </p:nvSpPr>
        <p:spPr>
          <a:xfrm>
            <a:off x="4014791"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860" eaLnBrk="0" hangingPunct="0">
              <a:defRPr b="1">
                <a:solidFill>
                  <a:schemeClr val="tx1"/>
                </a:solidFill>
                <a:latin typeface="Arial" pitchFamily="34" charset="0"/>
              </a:defRPr>
            </a:lvl1pPr>
            <a:lvl2pPr marL="741550" indent="-285212" defTabSz="934860" eaLnBrk="0" hangingPunct="0">
              <a:defRPr b="1">
                <a:solidFill>
                  <a:schemeClr val="tx1"/>
                </a:solidFill>
                <a:latin typeface="Arial" pitchFamily="34" charset="0"/>
              </a:defRPr>
            </a:lvl2pPr>
            <a:lvl3pPr marL="1140847" indent="-228169" defTabSz="934860" eaLnBrk="0" hangingPunct="0">
              <a:defRPr b="1">
                <a:solidFill>
                  <a:schemeClr val="tx1"/>
                </a:solidFill>
                <a:latin typeface="Arial" pitchFamily="34" charset="0"/>
              </a:defRPr>
            </a:lvl3pPr>
            <a:lvl4pPr marL="1597185" indent="-228169" defTabSz="934860" eaLnBrk="0" hangingPunct="0">
              <a:defRPr b="1">
                <a:solidFill>
                  <a:schemeClr val="tx1"/>
                </a:solidFill>
                <a:latin typeface="Arial" pitchFamily="34" charset="0"/>
              </a:defRPr>
            </a:lvl4pPr>
            <a:lvl5pPr marL="2053523" indent="-228169" defTabSz="934860" eaLnBrk="0" hangingPunct="0">
              <a:defRPr b="1">
                <a:solidFill>
                  <a:schemeClr val="tx1"/>
                </a:solidFill>
                <a:latin typeface="Arial" pitchFamily="34" charset="0"/>
              </a:defRPr>
            </a:lvl5pPr>
            <a:lvl6pPr marL="2509861" indent="-228169" defTabSz="934860" eaLnBrk="0" fontAlgn="base" hangingPunct="0">
              <a:spcBef>
                <a:spcPct val="0"/>
              </a:spcBef>
              <a:spcAft>
                <a:spcPct val="0"/>
              </a:spcAft>
              <a:defRPr b="1">
                <a:solidFill>
                  <a:schemeClr val="tx1"/>
                </a:solidFill>
                <a:latin typeface="Arial" pitchFamily="34" charset="0"/>
              </a:defRPr>
            </a:lvl6pPr>
            <a:lvl7pPr marL="2966200" indent="-228169" defTabSz="934860" eaLnBrk="0" fontAlgn="base" hangingPunct="0">
              <a:spcBef>
                <a:spcPct val="0"/>
              </a:spcBef>
              <a:spcAft>
                <a:spcPct val="0"/>
              </a:spcAft>
              <a:defRPr b="1">
                <a:solidFill>
                  <a:schemeClr val="tx1"/>
                </a:solidFill>
                <a:latin typeface="Arial" pitchFamily="34" charset="0"/>
              </a:defRPr>
            </a:lvl7pPr>
            <a:lvl8pPr marL="3422539" indent="-228169" defTabSz="934860" eaLnBrk="0" fontAlgn="base" hangingPunct="0">
              <a:spcBef>
                <a:spcPct val="0"/>
              </a:spcBef>
              <a:spcAft>
                <a:spcPct val="0"/>
              </a:spcAft>
              <a:defRPr b="1">
                <a:solidFill>
                  <a:schemeClr val="tx1"/>
                </a:solidFill>
                <a:latin typeface="Arial" pitchFamily="34" charset="0"/>
              </a:defRPr>
            </a:lvl8pPr>
            <a:lvl9pPr marL="3878878" indent="-228169" defTabSz="93486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33</a:t>
            </a:fld>
            <a:endParaRPr lang="en-US" dirty="0" smtClean="0">
              <a:solidFill>
                <a:prstClr val="black"/>
              </a:solidFill>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xfrm>
            <a:off x="1203325" y="701675"/>
            <a:ext cx="4679950" cy="3509963"/>
          </a:xfrm>
          <a:prstGeom prst="rect">
            <a:avLst/>
          </a:prstGeom>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44">
              <a:defRPr/>
            </a:pPr>
            <a:r>
              <a:rPr lang="en-US" b="0" dirty="0" smtClean="0">
                <a:latin typeface="Arial" pitchFamily="34" charset="0"/>
                <a:cs typeface="Arial" pitchFamily="34" charset="0"/>
              </a:rPr>
              <a:t>Finally, a number of individuals with ties</a:t>
            </a:r>
            <a:r>
              <a:rPr lang="en-US" b="0" baseline="0" dirty="0" smtClean="0">
                <a:latin typeface="Arial" pitchFamily="34" charset="0"/>
                <a:cs typeface="Arial" pitchFamily="34" charset="0"/>
              </a:rPr>
              <a:t> to NHGRI </a:t>
            </a:r>
            <a:r>
              <a:rPr lang="en-US" b="0" dirty="0" smtClean="0">
                <a:latin typeface="Arial" pitchFamily="34" charset="0"/>
                <a:cs typeface="Arial" pitchFamily="34" charset="0"/>
              </a:rPr>
              <a:t>were recently selected</a:t>
            </a:r>
            <a:r>
              <a:rPr lang="en-US" b="0" baseline="0" dirty="0" smtClean="0">
                <a:latin typeface="Arial" pitchFamily="34" charset="0"/>
                <a:cs typeface="Arial" pitchFamily="34" charset="0"/>
              </a:rPr>
              <a:t> as new investigators in </a:t>
            </a:r>
            <a:r>
              <a:rPr lang="en-US" b="0" dirty="0" smtClean="0">
                <a:latin typeface="Arial" pitchFamily="34" charset="0"/>
                <a:cs typeface="Arial" pitchFamily="34" charset="0"/>
              </a:rPr>
              <a:t>the Howard</a:t>
            </a:r>
            <a:r>
              <a:rPr lang="en-US" b="0" baseline="0" dirty="0" smtClean="0">
                <a:latin typeface="Arial" pitchFamily="34" charset="0"/>
                <a:cs typeface="Arial" pitchFamily="34" charset="0"/>
              </a:rPr>
              <a:t> Hughes Medical Institute. </a:t>
            </a:r>
            <a:r>
              <a:rPr lang="en-US" b="0" dirty="0" smtClean="0">
                <a:latin typeface="Arial" pitchFamily="34" charset="0"/>
                <a:cs typeface="Arial" pitchFamily="34" charset="0"/>
              </a:rPr>
              <a:t>That list includes</a:t>
            </a:r>
            <a:r>
              <a:rPr lang="en-US" b="0" baseline="0" dirty="0" smtClean="0">
                <a:latin typeface="Arial" pitchFamily="34" charset="0"/>
                <a:cs typeface="Arial" pitchFamily="34" charset="0"/>
              </a:rPr>
              <a:t> </a:t>
            </a:r>
            <a:r>
              <a:rPr lang="en-US" b="0" dirty="0" smtClean="0">
                <a:latin typeface="Arial" pitchFamily="34" charset="0"/>
                <a:cs typeface="Arial" pitchFamily="34" charset="0"/>
              </a:rPr>
              <a:t>* </a:t>
            </a:r>
            <a:r>
              <a:rPr lang="en-US" b="0" kern="1200" dirty="0" err="1" smtClean="0">
                <a:effectLst/>
                <a:latin typeface="Arial" pitchFamily="34" charset="0"/>
                <a:cs typeface="Arial" pitchFamily="34" charset="0"/>
              </a:rPr>
              <a:t>Chuan</a:t>
            </a:r>
            <a:r>
              <a:rPr lang="en-US" b="0" kern="1200" dirty="0" smtClean="0">
                <a:effectLst/>
                <a:latin typeface="Arial" pitchFamily="34" charset="0"/>
                <a:cs typeface="Arial" pitchFamily="34" charset="0"/>
              </a:rPr>
              <a:t> He,</a:t>
            </a:r>
            <a:r>
              <a:rPr lang="en-US" b="0" kern="1200" baseline="0" dirty="0" smtClean="0">
                <a:effectLst/>
                <a:latin typeface="Arial" pitchFamily="34" charset="0"/>
                <a:cs typeface="Arial" pitchFamily="34" charset="0"/>
              </a:rPr>
              <a:t> * </a:t>
            </a:r>
            <a:r>
              <a:rPr lang="en-US" b="0" kern="1200" dirty="0" err="1" smtClean="0">
                <a:effectLst/>
                <a:latin typeface="Arial" pitchFamily="34" charset="0"/>
                <a:cs typeface="Arial" pitchFamily="34" charset="0"/>
              </a:rPr>
              <a:t>Vamsi</a:t>
            </a:r>
            <a:r>
              <a:rPr lang="en-US" b="0" kern="1200" dirty="0" smtClean="0">
                <a:effectLst/>
                <a:latin typeface="Arial" pitchFamily="34" charset="0"/>
                <a:cs typeface="Arial" pitchFamily="34" charset="0"/>
              </a:rPr>
              <a:t> </a:t>
            </a:r>
            <a:r>
              <a:rPr lang="en-US" b="0" kern="1200" dirty="0" err="1" smtClean="0">
                <a:effectLst/>
                <a:latin typeface="Arial" pitchFamily="34" charset="0"/>
                <a:cs typeface="Arial" pitchFamily="34" charset="0"/>
              </a:rPr>
              <a:t>Mootha</a:t>
            </a:r>
            <a:r>
              <a:rPr lang="en-US" b="0" kern="1200" dirty="0" smtClean="0">
                <a:effectLst/>
                <a:latin typeface="Arial" pitchFamily="34" charset="0"/>
                <a:cs typeface="Arial" pitchFamily="34" charset="0"/>
              </a:rPr>
              <a:t>, * Aviv </a:t>
            </a:r>
            <a:r>
              <a:rPr lang="en-US" b="0" kern="1200" dirty="0" err="1" smtClean="0">
                <a:effectLst/>
                <a:latin typeface="Arial" pitchFamily="34" charset="0"/>
                <a:cs typeface="Arial" pitchFamily="34" charset="0"/>
              </a:rPr>
              <a:t>Regev</a:t>
            </a:r>
            <a:r>
              <a:rPr lang="en-US" b="0" kern="1200" dirty="0" smtClean="0">
                <a:effectLst/>
                <a:latin typeface="Arial" pitchFamily="34" charset="0"/>
                <a:cs typeface="Arial" pitchFamily="34" charset="0"/>
              </a:rPr>
              <a:t>, and * David Reich.</a:t>
            </a:r>
            <a:endParaRPr lang="en-US" b="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860" eaLnBrk="0" hangingPunct="0">
              <a:defRPr b="1">
                <a:solidFill>
                  <a:schemeClr val="tx1"/>
                </a:solidFill>
                <a:latin typeface="Arial" pitchFamily="34" charset="0"/>
              </a:defRPr>
            </a:lvl1pPr>
            <a:lvl2pPr marL="741550" indent="-285212" defTabSz="934860" eaLnBrk="0" hangingPunct="0">
              <a:defRPr b="1">
                <a:solidFill>
                  <a:schemeClr val="tx1"/>
                </a:solidFill>
                <a:latin typeface="Arial" pitchFamily="34" charset="0"/>
              </a:defRPr>
            </a:lvl2pPr>
            <a:lvl3pPr marL="1140847" indent="-228169" defTabSz="934860" eaLnBrk="0" hangingPunct="0">
              <a:defRPr b="1">
                <a:solidFill>
                  <a:schemeClr val="tx1"/>
                </a:solidFill>
                <a:latin typeface="Arial" pitchFamily="34" charset="0"/>
              </a:defRPr>
            </a:lvl3pPr>
            <a:lvl4pPr marL="1597185" indent="-228169" defTabSz="934860" eaLnBrk="0" hangingPunct="0">
              <a:defRPr b="1">
                <a:solidFill>
                  <a:schemeClr val="tx1"/>
                </a:solidFill>
                <a:latin typeface="Arial" pitchFamily="34" charset="0"/>
              </a:defRPr>
            </a:lvl4pPr>
            <a:lvl5pPr marL="2053523" indent="-228169" defTabSz="934860" eaLnBrk="0" hangingPunct="0">
              <a:defRPr b="1">
                <a:solidFill>
                  <a:schemeClr val="tx1"/>
                </a:solidFill>
                <a:latin typeface="Arial" pitchFamily="34" charset="0"/>
              </a:defRPr>
            </a:lvl5pPr>
            <a:lvl6pPr marL="2509861" indent="-228169" defTabSz="934860" eaLnBrk="0" fontAlgn="base" hangingPunct="0">
              <a:spcBef>
                <a:spcPct val="0"/>
              </a:spcBef>
              <a:spcAft>
                <a:spcPct val="0"/>
              </a:spcAft>
              <a:defRPr b="1">
                <a:solidFill>
                  <a:schemeClr val="tx1"/>
                </a:solidFill>
                <a:latin typeface="Arial" pitchFamily="34" charset="0"/>
              </a:defRPr>
            </a:lvl6pPr>
            <a:lvl7pPr marL="2966200" indent="-228169" defTabSz="934860" eaLnBrk="0" fontAlgn="base" hangingPunct="0">
              <a:spcBef>
                <a:spcPct val="0"/>
              </a:spcBef>
              <a:spcAft>
                <a:spcPct val="0"/>
              </a:spcAft>
              <a:defRPr b="1">
                <a:solidFill>
                  <a:schemeClr val="tx1"/>
                </a:solidFill>
                <a:latin typeface="Arial" pitchFamily="34" charset="0"/>
              </a:defRPr>
            </a:lvl7pPr>
            <a:lvl8pPr marL="3422539" indent="-228169" defTabSz="934860" eaLnBrk="0" fontAlgn="base" hangingPunct="0">
              <a:spcBef>
                <a:spcPct val="0"/>
              </a:spcBef>
              <a:spcAft>
                <a:spcPct val="0"/>
              </a:spcAft>
              <a:defRPr b="1">
                <a:solidFill>
                  <a:schemeClr val="tx1"/>
                </a:solidFill>
                <a:latin typeface="Arial" pitchFamily="34" charset="0"/>
              </a:defRPr>
            </a:lvl8pPr>
            <a:lvl9pPr marL="3878878" indent="-228169" defTabSz="93486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34</a:t>
            </a:fld>
            <a:endParaRPr lang="en-US" dirty="0" smtClean="0">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xfrm>
            <a:off x="1203325" y="701675"/>
            <a:ext cx="4679950" cy="3509963"/>
          </a:xfrm>
          <a:prstGeom prst="rect">
            <a:avLst/>
          </a:prstGeom>
          <a:ln/>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smtClean="0">
                <a:latin typeface="Arial" pitchFamily="34" charset="0"/>
                <a:cs typeface="Arial" pitchFamily="34" charset="0"/>
              </a:rPr>
              <a:t>The </a:t>
            </a:r>
            <a:r>
              <a:rPr lang="en-US" dirty="0">
                <a:latin typeface="Arial" pitchFamily="34" charset="0"/>
                <a:cs typeface="Arial" pitchFamily="34" charset="0"/>
              </a:rPr>
              <a:t>lawsuit over Myriad Genetics’ </a:t>
            </a:r>
            <a:r>
              <a:rPr lang="en-US" i="1" dirty="0">
                <a:latin typeface="Arial" pitchFamily="34" charset="0"/>
                <a:cs typeface="Arial" pitchFamily="34" charset="0"/>
              </a:rPr>
              <a:t>BRCA</a:t>
            </a:r>
            <a:r>
              <a:rPr lang="en-US" dirty="0">
                <a:latin typeface="Arial" pitchFamily="34" charset="0"/>
                <a:cs typeface="Arial" pitchFamily="34" charset="0"/>
              </a:rPr>
              <a:t> gene patents, and possibly gene patents altogether, is heading towards a final resolution. </a:t>
            </a:r>
            <a:r>
              <a:rPr lang="en-US" dirty="0" smtClean="0">
                <a:latin typeface="Arial" pitchFamily="34" charset="0"/>
                <a:cs typeface="Arial" pitchFamily="34" charset="0"/>
              </a:rPr>
              <a:t>The </a:t>
            </a:r>
            <a:r>
              <a:rPr lang="en-US" dirty="0">
                <a:latin typeface="Arial" pitchFamily="34" charset="0"/>
                <a:cs typeface="Arial" pitchFamily="34" charset="0"/>
              </a:rPr>
              <a:t>case began in 2009, when several pathology societies, </a:t>
            </a:r>
            <a:r>
              <a:rPr lang="en-US" dirty="0" smtClean="0">
                <a:latin typeface="Arial" pitchFamily="34" charset="0"/>
                <a:cs typeface="Arial" pitchFamily="34" charset="0"/>
              </a:rPr>
              <a:t>clinical pathologists, </a:t>
            </a:r>
            <a:r>
              <a:rPr lang="en-US" dirty="0">
                <a:latin typeface="Arial" pitchFamily="34" charset="0"/>
                <a:cs typeface="Arial" pitchFamily="34" charset="0"/>
              </a:rPr>
              <a:t>and breast cancer </a:t>
            </a:r>
            <a:r>
              <a:rPr lang="en-US" dirty="0" smtClean="0">
                <a:latin typeface="Arial" pitchFamily="34" charset="0"/>
                <a:cs typeface="Arial" pitchFamily="34" charset="0"/>
              </a:rPr>
              <a:t>patients </a:t>
            </a:r>
            <a:r>
              <a:rPr lang="en-US" dirty="0">
                <a:latin typeface="Arial" pitchFamily="34" charset="0"/>
                <a:cs typeface="Arial" pitchFamily="34" charset="0"/>
              </a:rPr>
              <a:t>challenged the </a:t>
            </a:r>
            <a:r>
              <a:rPr lang="en-US" dirty="0" smtClean="0">
                <a:latin typeface="Arial" pitchFamily="34" charset="0"/>
                <a:cs typeface="Arial" pitchFamily="34" charset="0"/>
              </a:rPr>
              <a:t>U.S. </a:t>
            </a:r>
            <a:r>
              <a:rPr lang="en-US" dirty="0">
                <a:latin typeface="Arial" pitchFamily="34" charset="0"/>
                <a:cs typeface="Arial" pitchFamily="34" charset="0"/>
              </a:rPr>
              <a:t>Patent and Trademark </a:t>
            </a:r>
            <a:r>
              <a:rPr lang="en-US" dirty="0" smtClean="0">
                <a:latin typeface="Arial" pitchFamily="34" charset="0"/>
                <a:cs typeface="Arial" pitchFamily="34" charset="0"/>
              </a:rPr>
              <a:t>Office, </a:t>
            </a:r>
            <a:r>
              <a:rPr lang="en-US" dirty="0">
                <a:latin typeface="Arial" pitchFamily="34" charset="0"/>
                <a:cs typeface="Arial" pitchFamily="34" charset="0"/>
              </a:rPr>
              <a:t>Myriad Genetics, Inc., and the directors of the University of Utah Research Foundation over </a:t>
            </a:r>
            <a:r>
              <a:rPr lang="en-US" dirty="0" smtClean="0">
                <a:latin typeface="Arial" pitchFamily="34" charset="0"/>
                <a:cs typeface="Arial" pitchFamily="34" charset="0"/>
              </a:rPr>
              <a:t>Myriad's </a:t>
            </a:r>
            <a:r>
              <a:rPr lang="en-US" i="1" dirty="0" smtClean="0">
                <a:latin typeface="Arial" pitchFamily="34" charset="0"/>
                <a:cs typeface="Arial" pitchFamily="34" charset="0"/>
              </a:rPr>
              <a:t>BRCA1</a:t>
            </a:r>
            <a:r>
              <a:rPr lang="en-US" i="0" dirty="0" smtClean="0">
                <a:latin typeface="Arial" pitchFamily="34" charset="0"/>
                <a:cs typeface="Arial" pitchFamily="34" charset="0"/>
              </a:rPr>
              <a:t>-</a:t>
            </a:r>
            <a:r>
              <a:rPr lang="en-US" i="0" baseline="0" dirty="0" smtClean="0">
                <a:latin typeface="Arial" pitchFamily="34" charset="0"/>
                <a:cs typeface="Arial" pitchFamily="34" charset="0"/>
              </a:rPr>
              <a:t> </a:t>
            </a:r>
            <a:r>
              <a:rPr lang="en-US" dirty="0" smtClean="0">
                <a:latin typeface="Arial" pitchFamily="34" charset="0"/>
                <a:cs typeface="Arial" pitchFamily="34" charset="0"/>
              </a:rPr>
              <a:t>and </a:t>
            </a:r>
            <a:r>
              <a:rPr lang="en-US" i="1" dirty="0">
                <a:latin typeface="Arial" pitchFamily="34" charset="0"/>
                <a:cs typeface="Arial" pitchFamily="34" charset="0"/>
              </a:rPr>
              <a:t>BRCA2</a:t>
            </a:r>
            <a:r>
              <a:rPr lang="en-US" dirty="0">
                <a:latin typeface="Arial" pitchFamily="34" charset="0"/>
                <a:cs typeface="Arial" pitchFamily="34" charset="0"/>
              </a:rPr>
              <a:t>-related patents.</a:t>
            </a:r>
            <a:r>
              <a:rPr lang="en-US" dirty="0" smtClean="0">
                <a:effectLst/>
                <a:latin typeface="Arial" pitchFamily="34" charset="0"/>
                <a:cs typeface="Arial" pitchFamily="34" charset="0"/>
              </a:rPr>
              <a:t> </a:t>
            </a:r>
            <a:endParaRPr lang="en-US" dirty="0">
              <a:latin typeface="Arial" pitchFamily="34" charset="0"/>
              <a:cs typeface="Arial" pitchFamily="34" charset="0"/>
            </a:endParaRPr>
          </a:p>
          <a:p>
            <a:pPr>
              <a:spcBef>
                <a:spcPts val="0"/>
              </a:spcBef>
            </a:pPr>
            <a:endParaRPr lang="en-US" dirty="0">
              <a:latin typeface="Arial" pitchFamily="34" charset="0"/>
              <a:cs typeface="Arial" pitchFamily="34" charset="0"/>
            </a:endParaRPr>
          </a:p>
          <a:p>
            <a:pPr>
              <a:spcBef>
                <a:spcPts val="0"/>
              </a:spcBef>
            </a:pPr>
            <a:r>
              <a:rPr lang="en-US" dirty="0">
                <a:latin typeface="Arial" pitchFamily="34" charset="0"/>
                <a:cs typeface="Arial" pitchFamily="34" charset="0"/>
              </a:rPr>
              <a:t>After working its way through the lower courts, the </a:t>
            </a:r>
            <a:r>
              <a:rPr lang="en-US" dirty="0" smtClean="0">
                <a:latin typeface="Arial" pitchFamily="34" charset="0"/>
                <a:cs typeface="Arial" pitchFamily="34" charset="0"/>
              </a:rPr>
              <a:t>U.S. </a:t>
            </a:r>
            <a:r>
              <a:rPr lang="en-US" dirty="0">
                <a:latin typeface="Arial" pitchFamily="34" charset="0"/>
                <a:cs typeface="Arial" pitchFamily="34" charset="0"/>
              </a:rPr>
              <a:t>Supreme Court heard </a:t>
            </a:r>
            <a:r>
              <a:rPr lang="en-US" dirty="0" smtClean="0">
                <a:latin typeface="Arial" pitchFamily="34" charset="0"/>
                <a:cs typeface="Arial" pitchFamily="34" charset="0"/>
              </a:rPr>
              <a:t>arguments </a:t>
            </a:r>
            <a:r>
              <a:rPr lang="en-US" dirty="0">
                <a:latin typeface="Arial" pitchFamily="34" charset="0"/>
                <a:cs typeface="Arial" pitchFamily="34" charset="0"/>
              </a:rPr>
              <a:t>in the case on April </a:t>
            </a:r>
            <a:r>
              <a:rPr lang="en-US" dirty="0" smtClean="0">
                <a:latin typeface="Arial" pitchFamily="34" charset="0"/>
                <a:cs typeface="Arial" pitchFamily="34" charset="0"/>
              </a:rPr>
              <a:t>15 *. </a:t>
            </a:r>
            <a:r>
              <a:rPr lang="en-US" dirty="0">
                <a:latin typeface="Arial" pitchFamily="34" charset="0"/>
                <a:cs typeface="Arial" pitchFamily="34" charset="0"/>
              </a:rPr>
              <a:t>I </a:t>
            </a:r>
            <a:r>
              <a:rPr lang="en-US" dirty="0" smtClean="0">
                <a:latin typeface="Arial" pitchFamily="34" charset="0"/>
                <a:cs typeface="Arial" pitchFamily="34" charset="0"/>
              </a:rPr>
              <a:t>was fortunate </a:t>
            </a:r>
            <a:r>
              <a:rPr lang="en-US" dirty="0">
                <a:latin typeface="Arial" pitchFamily="34" charset="0"/>
                <a:cs typeface="Arial" pitchFamily="34" charset="0"/>
              </a:rPr>
              <a:t>enough to </a:t>
            </a:r>
            <a:r>
              <a:rPr lang="en-US" dirty="0" smtClean="0">
                <a:latin typeface="Arial" pitchFamily="34" charset="0"/>
                <a:cs typeface="Arial" pitchFamily="34" charset="0"/>
              </a:rPr>
              <a:t>attend those arguments as </a:t>
            </a:r>
            <a:r>
              <a:rPr lang="en-US" dirty="0">
                <a:latin typeface="Arial" pitchFamily="34" charset="0"/>
                <a:cs typeface="Arial" pitchFamily="34" charset="0"/>
              </a:rPr>
              <a:t>a guest of the </a:t>
            </a:r>
            <a:r>
              <a:rPr lang="en-US" dirty="0" smtClean="0">
                <a:latin typeface="Arial" pitchFamily="34" charset="0"/>
                <a:cs typeface="Arial" pitchFamily="34" charset="0"/>
              </a:rPr>
              <a:t>U.S. </a:t>
            </a:r>
            <a:r>
              <a:rPr lang="en-US" dirty="0">
                <a:latin typeface="Arial" pitchFamily="34" charset="0"/>
                <a:cs typeface="Arial" pitchFamily="34" charset="0"/>
              </a:rPr>
              <a:t>Solicitor General, </a:t>
            </a:r>
            <a:r>
              <a:rPr lang="en-US" dirty="0" smtClean="0">
                <a:latin typeface="Arial" pitchFamily="34" charset="0"/>
                <a:cs typeface="Arial" pitchFamily="34" charset="0"/>
              </a:rPr>
              <a:t>whom I </a:t>
            </a:r>
            <a:r>
              <a:rPr lang="en-US" dirty="0">
                <a:latin typeface="Arial" pitchFamily="34" charset="0"/>
                <a:cs typeface="Arial" pitchFamily="34" charset="0"/>
              </a:rPr>
              <a:t>had </a:t>
            </a:r>
            <a:r>
              <a:rPr lang="en-US" dirty="0" smtClean="0">
                <a:latin typeface="Arial" pitchFamily="34" charset="0"/>
                <a:cs typeface="Arial" pitchFamily="34" charset="0"/>
              </a:rPr>
              <a:t>helped to brief </a:t>
            </a:r>
            <a:r>
              <a:rPr lang="en-US" dirty="0">
                <a:latin typeface="Arial" pitchFamily="34" charset="0"/>
                <a:cs typeface="Arial" pitchFamily="34" charset="0"/>
              </a:rPr>
              <a:t>in preparation for his argument. </a:t>
            </a:r>
            <a:r>
              <a:rPr lang="en-US" dirty="0" smtClean="0">
                <a:latin typeface="Arial" pitchFamily="34" charset="0"/>
                <a:cs typeface="Arial" pitchFamily="34" charset="0"/>
              </a:rPr>
              <a:t>Here is a </a:t>
            </a:r>
            <a:r>
              <a:rPr lang="en-US" dirty="0">
                <a:latin typeface="Arial" pitchFamily="34" charset="0"/>
                <a:cs typeface="Arial" pitchFamily="34" charset="0"/>
              </a:rPr>
              <a:t>photo of me along with </a:t>
            </a:r>
            <a:r>
              <a:rPr lang="en-US" dirty="0" smtClean="0">
                <a:latin typeface="Arial" pitchFamily="34" charset="0"/>
                <a:cs typeface="Arial" pitchFamily="34" charset="0"/>
              </a:rPr>
              <a:t>Francis Collins, </a:t>
            </a:r>
            <a:r>
              <a:rPr lang="en-US" dirty="0">
                <a:latin typeface="Arial" pitchFamily="34" charset="0"/>
                <a:cs typeface="Arial" pitchFamily="34" charset="0"/>
              </a:rPr>
              <a:t>Eric Lander, Bob Cook </a:t>
            </a:r>
            <a:r>
              <a:rPr lang="en-US" dirty="0" err="1" smtClean="0">
                <a:latin typeface="Arial" pitchFamily="34" charset="0"/>
                <a:cs typeface="Arial" pitchFamily="34" charset="0"/>
              </a:rPr>
              <a:t>Deegan</a:t>
            </a:r>
            <a:r>
              <a:rPr lang="en-US" dirty="0" smtClean="0">
                <a:latin typeface="Arial" pitchFamily="34" charset="0"/>
                <a:cs typeface="Arial" pitchFamily="34" charset="0"/>
              </a:rPr>
              <a:t>, </a:t>
            </a:r>
            <a:r>
              <a:rPr lang="en-US" dirty="0">
                <a:latin typeface="Arial" pitchFamily="34" charset="0"/>
                <a:cs typeface="Arial" pitchFamily="34" charset="0"/>
              </a:rPr>
              <a:t>and some of </a:t>
            </a:r>
            <a:r>
              <a:rPr lang="en-US" dirty="0" smtClean="0">
                <a:latin typeface="Arial" pitchFamily="34" charset="0"/>
                <a:cs typeface="Arial" pitchFamily="34" charset="0"/>
              </a:rPr>
              <a:t>Bob’s students at Duke on </a:t>
            </a:r>
            <a:r>
              <a:rPr lang="en-US" dirty="0">
                <a:latin typeface="Arial" pitchFamily="34" charset="0"/>
                <a:cs typeface="Arial" pitchFamily="34" charset="0"/>
              </a:rPr>
              <a:t>the steps of the </a:t>
            </a:r>
            <a:r>
              <a:rPr lang="en-US" dirty="0" smtClean="0">
                <a:latin typeface="Arial" pitchFamily="34" charset="0"/>
                <a:cs typeface="Arial" pitchFamily="34" charset="0"/>
              </a:rPr>
              <a:t>Supreme Court </a:t>
            </a:r>
            <a:r>
              <a:rPr lang="en-US" dirty="0">
                <a:latin typeface="Arial" pitchFamily="34" charset="0"/>
                <a:cs typeface="Arial" pitchFamily="34" charset="0"/>
              </a:rPr>
              <a:t>after the hearing. </a:t>
            </a:r>
            <a:r>
              <a:rPr lang="en-US" dirty="0" smtClean="0">
                <a:latin typeface="Arial" pitchFamily="34" charset="0"/>
                <a:cs typeface="Arial" pitchFamily="34" charset="0"/>
              </a:rPr>
              <a:t>I would sum up my reactio</a:t>
            </a:r>
            <a:r>
              <a:rPr lang="en-US" baseline="0" dirty="0" smtClean="0">
                <a:latin typeface="Arial" pitchFamily="34" charset="0"/>
                <a:cs typeface="Arial" pitchFamily="34" charset="0"/>
              </a:rPr>
              <a:t>n to being there for this important event </a:t>
            </a:r>
            <a:r>
              <a:rPr lang="en-US" dirty="0" smtClean="0">
                <a:latin typeface="Arial" pitchFamily="34" charset="0"/>
                <a:cs typeface="Arial" pitchFamily="34" charset="0"/>
              </a:rPr>
              <a:t>in </a:t>
            </a:r>
            <a:r>
              <a:rPr lang="en-US" dirty="0">
                <a:latin typeface="Arial" pitchFamily="34" charset="0"/>
                <a:cs typeface="Arial" pitchFamily="34" charset="0"/>
              </a:rPr>
              <a:t>five words: </a:t>
            </a:r>
            <a:r>
              <a:rPr lang="en-US" dirty="0" smtClean="0">
                <a:latin typeface="Arial" pitchFamily="34" charset="0"/>
                <a:cs typeface="Arial" pitchFamily="34" charset="0"/>
              </a:rPr>
              <a:t>interesting</a:t>
            </a:r>
            <a:r>
              <a:rPr lang="en-US" dirty="0">
                <a:latin typeface="Arial" pitchFamily="34" charset="0"/>
                <a:cs typeface="Arial" pitchFamily="34" charset="0"/>
              </a:rPr>
              <a:t>, amazing, </a:t>
            </a:r>
            <a:r>
              <a:rPr lang="en-US" dirty="0" smtClean="0">
                <a:latin typeface="Arial" pitchFamily="34" charset="0"/>
                <a:cs typeface="Arial" pitchFamily="34" charset="0"/>
              </a:rPr>
              <a:t>historic, surreal, and frustrating. </a:t>
            </a:r>
            <a:endParaRPr lang="en-US" dirty="0">
              <a:latin typeface="Arial" pitchFamily="34" charset="0"/>
              <a:cs typeface="Arial" pitchFamily="34" charset="0"/>
            </a:endParaRPr>
          </a:p>
          <a:p>
            <a:pPr>
              <a:spcBef>
                <a:spcPts val="0"/>
              </a:spcBef>
            </a:pPr>
            <a:endParaRPr lang="en-US" dirty="0">
              <a:latin typeface="Arial" pitchFamily="34" charset="0"/>
              <a:cs typeface="Arial" pitchFamily="34" charset="0"/>
            </a:endParaRPr>
          </a:p>
          <a:p>
            <a:pPr>
              <a:spcBef>
                <a:spcPts val="0"/>
              </a:spcBef>
            </a:pPr>
            <a:r>
              <a:rPr lang="en-US" dirty="0">
                <a:latin typeface="Arial" pitchFamily="34" charset="0"/>
                <a:cs typeface="Arial" pitchFamily="34" charset="0"/>
              </a:rPr>
              <a:t>The court is expected to issue their ruling by the end of </a:t>
            </a:r>
            <a:r>
              <a:rPr lang="en-US" dirty="0" smtClean="0">
                <a:latin typeface="Arial" pitchFamily="34" charset="0"/>
                <a:cs typeface="Arial" pitchFamily="34" charset="0"/>
              </a:rPr>
              <a:t>June. It is difficult </a:t>
            </a:r>
            <a:r>
              <a:rPr lang="en-US" dirty="0">
                <a:latin typeface="Arial" pitchFamily="34" charset="0"/>
                <a:cs typeface="Arial" pitchFamily="34" charset="0"/>
              </a:rPr>
              <a:t>to speculate on how </a:t>
            </a:r>
            <a:r>
              <a:rPr lang="en-US" dirty="0" smtClean="0">
                <a:latin typeface="Arial" pitchFamily="34" charset="0"/>
                <a:cs typeface="Arial" pitchFamily="34" charset="0"/>
              </a:rPr>
              <a:t>they will rule</a:t>
            </a:r>
            <a:r>
              <a:rPr lang="en-US" dirty="0">
                <a:latin typeface="Arial" pitchFamily="34" charset="0"/>
                <a:cs typeface="Arial" pitchFamily="34" charset="0"/>
              </a:rPr>
              <a:t>, but most analysts are suggesting that the court will agree with the </a:t>
            </a:r>
            <a:r>
              <a:rPr lang="en-US" dirty="0" smtClean="0">
                <a:latin typeface="Arial" pitchFamily="34" charset="0"/>
                <a:cs typeface="Arial" pitchFamily="34" charset="0"/>
              </a:rPr>
              <a:t>U.S. </a:t>
            </a:r>
            <a:r>
              <a:rPr lang="en-US" dirty="0">
                <a:latin typeface="Arial" pitchFamily="34" charset="0"/>
                <a:cs typeface="Arial" pitchFamily="34" charset="0"/>
              </a:rPr>
              <a:t>government position, finding that isolated but otherwise unmodified human genes should not be patent-eligible, but allowing </a:t>
            </a:r>
            <a:r>
              <a:rPr lang="en-US" dirty="0" err="1">
                <a:latin typeface="Arial" pitchFamily="34" charset="0"/>
                <a:cs typeface="Arial" pitchFamily="34" charset="0"/>
              </a:rPr>
              <a:t>cDNA</a:t>
            </a:r>
            <a:r>
              <a:rPr lang="en-US" dirty="0">
                <a:latin typeface="Arial" pitchFamily="34" charset="0"/>
                <a:cs typeface="Arial" pitchFamily="34" charset="0"/>
              </a:rPr>
              <a:t> patent claims to remain. </a:t>
            </a:r>
            <a:r>
              <a:rPr lang="en-US" dirty="0" smtClean="0">
                <a:latin typeface="Arial" pitchFamily="34" charset="0"/>
                <a:cs typeface="Arial" pitchFamily="34" charset="0"/>
              </a:rPr>
              <a:t>I have asked Council member </a:t>
            </a:r>
            <a:r>
              <a:rPr lang="en-US" dirty="0" err="1" smtClean="0">
                <a:latin typeface="Arial" pitchFamily="34" charset="0"/>
                <a:cs typeface="Arial" pitchFamily="34" charset="0"/>
              </a:rPr>
              <a:t>Arti</a:t>
            </a:r>
            <a:r>
              <a:rPr lang="en-US" dirty="0" smtClean="0">
                <a:latin typeface="Arial" pitchFamily="34" charset="0"/>
                <a:cs typeface="Arial" pitchFamily="34" charset="0"/>
              </a:rPr>
              <a:t> </a:t>
            </a:r>
            <a:r>
              <a:rPr lang="en-US" dirty="0" err="1">
                <a:latin typeface="Arial" pitchFamily="34" charset="0"/>
                <a:cs typeface="Arial" pitchFamily="34" charset="0"/>
              </a:rPr>
              <a:t>Rai</a:t>
            </a:r>
            <a:r>
              <a:rPr lang="en-US" dirty="0">
                <a:latin typeface="Arial" pitchFamily="34" charset="0"/>
                <a:cs typeface="Arial" pitchFamily="34" charset="0"/>
              </a:rPr>
              <a:t> to </a:t>
            </a:r>
            <a:r>
              <a:rPr lang="en-US" dirty="0" smtClean="0">
                <a:latin typeface="Arial" pitchFamily="34" charset="0"/>
                <a:cs typeface="Arial" pitchFamily="34" charset="0"/>
              </a:rPr>
              <a:t>discuss the Court’s decision during our </a:t>
            </a:r>
            <a:r>
              <a:rPr lang="en-US" dirty="0">
                <a:latin typeface="Arial" pitchFamily="34" charset="0"/>
                <a:cs typeface="Arial" pitchFamily="34" charset="0"/>
              </a:rPr>
              <a:t>September </a:t>
            </a:r>
            <a:r>
              <a:rPr lang="en-US" dirty="0" smtClean="0">
                <a:latin typeface="Arial" pitchFamily="34" charset="0"/>
                <a:cs typeface="Arial" pitchFamily="34" charset="0"/>
              </a:rPr>
              <a:t>Council meeting.</a:t>
            </a:r>
            <a:endParaRPr lang="en-US" dirty="0">
              <a:latin typeface="Arial" pitchFamily="34" charset="0"/>
              <a:cs typeface="Arial" pitchFamily="34" charset="0"/>
            </a:endParaRPr>
          </a:p>
          <a:p>
            <a:pPr>
              <a:spcBef>
                <a:spcPts val="0"/>
              </a:spcBef>
            </a:pPr>
            <a:endParaRPr lang="en-US"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3390E1CE-8EF9-C247-8C40-1795EE3BFEF1}" type="slidenum">
              <a:rPr lang="en-US">
                <a:solidFill>
                  <a:prstClr val="black"/>
                </a:solidFill>
              </a:rPr>
              <a:pPr>
                <a:defRPr/>
              </a:pPr>
              <a:t>35</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893" tIns="46946" rIns="93893" bIns="46946" numCol="1" anchor="t" anchorCtr="0" compatLnSpc="1">
            <a:prstTxWarp prst="textNoShape">
              <a:avLst/>
            </a:prstTxWarp>
          </a:bodyPr>
          <a:lstStyle/>
          <a:p>
            <a:pPr>
              <a:spcBef>
                <a:spcPts val="0"/>
              </a:spcBef>
            </a:pPr>
            <a:r>
              <a:rPr lang="en-US" dirty="0">
                <a:latin typeface="Arial" pitchFamily="34" charset="0"/>
                <a:cs typeface="Arial" pitchFamily="34" charset="0"/>
              </a:rPr>
              <a:t>As more of the Affordable Care Act is being implemented, we are keeping an eye on what it means for the implementation of genomic medicine. </a:t>
            </a:r>
            <a:r>
              <a:rPr lang="en-US" dirty="0" smtClean="0">
                <a:latin typeface="Arial" pitchFamily="34" charset="0"/>
                <a:cs typeface="Arial" pitchFamily="34" charset="0"/>
              </a:rPr>
              <a:t>Recently</a:t>
            </a:r>
            <a:r>
              <a:rPr lang="en-US" dirty="0">
                <a:latin typeface="Arial" pitchFamily="34" charset="0"/>
                <a:cs typeface="Arial" pitchFamily="34" charset="0"/>
              </a:rPr>
              <a:t>, a joint FAQ was issued by the </a:t>
            </a:r>
            <a:r>
              <a:rPr lang="en-US" dirty="0" smtClean="0">
                <a:latin typeface="Arial" pitchFamily="34" charset="0"/>
                <a:cs typeface="Arial" pitchFamily="34" charset="0"/>
              </a:rPr>
              <a:t>Department </a:t>
            </a:r>
            <a:r>
              <a:rPr lang="en-US" dirty="0">
                <a:latin typeface="Arial" pitchFamily="34" charset="0"/>
                <a:cs typeface="Arial" pitchFamily="34" charset="0"/>
              </a:rPr>
              <a:t>of Labor, </a:t>
            </a:r>
            <a:r>
              <a:rPr lang="en-US" dirty="0" smtClean="0">
                <a:latin typeface="Arial" pitchFamily="34" charset="0"/>
                <a:cs typeface="Arial" pitchFamily="34" charset="0"/>
              </a:rPr>
              <a:t>the Department of Health </a:t>
            </a:r>
            <a:r>
              <a:rPr lang="en-US" dirty="0">
                <a:latin typeface="Arial" pitchFamily="34" charset="0"/>
                <a:cs typeface="Arial" pitchFamily="34" charset="0"/>
              </a:rPr>
              <a:t>and Human Services, and </a:t>
            </a:r>
            <a:r>
              <a:rPr lang="en-US" dirty="0" smtClean="0">
                <a:latin typeface="Arial" pitchFamily="34" charset="0"/>
                <a:cs typeface="Arial" pitchFamily="34" charset="0"/>
              </a:rPr>
              <a:t>the Department of Treasury</a:t>
            </a:r>
            <a:r>
              <a:rPr lang="en-US" dirty="0">
                <a:latin typeface="Arial" pitchFamily="34" charset="0"/>
                <a:cs typeface="Arial" pitchFamily="34" charset="0"/>
              </a:rPr>
              <a:t>, clarifying that </a:t>
            </a:r>
            <a:r>
              <a:rPr lang="en-US" i="1" dirty="0">
                <a:latin typeface="Arial" pitchFamily="34" charset="0"/>
                <a:cs typeface="Arial" pitchFamily="34" charset="0"/>
              </a:rPr>
              <a:t>BRCA</a:t>
            </a:r>
            <a:r>
              <a:rPr lang="en-US" dirty="0">
                <a:latin typeface="Arial" pitchFamily="34" charset="0"/>
                <a:cs typeface="Arial" pitchFamily="34" charset="0"/>
              </a:rPr>
              <a:t> testing is covered by the Affordable Care Act. </a:t>
            </a:r>
            <a:endParaRPr lang="en-US" dirty="0" smtClean="0">
              <a:latin typeface="Arial" pitchFamily="34" charset="0"/>
              <a:cs typeface="Arial" pitchFamily="34" charset="0"/>
            </a:endParaRP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Under </a:t>
            </a:r>
            <a:r>
              <a:rPr lang="en-US" dirty="0">
                <a:latin typeface="Arial" pitchFamily="34" charset="0"/>
                <a:cs typeface="Arial" pitchFamily="34" charset="0"/>
              </a:rPr>
              <a:t>the Act, certain </a:t>
            </a:r>
            <a:r>
              <a:rPr lang="en-US" dirty="0" smtClean="0">
                <a:latin typeface="Arial" pitchFamily="34" charset="0"/>
                <a:cs typeface="Arial" pitchFamily="34" charset="0"/>
              </a:rPr>
              <a:t>healthcare </a:t>
            </a:r>
            <a:r>
              <a:rPr lang="en-US" dirty="0">
                <a:latin typeface="Arial" pitchFamily="34" charset="0"/>
                <a:cs typeface="Arial" pitchFamily="34" charset="0"/>
              </a:rPr>
              <a:t>plans are required to cover for </a:t>
            </a:r>
            <a:r>
              <a:rPr lang="en-US" dirty="0" smtClean="0">
                <a:latin typeface="Arial" pitchFamily="34" charset="0"/>
                <a:cs typeface="Arial" pitchFamily="34" charset="0"/>
              </a:rPr>
              <a:t>no-</a:t>
            </a:r>
            <a:r>
              <a:rPr lang="en-US" baseline="0" dirty="0" smtClean="0">
                <a:latin typeface="Arial" pitchFamily="34" charset="0"/>
                <a:cs typeface="Arial" pitchFamily="34" charset="0"/>
              </a:rPr>
              <a:t> </a:t>
            </a:r>
            <a:r>
              <a:rPr lang="en-US" dirty="0" smtClean="0">
                <a:latin typeface="Arial" pitchFamily="34" charset="0"/>
                <a:cs typeface="Arial" pitchFamily="34" charset="0"/>
              </a:rPr>
              <a:t>charge </a:t>
            </a:r>
            <a:r>
              <a:rPr lang="en-US" dirty="0">
                <a:latin typeface="Arial" pitchFamily="34" charset="0"/>
                <a:cs typeface="Arial" pitchFamily="34" charset="0"/>
              </a:rPr>
              <a:t>preventive services that are recommended by the </a:t>
            </a:r>
            <a:r>
              <a:rPr lang="en-US" dirty="0" smtClean="0">
                <a:latin typeface="Arial" pitchFamily="34" charset="0"/>
                <a:cs typeface="Arial" pitchFamily="34" charset="0"/>
              </a:rPr>
              <a:t>U.S. </a:t>
            </a:r>
            <a:r>
              <a:rPr lang="en-US" dirty="0">
                <a:latin typeface="Arial" pitchFamily="34" charset="0"/>
                <a:cs typeface="Arial" pitchFamily="34" charset="0"/>
              </a:rPr>
              <a:t>Preventive Services Task Force (USPSTF). However, there was a question as to whether the USPSTF recommendation for </a:t>
            </a:r>
            <a:r>
              <a:rPr lang="en-US" i="1" dirty="0">
                <a:latin typeface="Arial" pitchFamily="34" charset="0"/>
                <a:cs typeface="Arial" pitchFamily="34" charset="0"/>
              </a:rPr>
              <a:t>BRCA</a:t>
            </a:r>
            <a:r>
              <a:rPr lang="en-US" dirty="0">
                <a:latin typeface="Arial" pitchFamily="34" charset="0"/>
                <a:cs typeface="Arial" pitchFamily="34" charset="0"/>
              </a:rPr>
              <a:t> testing covered the testing </a:t>
            </a:r>
            <a:r>
              <a:rPr lang="en-US" dirty="0" smtClean="0">
                <a:latin typeface="Arial" pitchFamily="34" charset="0"/>
                <a:cs typeface="Arial" pitchFamily="34" charset="0"/>
              </a:rPr>
              <a:t>itself </a:t>
            </a:r>
            <a:r>
              <a:rPr lang="en-US" dirty="0">
                <a:latin typeface="Arial" pitchFamily="34" charset="0"/>
                <a:cs typeface="Arial" pitchFamily="34" charset="0"/>
              </a:rPr>
              <a:t>or only the genetic counseling services. </a:t>
            </a:r>
            <a:endParaRPr lang="en-US" dirty="0" smtClean="0">
              <a:latin typeface="Arial" pitchFamily="34" charset="0"/>
              <a:cs typeface="Arial" pitchFamily="34" charset="0"/>
            </a:endParaRP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The </a:t>
            </a:r>
            <a:r>
              <a:rPr lang="en-US" dirty="0">
                <a:latin typeface="Arial" pitchFamily="34" charset="0"/>
                <a:cs typeface="Arial" pitchFamily="34" charset="0"/>
              </a:rPr>
              <a:t>agencies have now clarified that the recommendation covers </a:t>
            </a:r>
            <a:r>
              <a:rPr lang="en-US" i="0" u="sng" dirty="0">
                <a:latin typeface="Arial" pitchFamily="34" charset="0"/>
                <a:cs typeface="Arial" pitchFamily="34" charset="0"/>
              </a:rPr>
              <a:t>both</a:t>
            </a:r>
            <a:r>
              <a:rPr lang="en-US" dirty="0">
                <a:latin typeface="Arial" pitchFamily="34" charset="0"/>
                <a:cs typeface="Arial" pitchFamily="34" charset="0"/>
              </a:rPr>
              <a:t> </a:t>
            </a:r>
            <a:r>
              <a:rPr lang="en-US" i="1" dirty="0" smtClean="0">
                <a:latin typeface="Arial" pitchFamily="34" charset="0"/>
                <a:cs typeface="Arial" pitchFamily="34" charset="0"/>
              </a:rPr>
              <a:t>BRCA</a:t>
            </a:r>
            <a:r>
              <a:rPr lang="en-US" dirty="0" smtClean="0">
                <a:latin typeface="Arial" pitchFamily="34" charset="0"/>
                <a:cs typeface="Arial" pitchFamily="34" charset="0"/>
              </a:rPr>
              <a:t> testing</a:t>
            </a:r>
            <a:r>
              <a:rPr lang="en-US" baseline="0" dirty="0" smtClean="0">
                <a:latin typeface="Arial" pitchFamily="34" charset="0"/>
                <a:cs typeface="Arial" pitchFamily="34" charset="0"/>
              </a:rPr>
              <a:t> and </a:t>
            </a:r>
            <a:r>
              <a:rPr lang="en-US" dirty="0" smtClean="0">
                <a:latin typeface="Arial" pitchFamily="34" charset="0"/>
                <a:cs typeface="Arial" pitchFamily="34" charset="0"/>
              </a:rPr>
              <a:t>genetic counseling, </a:t>
            </a:r>
            <a:r>
              <a:rPr lang="en-US" dirty="0">
                <a:latin typeface="Arial" pitchFamily="34" charset="0"/>
                <a:cs typeface="Arial" pitchFamily="34" charset="0"/>
              </a:rPr>
              <a:t>if appropriate, for a </a:t>
            </a:r>
            <a:r>
              <a:rPr lang="en-US" dirty="0" smtClean="0">
                <a:latin typeface="Arial" pitchFamily="34" charset="0"/>
                <a:cs typeface="Arial" pitchFamily="34" charset="0"/>
              </a:rPr>
              <a:t>woman, </a:t>
            </a:r>
            <a:r>
              <a:rPr lang="en-US" dirty="0">
                <a:latin typeface="Arial" pitchFamily="34" charset="0"/>
                <a:cs typeface="Arial" pitchFamily="34" charset="0"/>
              </a:rPr>
              <a:t>as determined by her </a:t>
            </a:r>
            <a:r>
              <a:rPr lang="en-US" dirty="0" smtClean="0">
                <a:latin typeface="Arial" pitchFamily="34" charset="0"/>
                <a:cs typeface="Arial" pitchFamily="34" charset="0"/>
              </a:rPr>
              <a:t>healthcare </a:t>
            </a:r>
            <a:r>
              <a:rPr lang="en-US" dirty="0">
                <a:latin typeface="Arial" pitchFamily="34" charset="0"/>
                <a:cs typeface="Arial" pitchFamily="34" charset="0"/>
              </a:rPr>
              <a:t>provider.</a:t>
            </a:r>
          </a:p>
          <a:p>
            <a:pPr>
              <a:spcBef>
                <a:spcPts val="0"/>
              </a:spcBef>
            </a:pPr>
            <a:endParaRPr lang="en-US" dirty="0">
              <a:latin typeface="Arial" pitchFamily="34" charset="0"/>
              <a:cs typeface="Arial" pitchFamily="34" charset="0"/>
            </a:endParaRPr>
          </a:p>
          <a:p>
            <a:pPr>
              <a:spcBef>
                <a:spcPts val="0"/>
              </a:spcBef>
            </a:pPr>
            <a:r>
              <a:rPr lang="en-US" dirty="0">
                <a:latin typeface="Arial" pitchFamily="34" charset="0"/>
                <a:cs typeface="Arial" pitchFamily="34" charset="0"/>
              </a:rPr>
              <a:t>Associated with this, the USPSTF is now working </a:t>
            </a:r>
            <a:r>
              <a:rPr lang="en-US" dirty="0" smtClean="0">
                <a:latin typeface="Arial" pitchFamily="34" charset="0"/>
                <a:cs typeface="Arial" pitchFamily="34" charset="0"/>
              </a:rPr>
              <a:t>to update its </a:t>
            </a:r>
            <a:r>
              <a:rPr lang="en-US" i="1" dirty="0" smtClean="0">
                <a:latin typeface="Arial" pitchFamily="34" charset="0"/>
                <a:cs typeface="Arial" pitchFamily="34" charset="0"/>
              </a:rPr>
              <a:t>BRCA</a:t>
            </a:r>
            <a:r>
              <a:rPr lang="en-US" dirty="0" smtClean="0">
                <a:latin typeface="Arial" pitchFamily="34" charset="0"/>
                <a:cs typeface="Arial" pitchFamily="34" charset="0"/>
              </a:rPr>
              <a:t> </a:t>
            </a:r>
            <a:r>
              <a:rPr lang="en-US" dirty="0">
                <a:latin typeface="Arial" pitchFamily="34" charset="0"/>
                <a:cs typeface="Arial" pitchFamily="34" charset="0"/>
              </a:rPr>
              <a:t>testing recommendations, and recently issued an updated draft for public comment.</a:t>
            </a:r>
          </a:p>
        </p:txBody>
      </p:sp>
      <p:sp>
        <p:nvSpPr>
          <p:cNvPr id="5" name="Slide Number Placeholder 3"/>
          <p:cNvSpPr>
            <a:spLocks noGrp="1"/>
          </p:cNvSpPr>
          <p:nvPr>
            <p:ph type="sldNum" sz="quarter" idx="5"/>
          </p:nvPr>
        </p:nvSpPr>
        <p:spPr>
          <a:xfrm>
            <a:off x="4014792"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098" eaLnBrk="0" hangingPunct="0">
              <a:defRPr b="1">
                <a:solidFill>
                  <a:schemeClr val="tx1"/>
                </a:solidFill>
                <a:latin typeface="Arial" pitchFamily="34" charset="0"/>
              </a:defRPr>
            </a:lvl1pPr>
            <a:lvl2pPr marL="742531" indent="-285590" defTabSz="936098" eaLnBrk="0" hangingPunct="0">
              <a:defRPr b="1">
                <a:solidFill>
                  <a:schemeClr val="tx1"/>
                </a:solidFill>
                <a:latin typeface="Arial" pitchFamily="34" charset="0"/>
              </a:defRPr>
            </a:lvl2pPr>
            <a:lvl3pPr marL="1142358" indent="-228471" defTabSz="936098" eaLnBrk="0" hangingPunct="0">
              <a:defRPr b="1">
                <a:solidFill>
                  <a:schemeClr val="tx1"/>
                </a:solidFill>
                <a:latin typeface="Arial" pitchFamily="34" charset="0"/>
              </a:defRPr>
            </a:lvl3pPr>
            <a:lvl4pPr marL="1599300" indent="-228471" defTabSz="936098" eaLnBrk="0" hangingPunct="0">
              <a:defRPr b="1">
                <a:solidFill>
                  <a:schemeClr val="tx1"/>
                </a:solidFill>
                <a:latin typeface="Arial" pitchFamily="34" charset="0"/>
              </a:defRPr>
            </a:lvl4pPr>
            <a:lvl5pPr marL="2056244" indent="-228471" defTabSz="936098" eaLnBrk="0" hangingPunct="0">
              <a:defRPr b="1">
                <a:solidFill>
                  <a:schemeClr val="tx1"/>
                </a:solidFill>
                <a:latin typeface="Arial" pitchFamily="34" charset="0"/>
              </a:defRPr>
            </a:lvl5pPr>
            <a:lvl6pPr marL="2513187" indent="-228471" defTabSz="936098" eaLnBrk="0" fontAlgn="base" hangingPunct="0">
              <a:spcBef>
                <a:spcPct val="0"/>
              </a:spcBef>
              <a:spcAft>
                <a:spcPct val="0"/>
              </a:spcAft>
              <a:defRPr b="1">
                <a:solidFill>
                  <a:schemeClr val="tx1"/>
                </a:solidFill>
                <a:latin typeface="Arial" pitchFamily="34" charset="0"/>
              </a:defRPr>
            </a:lvl6pPr>
            <a:lvl7pPr marL="2970131" indent="-228471" defTabSz="936098" eaLnBrk="0" fontAlgn="base" hangingPunct="0">
              <a:spcBef>
                <a:spcPct val="0"/>
              </a:spcBef>
              <a:spcAft>
                <a:spcPct val="0"/>
              </a:spcAft>
              <a:defRPr b="1">
                <a:solidFill>
                  <a:schemeClr val="tx1"/>
                </a:solidFill>
                <a:latin typeface="Arial" pitchFamily="34" charset="0"/>
              </a:defRPr>
            </a:lvl7pPr>
            <a:lvl8pPr marL="3427072" indent="-228471" defTabSz="936098" eaLnBrk="0" fontAlgn="base" hangingPunct="0">
              <a:spcBef>
                <a:spcPct val="0"/>
              </a:spcBef>
              <a:spcAft>
                <a:spcPct val="0"/>
              </a:spcAft>
              <a:defRPr b="1">
                <a:solidFill>
                  <a:schemeClr val="tx1"/>
                </a:solidFill>
                <a:latin typeface="Arial" pitchFamily="34" charset="0"/>
              </a:defRPr>
            </a:lvl8pPr>
            <a:lvl9pPr marL="3884015" indent="-228471" defTabSz="9360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36</a:t>
            </a:fld>
            <a:endParaRPr lang="en-US" dirty="0" smtClean="0">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pPr>
              <a:spcBef>
                <a:spcPts val="0"/>
              </a:spcBef>
            </a:pPr>
            <a:r>
              <a:rPr lang="en-US" dirty="0" smtClean="0">
                <a:latin typeface="Arial" pitchFamily="34" charset="0"/>
                <a:cs typeface="Arial" pitchFamily="34" charset="0"/>
              </a:rPr>
              <a:t>Late</a:t>
            </a:r>
            <a:r>
              <a:rPr lang="en-US" baseline="0" dirty="0" smtClean="0">
                <a:latin typeface="Arial" pitchFamily="34" charset="0"/>
                <a:cs typeface="Arial" pitchFamily="34" charset="0"/>
              </a:rPr>
              <a:t> in February, the American College of Medical Genetics and Genomics (ACMG) and the American Academy of Pediatrics (AAP) released a joint policy statement on the issues related to genetic testing and screening in children. This statement represents an update of previous policy recommendations by ACMG and AAP from 1995 and 2001, respectively. </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This new statement emphasizes that decisions about testing and screening should be made with the interests of the child paramount. It expresses strong support for newborn screening, but opposes routine carrier testing that would not provide health benefits in childhood, and similarly recommends deferring predictive genetic testing for adult onset conditions. The recommendations were published in the journal </a:t>
            </a:r>
            <a:r>
              <a:rPr lang="en-US" i="1" baseline="0" dirty="0" smtClean="0">
                <a:latin typeface="Arial" pitchFamily="34" charset="0"/>
                <a:cs typeface="Arial" pitchFamily="34" charset="0"/>
              </a:rPr>
              <a:t>Pediatrics</a:t>
            </a:r>
            <a:r>
              <a:rPr lang="en-US" baseline="0" dirty="0" smtClean="0">
                <a:latin typeface="Arial" pitchFamily="34" charset="0"/>
                <a:cs typeface="Arial" pitchFamily="34" charset="0"/>
              </a:rPr>
              <a:t>, with a more detailed discussion in a complementary paper in the journal </a:t>
            </a:r>
            <a:r>
              <a:rPr lang="en-US" i="1" baseline="0" dirty="0" smtClean="0">
                <a:latin typeface="Arial" pitchFamily="34" charset="0"/>
                <a:cs typeface="Arial" pitchFamily="34" charset="0"/>
              </a:rPr>
              <a:t>Genetics in Medicine</a:t>
            </a:r>
            <a:r>
              <a:rPr lang="en-US" baseline="0" dirty="0" smtClean="0">
                <a:latin typeface="Arial" pitchFamily="34" charset="0"/>
                <a:cs typeface="Arial" pitchFamily="34" charset="0"/>
              </a:rPr>
              <a:t>.</a:t>
            </a:r>
            <a:endParaRPr lang="en-US" baseline="0" dirty="0" smtClean="0"/>
          </a:p>
        </p:txBody>
      </p:sp>
      <p:sp>
        <p:nvSpPr>
          <p:cNvPr id="4" name="Slide Number Placeholder 3"/>
          <p:cNvSpPr>
            <a:spLocks noGrp="1"/>
          </p:cNvSpPr>
          <p:nvPr>
            <p:ph type="sldNum" sz="quarter" idx="10"/>
          </p:nvPr>
        </p:nvSpPr>
        <p:spPr/>
        <p:txBody>
          <a:bodyPr/>
          <a:lstStyle/>
          <a:p>
            <a:fld id="{66A67ED9-7D2F-DE43-8C4C-D11B613E5513}" type="slidenum">
              <a:rPr lang="en-US" smtClean="0"/>
              <a:pPr/>
              <a:t>37</a:t>
            </a:fld>
            <a:endParaRPr lang="en-US"/>
          </a:p>
        </p:txBody>
      </p:sp>
    </p:spTree>
    <p:extLst>
      <p:ext uri="{BB962C8B-B14F-4D97-AF65-F5344CB8AC3E}">
        <p14:creationId xmlns:p14="http://schemas.microsoft.com/office/powerpoint/2010/main" val="35004685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pPr>
              <a:spcBef>
                <a:spcPts val="0"/>
              </a:spcBef>
            </a:pPr>
            <a:r>
              <a:rPr lang="en-US" dirty="0" smtClean="0">
                <a:latin typeface="Arial" pitchFamily="34" charset="0"/>
                <a:cs typeface="Arial" pitchFamily="34" charset="0"/>
              </a:rPr>
              <a:t>A</a:t>
            </a:r>
            <a:r>
              <a:rPr lang="en-US" baseline="0" dirty="0" smtClean="0">
                <a:latin typeface="Arial" pitchFamily="34" charset="0"/>
                <a:cs typeface="Arial" pitchFamily="34" charset="0"/>
              </a:rPr>
              <a:t> few weeks after issuing the joint statement with AAP</a:t>
            </a:r>
            <a:r>
              <a:rPr lang="en-US" dirty="0" smtClean="0">
                <a:latin typeface="Arial" pitchFamily="34" charset="0"/>
                <a:cs typeface="Arial" pitchFamily="34" charset="0"/>
              </a:rPr>
              <a:t>, the American College of Medical Genetics and Genomics (ACMG) published recommendations for reporting </a:t>
            </a:r>
            <a:r>
              <a:rPr lang="en-US" baseline="0" dirty="0" smtClean="0">
                <a:latin typeface="Arial" pitchFamily="34" charset="0"/>
                <a:cs typeface="Arial" pitchFamily="34" charset="0"/>
              </a:rPr>
              <a:t>incidental findings that arise from clinical </a:t>
            </a:r>
            <a:r>
              <a:rPr lang="en-US" baseline="0" dirty="0" err="1" smtClean="0">
                <a:latin typeface="Arial" pitchFamily="34" charset="0"/>
                <a:cs typeface="Arial" pitchFamily="34" charset="0"/>
              </a:rPr>
              <a:t>exome</a:t>
            </a:r>
            <a:r>
              <a:rPr lang="en-US" baseline="0" dirty="0" smtClean="0">
                <a:latin typeface="Arial" pitchFamily="34" charset="0"/>
                <a:cs typeface="Arial" pitchFamily="34" charset="0"/>
              </a:rPr>
              <a:t> and genome sequencing, building on their 2012 Points to Consider in the Clinical Application of Genomic Sequencing. </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Among the authors of the recommendations are a pair of Council members, Amy McGuire and Bob Nussbaum. Les Biesecker, Chief of the Genetic Disease Research Branch in NHGRI’s Intramural Research Program, was co-chair of the working group that developed these recommendations. You will be hearing more about these recommendations from Council member Bob Nussbaum later in this Open Session.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6A67ED9-7D2F-DE43-8C4C-D11B613E5513}" type="slidenum">
              <a:rPr lang="en-US" smtClean="0"/>
              <a:pPr/>
              <a:t>38</a:t>
            </a:fld>
            <a:endParaRPr lang="en-US"/>
          </a:p>
        </p:txBody>
      </p:sp>
    </p:spTree>
    <p:extLst>
      <p:ext uri="{BB962C8B-B14F-4D97-AF65-F5344CB8AC3E}">
        <p14:creationId xmlns:p14="http://schemas.microsoft.com/office/powerpoint/2010/main" val="35004685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pPr>
              <a:spcBef>
                <a:spcPts val="0"/>
              </a:spcBef>
            </a:pPr>
            <a:r>
              <a:rPr lang="en-US" dirty="0" smtClean="0">
                <a:latin typeface="Arial" pitchFamily="34" charset="0"/>
                <a:cs typeface="Arial" pitchFamily="34" charset="0"/>
              </a:rPr>
              <a:t>In other professional society</a:t>
            </a:r>
            <a:r>
              <a:rPr lang="en-US" baseline="0" dirty="0" smtClean="0">
                <a:latin typeface="Arial" pitchFamily="34" charset="0"/>
                <a:cs typeface="Arial" pitchFamily="34" charset="0"/>
              </a:rPr>
              <a:t> news, the American Medical Association (AMA) published a white paper on personalized medicine in February. The paper recognizes how genomics will influence the practice of medicine, and highlights the need for important policy questions to be addressed in order for genomic medicine to be realized. </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The paper also expresses the position of the AMA on a range of policy issues, including a call to strengthen privacy and protections against genetic discrimination. It also affirms AMA’s strong support for the NIH Genetic Testing Registry.</a:t>
            </a:r>
            <a:endParaRPr lang="en-US" baseline="0" dirty="0" smtClean="0"/>
          </a:p>
        </p:txBody>
      </p:sp>
      <p:sp>
        <p:nvSpPr>
          <p:cNvPr id="4" name="Slide Number Placeholder 3"/>
          <p:cNvSpPr>
            <a:spLocks noGrp="1"/>
          </p:cNvSpPr>
          <p:nvPr>
            <p:ph type="sldNum" sz="quarter" idx="10"/>
          </p:nvPr>
        </p:nvSpPr>
        <p:spPr/>
        <p:txBody>
          <a:bodyPr/>
          <a:lstStyle/>
          <a:p>
            <a:fld id="{66A67ED9-7D2F-DE43-8C4C-D11B613E5513}" type="slidenum">
              <a:rPr lang="en-US" smtClean="0"/>
              <a:pPr/>
              <a:t>39</a:t>
            </a:fld>
            <a:endParaRPr lang="en-US"/>
          </a:p>
        </p:txBody>
      </p:sp>
    </p:spTree>
    <p:extLst>
      <p:ext uri="{BB962C8B-B14F-4D97-AF65-F5344CB8AC3E}">
        <p14:creationId xmlns:p14="http://schemas.microsoft.com/office/powerpoint/2010/main" val="2882561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44">
              <a:spcBef>
                <a:spcPts val="0"/>
              </a:spcBef>
              <a:defRPr/>
            </a:pPr>
            <a:r>
              <a:rPr lang="en-US" dirty="0" smtClean="0">
                <a:latin typeface="Arial" pitchFamily="34" charset="0"/>
                <a:cs typeface="Arial" pitchFamily="34" charset="0"/>
              </a:rPr>
              <a:t>We</a:t>
            </a:r>
            <a:r>
              <a:rPr lang="en-US" baseline="0" dirty="0" smtClean="0">
                <a:latin typeface="Arial" pitchFamily="34" charset="0"/>
                <a:cs typeface="Arial" pitchFamily="34" charset="0"/>
              </a:rPr>
              <a:t> will then have one program update and one concept clearance from NHGRI staff members. </a:t>
            </a:r>
            <a:endParaRPr lang="en-US" dirty="0" smtClean="0">
              <a:latin typeface="Arial" pitchFamily="34" charset="0"/>
              <a:cs typeface="Arial" pitchFamily="34" charset="0"/>
            </a:endParaRP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 Adam Felsenfeld will</a:t>
            </a:r>
            <a:r>
              <a:rPr lang="en-US" baseline="0" dirty="0" smtClean="0">
                <a:latin typeface="Arial" pitchFamily="34" charset="0"/>
                <a:cs typeface="Arial" pitchFamily="34" charset="0"/>
              </a:rPr>
              <a:t> give an update about the Genome Sequencing Program, with an emphasis</a:t>
            </a:r>
            <a:r>
              <a:rPr lang="en-US" dirty="0" smtClean="0">
                <a:latin typeface="Arial" pitchFamily="34" charset="0"/>
                <a:cs typeface="Arial" pitchFamily="34" charset="0"/>
              </a:rPr>
              <a:t> on a strategic proposal for that program called Disease 2020. </a:t>
            </a:r>
            <a:endParaRPr lang="en-US" baseline="0" dirty="0" smtClean="0">
              <a:latin typeface="Arial" pitchFamily="34" charset="0"/>
              <a:cs typeface="Arial" pitchFamily="34" charset="0"/>
            </a:endParaRP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 Lisa Brook will then present a concept</a:t>
            </a:r>
            <a:r>
              <a:rPr lang="en-US" baseline="0" dirty="0" smtClean="0">
                <a:latin typeface="Arial" pitchFamily="34" charset="0"/>
                <a:cs typeface="Arial" pitchFamily="34" charset="0"/>
              </a:rPr>
              <a:t> clearance entitled “Interpreting Variants in Non-Coding Regions of the Genome.”</a:t>
            </a:r>
          </a:p>
          <a:p>
            <a:pPr>
              <a:spcBef>
                <a:spcPts val="0"/>
              </a:spcBef>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a:t>
            </a:fld>
            <a:endParaRPr lang="en-US" dirty="0" smtClean="0">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07" tIns="46953" rIns="93907" bIns="46953" numCol="1" anchor="t" anchorCtr="0" compatLnSpc="1">
            <a:prstTxWarp prst="textNoShape">
              <a:avLst/>
            </a:prstTxWarp>
          </a:bodyPr>
          <a:lstStyle/>
          <a:p>
            <a:pPr marL="0" lvl="1" defTabSz="914244">
              <a:spcBef>
                <a:spcPts val="0"/>
              </a:spcBef>
              <a:defRPr/>
            </a:pPr>
            <a:r>
              <a:rPr lang="en-US" dirty="0">
                <a:latin typeface="Arial" pitchFamily="34" charset="0"/>
                <a:cs typeface="Arial" pitchFamily="34" charset="0"/>
              </a:rPr>
              <a:t>A new journal titled </a:t>
            </a:r>
            <a:r>
              <a:rPr lang="en-US" i="1" dirty="0" smtClean="0">
                <a:latin typeface="Arial" pitchFamily="34" charset="0"/>
                <a:cs typeface="Arial" pitchFamily="34" charset="0"/>
              </a:rPr>
              <a:t>Molecular </a:t>
            </a:r>
            <a:r>
              <a:rPr lang="en-US" i="1" dirty="0">
                <a:latin typeface="Arial" pitchFamily="34" charset="0"/>
                <a:cs typeface="Arial" pitchFamily="34" charset="0"/>
              </a:rPr>
              <a:t>Genetics &amp; Genomic </a:t>
            </a:r>
            <a:r>
              <a:rPr lang="en-US" i="1" dirty="0" smtClean="0">
                <a:latin typeface="Arial" pitchFamily="34" charset="0"/>
                <a:cs typeface="Arial" pitchFamily="34" charset="0"/>
              </a:rPr>
              <a:t>Medicine </a:t>
            </a:r>
            <a:r>
              <a:rPr lang="en-US" dirty="0">
                <a:latin typeface="Arial" pitchFamily="34" charset="0"/>
                <a:cs typeface="Arial" pitchFamily="34" charset="0"/>
              </a:rPr>
              <a:t>was launched last Fall, with the first issue released last month. Max Muenke, </a:t>
            </a:r>
            <a:r>
              <a:rPr lang="en-US" dirty="0" smtClean="0">
                <a:latin typeface="Arial" pitchFamily="34" charset="0"/>
                <a:cs typeface="Arial" pitchFamily="34" charset="0"/>
              </a:rPr>
              <a:t>Chief of the Medical</a:t>
            </a:r>
            <a:r>
              <a:rPr lang="en-US" baseline="0" dirty="0" smtClean="0">
                <a:latin typeface="Arial" pitchFamily="34" charset="0"/>
                <a:cs typeface="Arial" pitchFamily="34" charset="0"/>
              </a:rPr>
              <a:t> Genetics Branch</a:t>
            </a:r>
            <a:r>
              <a:rPr lang="en-US" dirty="0" smtClean="0">
                <a:latin typeface="Arial" pitchFamily="34" charset="0"/>
                <a:cs typeface="Arial" pitchFamily="34" charset="0"/>
              </a:rPr>
              <a:t> </a:t>
            </a:r>
            <a:r>
              <a:rPr lang="en-US" dirty="0">
                <a:latin typeface="Arial" pitchFamily="34" charset="0"/>
                <a:cs typeface="Arial" pitchFamily="34" charset="0"/>
              </a:rPr>
              <a:t>in </a:t>
            </a:r>
            <a:r>
              <a:rPr lang="en-US" dirty="0" smtClean="0">
                <a:latin typeface="Arial" pitchFamily="34" charset="0"/>
                <a:cs typeface="Arial" pitchFamily="34" charset="0"/>
              </a:rPr>
              <a:t>NHGRI’s </a:t>
            </a:r>
            <a:r>
              <a:rPr lang="en-US" dirty="0">
                <a:latin typeface="Arial" pitchFamily="34" charset="0"/>
                <a:cs typeface="Arial" pitchFamily="34" charset="0"/>
              </a:rPr>
              <a:t>Intramural Research </a:t>
            </a:r>
            <a:r>
              <a:rPr lang="en-US" dirty="0" smtClean="0">
                <a:latin typeface="Arial" pitchFamily="34" charset="0"/>
                <a:cs typeface="Arial" pitchFamily="34" charset="0"/>
              </a:rPr>
              <a:t>Program, </a:t>
            </a:r>
            <a:r>
              <a:rPr lang="en-US" dirty="0">
                <a:latin typeface="Arial" pitchFamily="34" charset="0"/>
                <a:cs typeface="Arial" pitchFamily="34" charset="0"/>
              </a:rPr>
              <a:t>is the </a:t>
            </a:r>
            <a:r>
              <a:rPr lang="en-US" dirty="0" smtClean="0">
                <a:latin typeface="Arial" pitchFamily="34" charset="0"/>
                <a:cs typeface="Arial" pitchFamily="34" charset="0"/>
              </a:rPr>
              <a:t>new journal’s founding editor</a:t>
            </a:r>
            <a:r>
              <a:rPr lang="en-US" dirty="0">
                <a:latin typeface="Arial" pitchFamily="34" charset="0"/>
                <a:cs typeface="Arial" pitchFamily="34" charset="0"/>
              </a:rPr>
              <a:t>. </a:t>
            </a:r>
            <a:endParaRPr lang="en-US" dirty="0" smtClean="0">
              <a:latin typeface="Arial" pitchFamily="34" charset="0"/>
              <a:cs typeface="Arial" pitchFamily="34" charset="0"/>
            </a:endParaRPr>
          </a:p>
          <a:p>
            <a:pPr marL="0" lvl="1" defTabSz="914244">
              <a:spcBef>
                <a:spcPts val="0"/>
              </a:spcBef>
              <a:defRPr/>
            </a:pPr>
            <a:endParaRPr lang="en-US" dirty="0" smtClean="0">
              <a:latin typeface="Arial" pitchFamily="34" charset="0"/>
              <a:cs typeface="Arial" pitchFamily="34" charset="0"/>
            </a:endParaRPr>
          </a:p>
          <a:p>
            <a:pPr marL="0" lvl="1" defTabSz="914244">
              <a:spcBef>
                <a:spcPts val="0"/>
              </a:spcBef>
              <a:defRPr/>
            </a:pPr>
            <a:r>
              <a:rPr lang="en-US" i="1" dirty="0" smtClean="0">
                <a:latin typeface="Arial" pitchFamily="34" charset="0"/>
                <a:cs typeface="Arial" pitchFamily="34" charset="0"/>
              </a:rPr>
              <a:t>Molecular Genetics &amp; Genomic Medicine </a:t>
            </a:r>
            <a:r>
              <a:rPr lang="en-US" i="0" baseline="0" dirty="0" smtClean="0">
                <a:latin typeface="Arial" pitchFamily="34" charset="0"/>
                <a:cs typeface="Arial" pitchFamily="34" charset="0"/>
              </a:rPr>
              <a:t>is one of </a:t>
            </a:r>
            <a:r>
              <a:rPr lang="en-US" dirty="0" smtClean="0">
                <a:latin typeface="Arial" pitchFamily="34" charset="0"/>
                <a:cs typeface="Arial" pitchFamily="34" charset="0"/>
              </a:rPr>
              <a:t>Wiley’s </a:t>
            </a:r>
            <a:r>
              <a:rPr lang="en-US" dirty="0">
                <a:latin typeface="Arial" pitchFamily="34" charset="0"/>
                <a:cs typeface="Arial" pitchFamily="34" charset="0"/>
              </a:rPr>
              <a:t>open access journals, </a:t>
            </a:r>
            <a:r>
              <a:rPr lang="en-US" dirty="0" smtClean="0">
                <a:latin typeface="Arial" pitchFamily="34" charset="0"/>
                <a:cs typeface="Arial" pitchFamily="34" charset="0"/>
              </a:rPr>
              <a:t>and will </a:t>
            </a:r>
            <a:r>
              <a:rPr lang="en-US" dirty="0">
                <a:latin typeface="Arial" pitchFamily="34" charset="0"/>
                <a:cs typeface="Arial" pitchFamily="34" charset="0"/>
              </a:rPr>
              <a:t>published research in all areas of human, </a:t>
            </a:r>
            <a:r>
              <a:rPr lang="en-US" dirty="0" smtClean="0">
                <a:latin typeface="Arial" pitchFamily="34" charset="0"/>
                <a:cs typeface="Arial" pitchFamily="34" charset="0"/>
              </a:rPr>
              <a:t>medical, and molecular genetics</a:t>
            </a:r>
            <a:r>
              <a:rPr lang="en-US" baseline="0" dirty="0">
                <a:latin typeface="Arial" pitchFamily="34" charset="0"/>
                <a:cs typeface="Arial" pitchFamily="34" charset="0"/>
              </a:rPr>
              <a:t> </a:t>
            </a:r>
            <a:r>
              <a:rPr lang="en-US" baseline="0" dirty="0" smtClean="0">
                <a:latin typeface="Arial" pitchFamily="34" charset="0"/>
                <a:cs typeface="Arial" pitchFamily="34" charset="0"/>
              </a:rPr>
              <a:t>and genomics.</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40</a:t>
            </a:fld>
            <a:endParaRPr lang="en-US" dirty="0" smtClean="0">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203325" y="701675"/>
            <a:ext cx="4679950" cy="3509963"/>
          </a:xfrm>
          <a:prstGeom prst="rect">
            <a:avLst/>
          </a:prstGeom>
          <a:ln/>
        </p:spPr>
      </p:sp>
      <p:sp>
        <p:nvSpPr>
          <p:cNvPr id="141315"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07" tIns="46953" rIns="93907" bIns="46953" numCol="1" anchor="t" anchorCtr="0" compatLnSpc="1">
            <a:prstTxWarp prst="textNoShape">
              <a:avLst/>
            </a:prstTxWarp>
          </a:bodyPr>
          <a:lstStyle/>
          <a:p>
            <a:pPr marL="0" lvl="1" defTabSz="990448">
              <a:spcBef>
                <a:spcPts val="0"/>
              </a:spcBef>
              <a:defRPr/>
            </a:pPr>
            <a:r>
              <a:rPr lang="en-US" dirty="0">
                <a:latin typeface="Arial" pitchFamily="34" charset="0"/>
                <a:cs typeface="Arial" pitchFamily="34" charset="0"/>
              </a:rPr>
              <a:t>NHGRI continues to feature a ‘Genome Advance of the Month’ on our web site, genome.gov. </a:t>
            </a:r>
          </a:p>
          <a:p>
            <a:pPr marL="0" lvl="1" defTabSz="990448">
              <a:spcBef>
                <a:spcPts val="0"/>
              </a:spcBef>
              <a:defRPr/>
            </a:pPr>
            <a:endParaRPr lang="en-US" dirty="0">
              <a:latin typeface="Arial" pitchFamily="34" charset="0"/>
              <a:cs typeface="Arial" pitchFamily="34" charset="0"/>
            </a:endParaRPr>
          </a:p>
          <a:p>
            <a:pPr marL="0" lvl="1" defTabSz="990448">
              <a:spcBef>
                <a:spcPts val="0"/>
              </a:spcBef>
              <a:defRPr/>
            </a:pPr>
            <a:r>
              <a:rPr lang="en-US" dirty="0">
                <a:latin typeface="Arial" pitchFamily="34" charset="0"/>
                <a:cs typeface="Arial" pitchFamily="34" charset="0"/>
              </a:rPr>
              <a:t>Publications that were featured since the last Council meeting described * encoding information in DNA, * DNA editing in human cells using the Cas9 nuclease, and * engineering zinc fingers to target cells.</a:t>
            </a: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41</a:t>
            </a:fld>
            <a:endParaRPr lang="en-US" dirty="0" smtClean="0">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07" tIns="46953" rIns="93907" bIns="46953" numCol="1" anchor="t" anchorCtr="0" compatLnSpc="1">
            <a:prstTxWarp prst="textNoShape">
              <a:avLst/>
            </a:prstTxWarp>
          </a:bodyPr>
          <a:lstStyle/>
          <a:p>
            <a:pPr>
              <a:spcBef>
                <a:spcPts val="0"/>
              </a:spcBef>
            </a:pPr>
            <a:r>
              <a:rPr lang="en-US" dirty="0" smtClean="0">
                <a:latin typeface="Arial" pitchFamily="34" charset="0"/>
                <a:cs typeface="Arial" pitchFamily="34" charset="0"/>
              </a:rPr>
              <a:t>Turning to my regular ‘Genomics In The News’ section.</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In</a:t>
            </a:r>
            <a:r>
              <a:rPr lang="en-US" baseline="0" dirty="0" smtClean="0">
                <a:latin typeface="Arial" pitchFamily="34" charset="0"/>
                <a:cs typeface="Arial" pitchFamily="34" charset="0"/>
              </a:rPr>
              <a:t> case you missed it, I wanted to point out that t</a:t>
            </a:r>
            <a:r>
              <a:rPr lang="en-US" dirty="0" smtClean="0">
                <a:latin typeface="Arial" pitchFamily="34" charset="0"/>
                <a:cs typeface="Arial" pitchFamily="34" charset="0"/>
              </a:rPr>
              <a:t>he</a:t>
            </a:r>
            <a:r>
              <a:rPr lang="en-US" baseline="0" dirty="0" smtClean="0">
                <a:latin typeface="Arial" pitchFamily="34" charset="0"/>
                <a:cs typeface="Arial" pitchFamily="34" charset="0"/>
              </a:rPr>
              <a:t> value of g</a:t>
            </a:r>
            <a:r>
              <a:rPr lang="en-US" dirty="0" smtClean="0">
                <a:latin typeface="Arial" pitchFamily="34" charset="0"/>
                <a:cs typeface="Arial" pitchFamily="34" charset="0"/>
              </a:rPr>
              <a:t>enomics is</a:t>
            </a:r>
            <a:r>
              <a:rPr lang="en-US" baseline="0" dirty="0" smtClean="0">
                <a:latin typeface="Arial" pitchFamily="34" charset="0"/>
                <a:cs typeface="Arial" pitchFamily="34" charset="0"/>
              </a:rPr>
              <a:t> receiving recognition at the highest levels. * </a:t>
            </a:r>
            <a:r>
              <a:rPr lang="en-US" dirty="0" smtClean="0">
                <a:latin typeface="Arial" pitchFamily="34" charset="0"/>
                <a:cs typeface="Arial" pitchFamily="34" charset="0"/>
              </a:rPr>
              <a:t>In</a:t>
            </a:r>
            <a:r>
              <a:rPr lang="en-US" baseline="0" dirty="0" smtClean="0">
                <a:latin typeface="Arial" pitchFamily="34" charset="0"/>
                <a:cs typeface="Arial" pitchFamily="34" charset="0"/>
              </a:rPr>
              <a:t> his 2013 State of the Union address, President Obama directly referred to the economic impact of the Human Genome Project in support of continued Federal biomedical research investments, citing the 2011 Battelle report that provided evidence for a 140-to-1 return-on-investment from the project. </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As an aside, I understand that Battelle will be updating their economic impact report this year with figures for 2012 and 2013. The anticipated release for the new report is in June.</a:t>
            </a:r>
          </a:p>
          <a:p>
            <a:pPr>
              <a:spcBef>
                <a:spcPts val="0"/>
              </a:spcBef>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42</a:t>
            </a:fld>
            <a:endParaRPr lang="en-US" dirty="0" smtClean="0">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07" tIns="46953" rIns="93907" bIns="46953" numCol="1" anchor="t" anchorCtr="0" compatLnSpc="1">
            <a:prstTxWarp prst="textNoShape">
              <a:avLst/>
            </a:prstTxWarp>
          </a:bodyPr>
          <a:lstStyle/>
          <a:p>
            <a:pPr>
              <a:spcBef>
                <a:spcPts val="0"/>
              </a:spcBef>
            </a:pPr>
            <a:r>
              <a:rPr lang="en-US" dirty="0" smtClean="0">
                <a:latin typeface="Arial" pitchFamily="34" charset="0"/>
                <a:cs typeface="Arial" pitchFamily="34" charset="0"/>
              </a:rPr>
              <a:t>Also in the news, the </a:t>
            </a:r>
            <a:r>
              <a:rPr lang="en-US" baseline="0" dirty="0" smtClean="0">
                <a:latin typeface="Arial" pitchFamily="34" charset="0"/>
                <a:cs typeface="Arial" pitchFamily="34" charset="0"/>
              </a:rPr>
              <a:t>a</a:t>
            </a:r>
            <a:r>
              <a:rPr lang="en-US" dirty="0" smtClean="0">
                <a:latin typeface="Arial" pitchFamily="34" charset="0"/>
                <a:cs typeface="Arial" pitchFamily="34" charset="0"/>
              </a:rPr>
              <a:t>pplication of genomic technologies for prenatal DNA sequencing was named</a:t>
            </a:r>
            <a:r>
              <a:rPr lang="en-US" baseline="0" dirty="0" smtClean="0">
                <a:latin typeface="Arial" pitchFamily="34" charset="0"/>
                <a:cs typeface="Arial" pitchFamily="34" charset="0"/>
              </a:rPr>
              <a:t> as one of the Top Ten Breakthrough Technologies of 2013 by </a:t>
            </a:r>
            <a:r>
              <a:rPr lang="en-US" i="1" baseline="0" dirty="0" smtClean="0">
                <a:latin typeface="Arial" pitchFamily="34" charset="0"/>
                <a:cs typeface="Arial" pitchFamily="34" charset="0"/>
              </a:rPr>
              <a:t>MIT Technology Review</a:t>
            </a:r>
            <a:r>
              <a:rPr lang="en-US" baseline="0" dirty="0" smtClean="0">
                <a:latin typeface="Arial" pitchFamily="34" charset="0"/>
                <a:cs typeface="Arial" pitchFamily="34" charset="0"/>
              </a:rPr>
              <a:t>.</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43</a:t>
            </a:fld>
            <a:endParaRPr lang="en-US" dirty="0" smtClean="0">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07" tIns="46953" rIns="93907" bIns="46953" numCol="1" anchor="t" anchorCtr="0" compatLnSpc="1">
            <a:prstTxWarp prst="textNoShape">
              <a:avLst/>
            </a:prstTxWarp>
          </a:bodyPr>
          <a:lstStyle/>
          <a:p>
            <a:pPr>
              <a:spcBef>
                <a:spcPts val="0"/>
              </a:spcBef>
            </a:pPr>
            <a:r>
              <a:rPr lang="en-US" dirty="0" smtClean="0">
                <a:latin typeface="Arial" pitchFamily="34" charset="0"/>
                <a:cs typeface="Arial" pitchFamily="34" charset="0"/>
              </a:rPr>
              <a:t>And as always, there have been a number of genomes sequenced</a:t>
            </a:r>
            <a:r>
              <a:rPr lang="en-US" baseline="0" dirty="0" smtClean="0">
                <a:latin typeface="Arial" pitchFamily="34" charset="0"/>
                <a:cs typeface="Arial" pitchFamily="34" charset="0"/>
              </a:rPr>
              <a:t> that have garnered some recent press attention. </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These include reports about * </a:t>
            </a:r>
            <a:r>
              <a:rPr lang="en-US" baseline="0" dirty="0" err="1" smtClean="0">
                <a:latin typeface="Arial" pitchFamily="34" charset="0"/>
                <a:cs typeface="Arial" pitchFamily="34" charset="0"/>
              </a:rPr>
              <a:t>p</a:t>
            </a:r>
            <a:r>
              <a:rPr lang="en-US" dirty="0" err="1" smtClean="0">
                <a:latin typeface="Arial" pitchFamily="34" charset="0"/>
                <a:cs typeface="Arial" pitchFamily="34" charset="0"/>
              </a:rPr>
              <a:t>latyfish</a:t>
            </a:r>
            <a:r>
              <a:rPr lang="en-US" dirty="0" smtClean="0">
                <a:latin typeface="Arial" pitchFamily="34" charset="0"/>
                <a:cs typeface="Arial" pitchFamily="34" charset="0"/>
              </a:rPr>
              <a:t>, * aye-aye Lemur,</a:t>
            </a:r>
            <a:r>
              <a:rPr lang="en-US" baseline="0" dirty="0" smtClean="0">
                <a:latin typeface="Arial" pitchFamily="34" charset="0"/>
                <a:cs typeface="Arial" pitchFamily="34" charset="0"/>
              </a:rPr>
              <a:t> * s</a:t>
            </a:r>
            <a:r>
              <a:rPr lang="en-US" dirty="0" smtClean="0">
                <a:latin typeface="Arial" pitchFamily="34" charset="0"/>
                <a:cs typeface="Arial" pitchFamily="34" charset="0"/>
              </a:rPr>
              <a:t>ea lamprey , * coelacanth</a:t>
            </a:r>
            <a:r>
              <a:rPr lang="en-US" kern="1200" dirty="0" smtClean="0">
                <a:effectLst/>
                <a:latin typeface="Arial" pitchFamily="34" charset="0"/>
                <a:cs typeface="Arial" pitchFamily="34" charset="0"/>
              </a:rPr>
              <a:t>,</a:t>
            </a:r>
            <a:r>
              <a:rPr lang="en-US" kern="1200" baseline="0" dirty="0" smtClean="0">
                <a:effectLst/>
                <a:latin typeface="Arial" pitchFamily="34" charset="0"/>
                <a:cs typeface="Arial" pitchFamily="34" charset="0"/>
              </a:rPr>
              <a:t> * </a:t>
            </a:r>
            <a:r>
              <a:rPr lang="en-US" kern="1200" baseline="0" dirty="0" err="1" smtClean="0">
                <a:effectLst/>
                <a:latin typeface="Arial" pitchFamily="34" charset="0"/>
                <a:cs typeface="Arial" pitchFamily="34" charset="0"/>
              </a:rPr>
              <a:t>z</a:t>
            </a:r>
            <a:r>
              <a:rPr lang="en-US" dirty="0" err="1" smtClean="0">
                <a:latin typeface="Arial" pitchFamily="34" charset="0"/>
                <a:cs typeface="Arial" pitchFamily="34" charset="0"/>
              </a:rPr>
              <a:t>ebrafish</a:t>
            </a:r>
            <a:r>
              <a:rPr lang="en-US" kern="1200" dirty="0" smtClean="0">
                <a:effectLst/>
                <a:latin typeface="Arial" pitchFamily="34" charset="0"/>
                <a:cs typeface="Arial" pitchFamily="34" charset="0"/>
              </a:rPr>
              <a:t>,</a:t>
            </a:r>
            <a:r>
              <a:rPr lang="en-US" kern="1200" baseline="0" dirty="0" smtClean="0">
                <a:effectLst/>
                <a:latin typeface="Arial" pitchFamily="34" charset="0"/>
                <a:cs typeface="Arial" pitchFamily="34" charset="0"/>
              </a:rPr>
              <a:t> * </a:t>
            </a:r>
            <a:r>
              <a:rPr lang="en-US" kern="1200" baseline="0" dirty="0" err="1" smtClean="0">
                <a:effectLst/>
                <a:latin typeface="Arial" pitchFamily="34" charset="0"/>
                <a:cs typeface="Arial" pitchFamily="34" charset="0"/>
              </a:rPr>
              <a:t>c</a:t>
            </a:r>
            <a:r>
              <a:rPr lang="en-US" dirty="0" err="1" smtClean="0">
                <a:latin typeface="Arial" pitchFamily="34" charset="0"/>
                <a:cs typeface="Arial" pitchFamily="34" charset="0"/>
              </a:rPr>
              <a:t>hinese</a:t>
            </a:r>
            <a:r>
              <a:rPr lang="en-US" dirty="0" smtClean="0">
                <a:latin typeface="Arial" pitchFamily="34" charset="0"/>
                <a:cs typeface="Arial" pitchFamily="34" charset="0"/>
              </a:rPr>
              <a:t> soft-shell turtle,</a:t>
            </a:r>
            <a:r>
              <a:rPr lang="en-US" baseline="0" dirty="0" smtClean="0">
                <a:latin typeface="Arial" pitchFamily="34" charset="0"/>
                <a:cs typeface="Arial" pitchFamily="34" charset="0"/>
              </a:rPr>
              <a:t> </a:t>
            </a:r>
            <a:r>
              <a:rPr lang="en-US" dirty="0" smtClean="0">
                <a:latin typeface="Arial" pitchFamily="34" charset="0"/>
                <a:cs typeface="Arial" pitchFamily="34" charset="0"/>
              </a:rPr>
              <a:t>and * green sea turtle.</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 There continue to be some mutterings about</a:t>
            </a:r>
            <a:r>
              <a:rPr lang="en-US" baseline="0" dirty="0" smtClean="0">
                <a:latin typeface="Arial" pitchFamily="34" charset="0"/>
                <a:cs typeface="Arial" pitchFamily="34" charset="0"/>
              </a:rPr>
              <a:t> the sequencing of </a:t>
            </a:r>
            <a:r>
              <a:rPr lang="en-US" dirty="0" smtClean="0">
                <a:latin typeface="Arial" pitchFamily="34" charset="0"/>
                <a:cs typeface="Arial" pitchFamily="34" charset="0"/>
              </a:rPr>
              <a:t>the Sasquatch genome, although none of</a:t>
            </a:r>
            <a:r>
              <a:rPr lang="en-US" baseline="0" dirty="0" smtClean="0">
                <a:latin typeface="Arial" pitchFamily="34" charset="0"/>
                <a:cs typeface="Arial" pitchFamily="34" charset="0"/>
              </a:rPr>
              <a:t> this has yet to be </a:t>
            </a:r>
            <a:r>
              <a:rPr lang="en-US" dirty="0" smtClean="0">
                <a:latin typeface="Arial" pitchFamily="34" charset="0"/>
                <a:cs typeface="Arial" pitchFamily="34" charset="0"/>
              </a:rPr>
              <a:t>substantiated.</a:t>
            </a:r>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44</a:t>
            </a:fld>
            <a:endParaRPr lang="en-US" dirty="0" smtClean="0">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45</a:t>
            </a:fld>
            <a:endParaRPr lang="en-US" dirty="0" smtClean="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Rot="1" noChangeAspect="1" noChangeArrowheads="1" noTextEdit="1"/>
          </p:cNvSpPr>
          <p:nvPr>
            <p:ph type="sldImg"/>
          </p:nvPr>
        </p:nvSpPr>
        <p:spPr>
          <a:xfrm>
            <a:off x="1203325" y="701675"/>
            <a:ext cx="4679950" cy="3509963"/>
          </a:xfrm>
          <a:prstGeom prst="rect">
            <a:avLst/>
          </a:prstGeom>
          <a:ln/>
        </p:spPr>
      </p:sp>
      <p:sp>
        <p:nvSpPr>
          <p:cNvPr id="11268" name="Rectangle 3"/>
          <p:cNvSpPr>
            <a:spLocks noGrp="1" noChangeArrowheads="1"/>
          </p:cNvSpPr>
          <p:nvPr>
            <p:ph type="body" idx="1"/>
          </p:nvPr>
        </p:nvSpPr>
        <p:spPr>
          <a:xfrm>
            <a:off x="944570" y="4446594"/>
            <a:ext cx="5227631" cy="4211637"/>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07" tIns="46953" rIns="93907" bIns="46953" numCol="1" anchor="t" anchorCtr="0" compatLnSpc="1">
            <a:prstTxWarp prst="textNoShape">
              <a:avLst/>
            </a:prstTxWarp>
          </a:bodyPr>
          <a:lstStyle/>
          <a:p>
            <a:pPr marL="0" lvl="1">
              <a:spcBef>
                <a:spcPts val="0"/>
              </a:spcBef>
              <a:defRPr/>
            </a:pPr>
            <a:r>
              <a:rPr lang="en-US" dirty="0" smtClean="0">
                <a:latin typeface="Arial" pitchFamily="34" charset="0"/>
                <a:cs typeface="Arial" pitchFamily="34" charset="0"/>
              </a:rPr>
              <a:t>Starting</a:t>
            </a:r>
            <a:r>
              <a:rPr lang="en-US" baseline="0" dirty="0" smtClean="0">
                <a:latin typeface="Arial" pitchFamily="34" charset="0"/>
                <a:cs typeface="Arial" pitchFamily="34" charset="0"/>
              </a:rPr>
              <a:t> with the flagship component of our Genome Sequencing Program, t</a:t>
            </a:r>
            <a:r>
              <a:rPr lang="en-US" dirty="0" smtClean="0">
                <a:latin typeface="Arial" pitchFamily="34" charset="0"/>
                <a:cs typeface="Arial" pitchFamily="34" charset="0"/>
              </a:rPr>
              <a:t>he Large-Scale Genome Sequencing and Analysis Centers are undertaking numerous projects, mostly related to complex disease and cancer.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 In the most recent quarter, the three</a:t>
            </a:r>
            <a:r>
              <a:rPr lang="en-US" baseline="0" dirty="0" smtClean="0">
                <a:latin typeface="Arial" pitchFamily="34" charset="0"/>
                <a:cs typeface="Arial" pitchFamily="34" charset="0"/>
              </a:rPr>
              <a:t> C</a:t>
            </a:r>
            <a:r>
              <a:rPr lang="en-US" dirty="0" smtClean="0">
                <a:latin typeface="Arial" pitchFamily="34" charset="0"/>
                <a:cs typeface="Arial" pitchFamily="34" charset="0"/>
              </a:rPr>
              <a:t>enters produced over 100 </a:t>
            </a:r>
            <a:r>
              <a:rPr lang="en-US" dirty="0" err="1" smtClean="0">
                <a:latin typeface="Arial" pitchFamily="34" charset="0"/>
                <a:cs typeface="Arial" pitchFamily="34" charset="0"/>
              </a:rPr>
              <a:t>terabases</a:t>
            </a:r>
            <a:r>
              <a:rPr lang="en-US" dirty="0" smtClean="0">
                <a:latin typeface="Arial" pitchFamily="34" charset="0"/>
                <a:cs typeface="Arial" pitchFamily="34" charset="0"/>
              </a:rPr>
              <a:t> of sequence— the equivalent of ~1,000 high-coverage whole human genome sequences</a:t>
            </a:r>
            <a:r>
              <a:rPr lang="en-US" baseline="0" dirty="0" smtClean="0">
                <a:latin typeface="Arial" pitchFamily="34" charset="0"/>
                <a:cs typeface="Arial" pitchFamily="34" charset="0"/>
              </a:rPr>
              <a:t> (</a:t>
            </a:r>
            <a:r>
              <a:rPr lang="en-US" dirty="0" smtClean="0">
                <a:latin typeface="Arial" pitchFamily="34" charset="0"/>
                <a:cs typeface="Arial" pitchFamily="34" charset="0"/>
              </a:rPr>
              <a:t>or ~13,500 whole-</a:t>
            </a:r>
            <a:r>
              <a:rPr lang="en-US" dirty="0" err="1" smtClean="0">
                <a:latin typeface="Arial" pitchFamily="34" charset="0"/>
                <a:cs typeface="Arial" pitchFamily="34" charset="0"/>
              </a:rPr>
              <a:t>exome</a:t>
            </a:r>
            <a:r>
              <a:rPr lang="en-US" dirty="0" smtClean="0">
                <a:latin typeface="Arial" pitchFamily="34" charset="0"/>
                <a:cs typeface="Arial" pitchFamily="34" charset="0"/>
              </a:rPr>
              <a:t> sequences). This pace put</a:t>
            </a:r>
            <a:r>
              <a:rPr lang="en-US" baseline="0" dirty="0" smtClean="0">
                <a:latin typeface="Arial" pitchFamily="34" charset="0"/>
                <a:cs typeface="Arial" pitchFamily="34" charset="0"/>
              </a:rPr>
              <a:t>s them</a:t>
            </a:r>
            <a:r>
              <a:rPr lang="en-US" dirty="0" smtClean="0">
                <a:latin typeface="Arial" pitchFamily="34" charset="0"/>
                <a:cs typeface="Arial" pitchFamily="34" charset="0"/>
              </a:rPr>
              <a:t> on track to increase production by 25% compared to last year.</a:t>
            </a:r>
          </a:p>
          <a:p>
            <a:pPr marL="0" lvl="1">
              <a:spcBef>
                <a:spcPts val="0"/>
              </a:spcBef>
              <a:defRPr/>
            </a:pPr>
            <a:endParaRPr lang="en-US" dirty="0" smtClean="0">
              <a:latin typeface="Arial" pitchFamily="34" charset="0"/>
              <a:cs typeface="Arial" pitchFamily="34" charset="0"/>
            </a:endParaRPr>
          </a:p>
          <a:p>
            <a:pPr marL="0" lvl="1" defTabSz="915184">
              <a:spcBef>
                <a:spcPts val="0"/>
              </a:spcBef>
              <a:defRPr/>
            </a:pPr>
            <a:r>
              <a:rPr lang="en-US" dirty="0" smtClean="0">
                <a:latin typeface="Arial" pitchFamily="34" charset="0"/>
                <a:cs typeface="Arial" pitchFamily="34" charset="0"/>
              </a:rPr>
              <a:t>* At the Centers,</a:t>
            </a:r>
            <a:r>
              <a:rPr lang="en-US" baseline="0" dirty="0" smtClean="0">
                <a:latin typeface="Arial" pitchFamily="34" charset="0"/>
                <a:cs typeface="Arial" pitchFamily="34" charset="0"/>
              </a:rPr>
              <a:t> there are o</a:t>
            </a:r>
            <a:r>
              <a:rPr lang="en-US" dirty="0" smtClean="0">
                <a:latin typeface="Arial" pitchFamily="34" charset="0"/>
                <a:cs typeface="Arial" pitchFamily="34" charset="0"/>
              </a:rPr>
              <a:t>ver 200 ongoing projects focused on cancer, complex disease, rare diseases, and comparative sequencing.</a:t>
            </a:r>
          </a:p>
          <a:p>
            <a:pPr marL="0" lvl="1">
              <a:spcBef>
                <a:spcPts val="0"/>
              </a:spcBef>
              <a:defRPr/>
            </a:pPr>
            <a:endParaRPr lang="en-US" dirty="0" smtClean="0">
              <a:latin typeface="Arial" pitchFamily="34" charset="0"/>
              <a:cs typeface="Arial" pitchFamily="34" charset="0"/>
            </a:endParaRPr>
          </a:p>
          <a:p>
            <a:pPr marL="0" lvl="1" defTabSz="905479">
              <a:spcBef>
                <a:spcPts val="0"/>
              </a:spcBef>
              <a:defRPr/>
            </a:pPr>
            <a:r>
              <a:rPr lang="en-US" dirty="0" smtClean="0">
                <a:latin typeface="Arial" pitchFamily="34" charset="0"/>
                <a:cs typeface="Arial" pitchFamily="34" charset="0"/>
              </a:rPr>
              <a:t>* Meanwhile, these groups together have over 25</a:t>
            </a:r>
            <a:r>
              <a:rPr lang="en-US" baseline="0" dirty="0" smtClean="0">
                <a:latin typeface="Arial" pitchFamily="34" charset="0"/>
                <a:cs typeface="Arial" pitchFamily="34" charset="0"/>
              </a:rPr>
              <a:t> </a:t>
            </a:r>
            <a:r>
              <a:rPr lang="en-US" dirty="0" smtClean="0">
                <a:latin typeface="Arial" pitchFamily="34" charset="0"/>
                <a:cs typeface="Arial" pitchFamily="34" charset="0"/>
              </a:rPr>
              <a:t>papers either published or in press </a:t>
            </a:r>
            <a:r>
              <a:rPr lang="en-US" baseline="0" dirty="0" smtClean="0">
                <a:latin typeface="Arial" pitchFamily="34" charset="0"/>
                <a:cs typeface="Arial" pitchFamily="34" charset="0"/>
              </a:rPr>
              <a:t>in the past quarter alone.</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7" y="8891592"/>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22" eaLnBrk="0" hangingPunct="0">
              <a:defRPr b="1">
                <a:solidFill>
                  <a:schemeClr val="tx1"/>
                </a:solidFill>
                <a:latin typeface="Arial" pitchFamily="34" charset="0"/>
              </a:defRPr>
            </a:lvl1pPr>
            <a:lvl2pPr marL="742314" indent="-285504" defTabSz="935822" eaLnBrk="0" hangingPunct="0">
              <a:defRPr b="1">
                <a:solidFill>
                  <a:schemeClr val="tx1"/>
                </a:solidFill>
                <a:latin typeface="Arial" pitchFamily="34" charset="0"/>
              </a:defRPr>
            </a:lvl2pPr>
            <a:lvl3pPr marL="1142023" indent="-228405" defTabSz="935822" eaLnBrk="0" hangingPunct="0">
              <a:defRPr b="1">
                <a:solidFill>
                  <a:schemeClr val="tx1"/>
                </a:solidFill>
                <a:latin typeface="Arial" pitchFamily="34" charset="0"/>
              </a:defRPr>
            </a:lvl3pPr>
            <a:lvl4pPr marL="1598829" indent="-228405" defTabSz="935822" eaLnBrk="0" hangingPunct="0">
              <a:defRPr b="1">
                <a:solidFill>
                  <a:schemeClr val="tx1"/>
                </a:solidFill>
                <a:latin typeface="Arial" pitchFamily="34" charset="0"/>
              </a:defRPr>
            </a:lvl4pPr>
            <a:lvl5pPr marL="2055638" indent="-228405" defTabSz="935822" eaLnBrk="0" hangingPunct="0">
              <a:defRPr b="1">
                <a:solidFill>
                  <a:schemeClr val="tx1"/>
                </a:solidFill>
                <a:latin typeface="Arial" pitchFamily="34" charset="0"/>
              </a:defRPr>
            </a:lvl5pPr>
            <a:lvl6pPr marL="2512445" indent="-228405" defTabSz="935822" eaLnBrk="0" fontAlgn="base" hangingPunct="0">
              <a:spcBef>
                <a:spcPct val="0"/>
              </a:spcBef>
              <a:spcAft>
                <a:spcPct val="0"/>
              </a:spcAft>
              <a:defRPr b="1">
                <a:solidFill>
                  <a:schemeClr val="tx1"/>
                </a:solidFill>
                <a:latin typeface="Arial" pitchFamily="34" charset="0"/>
              </a:defRPr>
            </a:lvl6pPr>
            <a:lvl7pPr marL="2969254" indent="-228405" defTabSz="935822" eaLnBrk="0" fontAlgn="base" hangingPunct="0">
              <a:spcBef>
                <a:spcPct val="0"/>
              </a:spcBef>
              <a:spcAft>
                <a:spcPct val="0"/>
              </a:spcAft>
              <a:defRPr b="1">
                <a:solidFill>
                  <a:schemeClr val="tx1"/>
                </a:solidFill>
                <a:latin typeface="Arial" pitchFamily="34" charset="0"/>
              </a:defRPr>
            </a:lvl7pPr>
            <a:lvl8pPr marL="3426062" indent="-228405" defTabSz="935822" eaLnBrk="0" fontAlgn="base" hangingPunct="0">
              <a:spcBef>
                <a:spcPct val="0"/>
              </a:spcBef>
              <a:spcAft>
                <a:spcPct val="0"/>
              </a:spcAft>
              <a:defRPr b="1">
                <a:solidFill>
                  <a:schemeClr val="tx1"/>
                </a:solidFill>
                <a:latin typeface="Arial" pitchFamily="34" charset="0"/>
              </a:defRPr>
            </a:lvl8pPr>
            <a:lvl9pPr marL="3882870" indent="-228405" defTabSz="93582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46</a:t>
            </a:fld>
            <a:endParaRPr lang="en-US" dirty="0" smtClean="0">
              <a:solidFill>
                <a:prstClr val="black"/>
              </a:solidFill>
              <a:cs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1203325" y="701675"/>
            <a:ext cx="4679950" cy="3509963"/>
          </a:xfrm>
          <a:prstGeom prst="rect">
            <a:avLst/>
          </a:prstGeom>
          <a:ln/>
        </p:spPr>
      </p:sp>
      <p:sp>
        <p:nvSpPr>
          <p:cNvPr id="120835" name="Notes Placeholder 2"/>
          <p:cNvSpPr>
            <a:spLocks noGrp="1"/>
          </p:cNvSpPr>
          <p:nvPr>
            <p:ph type="body" idx="1"/>
          </p:nvPr>
        </p:nvSpPr>
        <p:spPr>
          <a:xfrm>
            <a:off x="927100" y="4446589"/>
            <a:ext cx="5207001" cy="4211637"/>
          </a:xfrm>
          <a:noFill/>
          <a:ln w="9525">
            <a:noFill/>
            <a:miter lim="800000"/>
            <a:headEnd/>
            <a:tailEnd/>
          </a:ln>
          <a:effectLst/>
        </p:spPr>
        <p:txBody>
          <a:bodyPr vert="horz" wrap="square" lIns="93923" tIns="46961" rIns="93923" bIns="46961" numCol="1" anchor="t" anchorCtr="0" compatLnSpc="1">
            <a:prstTxWarp prst="textNoShape">
              <a:avLst/>
            </a:prstTxWarp>
          </a:bodyPr>
          <a:lstStyle/>
          <a:p>
            <a:pPr>
              <a:spcBef>
                <a:spcPts val="0"/>
              </a:spcBef>
            </a:pPr>
            <a:r>
              <a:rPr lang="en-US" sz="1200" dirty="0" smtClean="0">
                <a:latin typeface="Arial" pitchFamily="34" charset="0"/>
                <a:cs typeface="Arial" pitchFamily="34" charset="0"/>
              </a:rPr>
              <a:t>Among the major efforts </a:t>
            </a:r>
            <a:r>
              <a:rPr lang="en-US" sz="1200" baseline="0" dirty="0" smtClean="0">
                <a:latin typeface="Arial" pitchFamily="34" charset="0"/>
                <a:cs typeface="Arial" pitchFamily="34" charset="0"/>
              </a:rPr>
              <a:t>being pursued by our large Centers is the 1000 Genomes project. </a:t>
            </a:r>
            <a:endParaRPr lang="en-US" sz="1200" dirty="0" smtClean="0">
              <a:latin typeface="Arial" pitchFamily="34" charset="0"/>
              <a:cs typeface="Arial" pitchFamily="34" charset="0"/>
            </a:endParaRPr>
          </a:p>
          <a:p>
            <a:pPr>
              <a:spcBef>
                <a:spcPts val="0"/>
              </a:spcBef>
            </a:pPr>
            <a:endParaRPr lang="en-US" sz="1200" dirty="0" smtClean="0">
              <a:latin typeface="Arial" pitchFamily="34" charset="0"/>
              <a:cs typeface="Arial" pitchFamily="34" charset="0"/>
            </a:endParaRPr>
          </a:p>
          <a:p>
            <a:pPr>
              <a:spcBef>
                <a:spcPts val="0"/>
              </a:spcBef>
            </a:pPr>
            <a:r>
              <a:rPr lang="en-US" sz="1200" dirty="0" smtClean="0">
                <a:latin typeface="Arial" pitchFamily="34" charset="0"/>
                <a:cs typeface="Arial" pitchFamily="34" charset="0"/>
              </a:rPr>
              <a:t>* Sequencing</a:t>
            </a:r>
            <a:r>
              <a:rPr lang="en-US" sz="1200" baseline="0" dirty="0" smtClean="0">
                <a:latin typeface="Arial" pitchFamily="34" charset="0"/>
                <a:cs typeface="Arial" pitchFamily="34" charset="0"/>
              </a:rPr>
              <a:t> is now complete for the 1000 Genomes project, with * data generated from 26 populations.</a:t>
            </a:r>
          </a:p>
          <a:p>
            <a:pPr>
              <a:spcBef>
                <a:spcPts val="0"/>
              </a:spcBef>
            </a:pPr>
            <a:endParaRPr lang="en-US" sz="1200" baseline="0" dirty="0" smtClean="0">
              <a:latin typeface="Arial" pitchFamily="34" charset="0"/>
              <a:cs typeface="Arial" pitchFamily="34" charset="0"/>
            </a:endParaRPr>
          </a:p>
          <a:p>
            <a:pPr>
              <a:spcBef>
                <a:spcPts val="0"/>
              </a:spcBef>
            </a:pPr>
            <a:r>
              <a:rPr lang="en-US" sz="1200" baseline="0" dirty="0" smtClean="0">
                <a:latin typeface="Arial" pitchFamily="34" charset="0"/>
                <a:cs typeface="Arial" pitchFamily="34" charset="0"/>
              </a:rPr>
              <a:t>Those data reflect the following: * for 2683 samples, there will be low coverage (3X or higher) whole-genome sequence; * for 2658 samples, there will be whole-</a:t>
            </a:r>
            <a:r>
              <a:rPr lang="en-US" sz="1200" baseline="0" dirty="0" err="1" smtClean="0">
                <a:latin typeface="Arial" pitchFamily="34" charset="0"/>
                <a:cs typeface="Arial" pitchFamily="34" charset="0"/>
              </a:rPr>
              <a:t>exome</a:t>
            </a:r>
            <a:r>
              <a:rPr lang="en-US" sz="1200" baseline="0" dirty="0" smtClean="0">
                <a:latin typeface="Arial" pitchFamily="34" charset="0"/>
                <a:cs typeface="Arial" pitchFamily="34" charset="0"/>
              </a:rPr>
              <a:t> sequence; * for 2642 samples, there will be both whole-</a:t>
            </a:r>
            <a:r>
              <a:rPr lang="en-US" sz="1200" baseline="0" dirty="0" err="1" smtClean="0">
                <a:latin typeface="Arial" pitchFamily="34" charset="0"/>
                <a:cs typeface="Arial" pitchFamily="34" charset="0"/>
              </a:rPr>
              <a:t>exome</a:t>
            </a:r>
            <a:r>
              <a:rPr lang="en-US" sz="1200" baseline="0" dirty="0" smtClean="0">
                <a:latin typeface="Arial" pitchFamily="34" charset="0"/>
                <a:cs typeface="Arial" pitchFamily="34" charset="0"/>
              </a:rPr>
              <a:t> and low-coverage whole-genome sequence; and for 465 samples, there will be deep whole-genome sequence generated by Complete Genomics (including about 150 children in trios with parents sequenced by other parts of the project).</a:t>
            </a:r>
          </a:p>
          <a:p>
            <a:pPr>
              <a:spcBef>
                <a:spcPts val="0"/>
              </a:spcBef>
            </a:pPr>
            <a:endParaRPr lang="en-US" sz="1200" baseline="0" dirty="0" smtClean="0">
              <a:latin typeface="Arial" pitchFamily="34" charset="0"/>
              <a:cs typeface="Arial" pitchFamily="34" charset="0"/>
            </a:endParaRPr>
          </a:p>
          <a:p>
            <a:pPr>
              <a:spcBef>
                <a:spcPts val="0"/>
              </a:spcBef>
            </a:pPr>
            <a:r>
              <a:rPr lang="en-US" sz="1200" baseline="0" dirty="0" smtClean="0">
                <a:latin typeface="Arial" pitchFamily="34" charset="0"/>
                <a:cs typeface="Arial" pitchFamily="34" charset="0"/>
              </a:rPr>
              <a:t>* A 1000 Genomes analysis meeting was held two weeks ago at the Cold Spring Harbor Laboratory Genome Biology Meeting, during which plans were finalized analyzing this final dataset. </a:t>
            </a:r>
          </a:p>
          <a:p>
            <a:pPr>
              <a:spcBef>
                <a:spcPts val="0"/>
              </a:spcBef>
            </a:pPr>
            <a:endParaRPr lang="en-US" sz="1200" baseline="0" dirty="0" smtClean="0">
              <a:latin typeface="Arial" pitchFamily="34" charset="0"/>
              <a:cs typeface="Arial" pitchFamily="34" charset="0"/>
            </a:endParaRPr>
          </a:p>
          <a:p>
            <a:pPr>
              <a:spcBef>
                <a:spcPts val="0"/>
              </a:spcBef>
            </a:pPr>
            <a:r>
              <a:rPr lang="en-US" sz="1200" baseline="0" dirty="0" smtClean="0">
                <a:latin typeface="Arial" pitchFamily="34" charset="0"/>
                <a:cs typeface="Arial" pitchFamily="34" charset="0"/>
              </a:rPr>
              <a:t>* And the next 1000 Genomes analysis meeting will take place prior to the ASHG annual meeting in October.</a:t>
            </a:r>
          </a:p>
          <a:p>
            <a:pPr>
              <a:spcBef>
                <a:spcPts val="0"/>
              </a:spcBef>
            </a:pPr>
            <a:endParaRPr lang="en-US" sz="120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47</a:t>
            </a:fld>
            <a:endParaRPr lang="en-US" dirty="0" smtClean="0">
              <a:solidFill>
                <a:prstClr val="black"/>
              </a:solidFill>
              <a:cs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1203325" y="701675"/>
            <a:ext cx="4679950" cy="3509963"/>
          </a:xfrm>
          <a:prstGeom prst="rect">
            <a:avLst/>
          </a:prstGeom>
          <a:ln/>
        </p:spPr>
      </p:sp>
      <p:sp>
        <p:nvSpPr>
          <p:cNvPr id="97283" name="Rectangle 3"/>
          <p:cNvSpPr>
            <a:spLocks noGrp="1" noChangeArrowheads="1"/>
          </p:cNvSpPr>
          <p:nvPr>
            <p:ph type="body" idx="1"/>
          </p:nvPr>
        </p:nvSpPr>
        <p:spPr>
          <a:xfrm>
            <a:off x="866141" y="4445954"/>
            <a:ext cx="5354320" cy="4403848"/>
          </a:xfrm>
          <a:noFill/>
          <a:ln/>
        </p:spPr>
        <p:txBody>
          <a:bodyPr/>
          <a:lstStyle/>
          <a:p>
            <a:pPr>
              <a:spcBef>
                <a:spcPts val="0"/>
              </a:spcBef>
            </a:pPr>
            <a:r>
              <a:rPr lang="en-US" kern="1200" dirty="0" smtClean="0">
                <a:solidFill>
                  <a:schemeClr val="tx1"/>
                </a:solidFill>
                <a:effectLst/>
                <a:latin typeface="Arial" pitchFamily="34" charset="0"/>
                <a:cs typeface="Arial" pitchFamily="34" charset="0"/>
              </a:rPr>
              <a:t>The Cancer Genome Atlas program continues to generate prodigious amounts of data and publish groundbreaking papers. * TCGA investigators met in Seattle earlier this month to discuss the analysis of &gt;8,000 samples from 26 types of cancer, with all the data being made available on the TCGA portal. </a:t>
            </a:r>
          </a:p>
          <a:p>
            <a:pPr>
              <a:spcBef>
                <a:spcPts val="0"/>
              </a:spcBef>
            </a:pPr>
            <a:r>
              <a:rPr lang="en-US" kern="1200" dirty="0" smtClean="0">
                <a:solidFill>
                  <a:schemeClr val="tx1"/>
                </a:solidFill>
                <a:effectLst/>
                <a:latin typeface="Arial" pitchFamily="34" charset="0"/>
                <a:cs typeface="Arial" pitchFamily="34" charset="0"/>
              </a:rPr>
              <a:t> </a:t>
            </a:r>
          </a:p>
          <a:p>
            <a:pPr>
              <a:spcBef>
                <a:spcPts val="0"/>
              </a:spcBef>
            </a:pPr>
            <a:r>
              <a:rPr lang="en-US" kern="1200" dirty="0" smtClean="0">
                <a:solidFill>
                  <a:schemeClr val="tx1"/>
                </a:solidFill>
                <a:effectLst/>
                <a:latin typeface="Arial" pitchFamily="34" charset="0"/>
                <a:cs typeface="Arial" pitchFamily="34" charset="0"/>
              </a:rPr>
              <a:t>* The TCGA Network has had three major papers that were recently published or are now in press. * On May 1, a description of the genomic and </a:t>
            </a:r>
            <a:r>
              <a:rPr lang="en-US" kern="1200" dirty="0" err="1" smtClean="0">
                <a:solidFill>
                  <a:schemeClr val="tx1"/>
                </a:solidFill>
                <a:effectLst/>
                <a:latin typeface="Arial" pitchFamily="34" charset="0"/>
                <a:cs typeface="Arial" pitchFamily="34" charset="0"/>
              </a:rPr>
              <a:t>epigenomic</a:t>
            </a:r>
            <a:r>
              <a:rPr lang="en-US" kern="1200" dirty="0" smtClean="0">
                <a:solidFill>
                  <a:schemeClr val="tx1"/>
                </a:solidFill>
                <a:effectLst/>
                <a:latin typeface="Arial" pitchFamily="34" charset="0"/>
                <a:cs typeface="Arial" pitchFamily="34" charset="0"/>
              </a:rPr>
              <a:t> landscape of acute myeloid leukemia, work led by Tim Ley and Rick Wilson at Washington University, was published in the </a:t>
            </a:r>
            <a:r>
              <a:rPr lang="en-US" i="1" kern="1200" dirty="0" smtClean="0">
                <a:solidFill>
                  <a:schemeClr val="tx1"/>
                </a:solidFill>
                <a:effectLst/>
                <a:latin typeface="Arial" pitchFamily="34" charset="0"/>
                <a:cs typeface="Arial" pitchFamily="34" charset="0"/>
              </a:rPr>
              <a:t>New England Journal of Medicine</a:t>
            </a:r>
            <a:r>
              <a:rPr lang="en-US" kern="1200" dirty="0" smtClean="0">
                <a:solidFill>
                  <a:schemeClr val="tx1"/>
                </a:solidFill>
                <a:effectLst/>
                <a:latin typeface="Arial" pitchFamily="34" charset="0"/>
                <a:cs typeface="Arial" pitchFamily="34" charset="0"/>
              </a:rPr>
              <a:t>.  *</a:t>
            </a:r>
            <a:r>
              <a:rPr lang="en-US" kern="1200" baseline="0" dirty="0" smtClean="0">
                <a:solidFill>
                  <a:schemeClr val="tx1"/>
                </a:solidFill>
                <a:effectLst/>
                <a:latin typeface="Arial" pitchFamily="34" charset="0"/>
                <a:cs typeface="Arial" pitchFamily="34" charset="0"/>
              </a:rPr>
              <a:t> </a:t>
            </a:r>
            <a:r>
              <a:rPr lang="en-US" kern="1200" dirty="0" smtClean="0">
                <a:solidFill>
                  <a:schemeClr val="tx1"/>
                </a:solidFill>
                <a:effectLst/>
                <a:latin typeface="Arial" pitchFamily="34" charset="0"/>
                <a:cs typeface="Arial" pitchFamily="34" charset="0"/>
              </a:rPr>
              <a:t>On the same day, the TCGA paper on endometrial carcinoma, work led by Doug Levine at Memorial Sloan-Kettering Cancer Center and Elaine Mardis at Washington</a:t>
            </a:r>
            <a:r>
              <a:rPr lang="en-US" kern="1200" baseline="0" dirty="0" smtClean="0">
                <a:solidFill>
                  <a:schemeClr val="tx1"/>
                </a:solidFill>
                <a:effectLst/>
                <a:latin typeface="Arial" pitchFamily="34" charset="0"/>
                <a:cs typeface="Arial" pitchFamily="34" charset="0"/>
              </a:rPr>
              <a:t> University</a:t>
            </a:r>
            <a:r>
              <a:rPr lang="en-US" kern="1200" dirty="0" smtClean="0">
                <a:solidFill>
                  <a:schemeClr val="tx1"/>
                </a:solidFill>
                <a:effectLst/>
                <a:latin typeface="Arial" pitchFamily="34" charset="0"/>
                <a:cs typeface="Arial" pitchFamily="34" charset="0"/>
              </a:rPr>
              <a:t>, was published in </a:t>
            </a:r>
            <a:r>
              <a:rPr lang="en-US" i="1" kern="1200" dirty="0" smtClean="0">
                <a:solidFill>
                  <a:schemeClr val="tx1"/>
                </a:solidFill>
                <a:effectLst/>
                <a:latin typeface="Arial" pitchFamily="34" charset="0"/>
                <a:cs typeface="Arial" pitchFamily="34" charset="0"/>
              </a:rPr>
              <a:t>Nature</a:t>
            </a:r>
            <a:r>
              <a:rPr lang="en-US" kern="1200" dirty="0" smtClean="0">
                <a:solidFill>
                  <a:schemeClr val="tx1"/>
                </a:solidFill>
                <a:effectLst/>
                <a:latin typeface="Arial" pitchFamily="34" charset="0"/>
                <a:cs typeface="Arial" pitchFamily="34" charset="0"/>
              </a:rPr>
              <a:t>.  * And the TCGA paper on renal clear cell carcinoma, work led by Richard Gibbs and Chad Creighton at Baylor College of Medicine, has been accepted for publication and will be out next month.  </a:t>
            </a:r>
          </a:p>
          <a:p>
            <a:pPr>
              <a:spcBef>
                <a:spcPts val="0"/>
              </a:spcBef>
            </a:pPr>
            <a:r>
              <a:rPr lang="en-US" kern="1200" dirty="0" smtClean="0">
                <a:solidFill>
                  <a:schemeClr val="tx1"/>
                </a:solidFill>
                <a:effectLst/>
                <a:latin typeface="Arial" pitchFamily="34" charset="0"/>
                <a:cs typeface="Arial" pitchFamily="34" charset="0"/>
              </a:rPr>
              <a:t> </a:t>
            </a:r>
          </a:p>
          <a:p>
            <a:pPr>
              <a:spcBef>
                <a:spcPts val="0"/>
              </a:spcBef>
            </a:pPr>
            <a:r>
              <a:rPr lang="en-US" kern="1200" dirty="0" smtClean="0">
                <a:solidFill>
                  <a:schemeClr val="tx1"/>
                </a:solidFill>
                <a:effectLst/>
                <a:latin typeface="Arial" pitchFamily="34" charset="0"/>
                <a:cs typeface="Arial" pitchFamily="34" charset="0"/>
              </a:rPr>
              <a:t>* The </a:t>
            </a:r>
            <a:r>
              <a:rPr lang="en-US" kern="1200" dirty="0" err="1" smtClean="0">
                <a:solidFill>
                  <a:schemeClr val="tx1"/>
                </a:solidFill>
                <a:effectLst/>
                <a:latin typeface="Arial" pitchFamily="34" charset="0"/>
                <a:cs typeface="Arial" pitchFamily="34" charset="0"/>
              </a:rPr>
              <a:t>circos</a:t>
            </a:r>
            <a:r>
              <a:rPr lang="en-US" kern="1200" dirty="0" smtClean="0">
                <a:solidFill>
                  <a:schemeClr val="tx1"/>
                </a:solidFill>
                <a:effectLst/>
                <a:latin typeface="Arial" pitchFamily="34" charset="0"/>
                <a:cs typeface="Arial" pitchFamily="34" charset="0"/>
              </a:rPr>
              <a:t> plot shown here illustrates the discovery power of TCGA. Shown</a:t>
            </a:r>
            <a:r>
              <a:rPr lang="en-US" kern="1200" baseline="0" dirty="0" smtClean="0">
                <a:solidFill>
                  <a:schemeClr val="tx1"/>
                </a:solidFill>
                <a:effectLst/>
                <a:latin typeface="Arial" pitchFamily="34" charset="0"/>
                <a:cs typeface="Arial" pitchFamily="34" charset="0"/>
              </a:rPr>
              <a:t> are </a:t>
            </a:r>
            <a:r>
              <a:rPr lang="en-US" kern="1200" dirty="0" smtClean="0">
                <a:solidFill>
                  <a:schemeClr val="tx1"/>
                </a:solidFill>
                <a:effectLst/>
                <a:latin typeface="Arial" pitchFamily="34" charset="0"/>
                <a:cs typeface="Arial" pitchFamily="34" charset="0"/>
              </a:rPr>
              <a:t>all of the gene fusions observed in the 200 tumor samples analyzed for the AML project. In-frame gene fusions are shown in green and out-of-frame in orange. Although gene fusions have been studied in AML for many years, of the 128 fusions revealed</a:t>
            </a:r>
            <a:r>
              <a:rPr lang="en-US" kern="1200" baseline="0" dirty="0" smtClean="0">
                <a:solidFill>
                  <a:schemeClr val="tx1"/>
                </a:solidFill>
                <a:effectLst/>
                <a:latin typeface="Arial" pitchFamily="34" charset="0"/>
                <a:cs typeface="Arial" pitchFamily="34" charset="0"/>
              </a:rPr>
              <a:t> by the T</a:t>
            </a:r>
            <a:r>
              <a:rPr lang="en-US" kern="1200" dirty="0" smtClean="0">
                <a:solidFill>
                  <a:schemeClr val="tx1"/>
                </a:solidFill>
                <a:effectLst/>
                <a:latin typeface="Arial" pitchFamily="34" charset="0"/>
                <a:cs typeface="Arial" pitchFamily="34" charset="0"/>
              </a:rPr>
              <a:t>CGA study, 71 (more than half) had not been reported previously.</a:t>
            </a:r>
          </a:p>
        </p:txBody>
      </p:sp>
      <p:sp>
        <p:nvSpPr>
          <p:cNvPr id="4" name="Slide Number Placeholder 3"/>
          <p:cNvSpPr>
            <a:spLocks noGrp="1"/>
          </p:cNvSpPr>
          <p:nvPr>
            <p:ph type="sldNum" sz="quarter" idx="5"/>
          </p:nvPr>
        </p:nvSpPr>
        <p:spPr>
          <a:xfrm>
            <a:off x="4014794" y="8900115"/>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719" eaLnBrk="0" hangingPunct="0">
              <a:defRPr b="1">
                <a:solidFill>
                  <a:schemeClr val="tx1"/>
                </a:solidFill>
                <a:latin typeface="Arial" pitchFamily="34" charset="0"/>
              </a:defRPr>
            </a:lvl1pPr>
            <a:lvl2pPr marL="741438" indent="-285168" defTabSz="934719" eaLnBrk="0" hangingPunct="0">
              <a:defRPr b="1">
                <a:solidFill>
                  <a:schemeClr val="tx1"/>
                </a:solidFill>
                <a:latin typeface="Arial" pitchFamily="34" charset="0"/>
              </a:defRPr>
            </a:lvl2pPr>
            <a:lvl3pPr marL="1140676" indent="-228135" defTabSz="934719" eaLnBrk="0" hangingPunct="0">
              <a:defRPr b="1">
                <a:solidFill>
                  <a:schemeClr val="tx1"/>
                </a:solidFill>
                <a:latin typeface="Arial" pitchFamily="34" charset="0"/>
              </a:defRPr>
            </a:lvl3pPr>
            <a:lvl4pPr marL="1596944" indent="-228135" defTabSz="934719" eaLnBrk="0" hangingPunct="0">
              <a:defRPr b="1">
                <a:solidFill>
                  <a:schemeClr val="tx1"/>
                </a:solidFill>
                <a:latin typeface="Arial" pitchFamily="34" charset="0"/>
              </a:defRPr>
            </a:lvl4pPr>
            <a:lvl5pPr marL="2053215" indent="-228135" defTabSz="934719" eaLnBrk="0" hangingPunct="0">
              <a:defRPr b="1">
                <a:solidFill>
                  <a:schemeClr val="tx1"/>
                </a:solidFill>
                <a:latin typeface="Arial" pitchFamily="34" charset="0"/>
              </a:defRPr>
            </a:lvl5pPr>
            <a:lvl6pPr marL="2509483" indent="-228135" defTabSz="934719" eaLnBrk="0" fontAlgn="base" hangingPunct="0">
              <a:spcBef>
                <a:spcPct val="0"/>
              </a:spcBef>
              <a:spcAft>
                <a:spcPct val="0"/>
              </a:spcAft>
              <a:defRPr b="1">
                <a:solidFill>
                  <a:schemeClr val="tx1"/>
                </a:solidFill>
                <a:latin typeface="Arial" pitchFamily="34" charset="0"/>
              </a:defRPr>
            </a:lvl6pPr>
            <a:lvl7pPr marL="2965753" indent="-228135" defTabSz="934719" eaLnBrk="0" fontAlgn="base" hangingPunct="0">
              <a:spcBef>
                <a:spcPct val="0"/>
              </a:spcBef>
              <a:spcAft>
                <a:spcPct val="0"/>
              </a:spcAft>
              <a:defRPr b="1">
                <a:solidFill>
                  <a:schemeClr val="tx1"/>
                </a:solidFill>
                <a:latin typeface="Arial" pitchFamily="34" charset="0"/>
              </a:defRPr>
            </a:lvl7pPr>
            <a:lvl8pPr marL="3422023" indent="-228135" defTabSz="934719" eaLnBrk="0" fontAlgn="base" hangingPunct="0">
              <a:spcBef>
                <a:spcPct val="0"/>
              </a:spcBef>
              <a:spcAft>
                <a:spcPct val="0"/>
              </a:spcAft>
              <a:defRPr b="1">
                <a:solidFill>
                  <a:schemeClr val="tx1"/>
                </a:solidFill>
                <a:latin typeface="Arial" pitchFamily="34" charset="0"/>
              </a:defRPr>
            </a:lvl8pPr>
            <a:lvl9pPr marL="3878292" indent="-228135" defTabSz="9347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48</a:t>
            </a:fld>
            <a:endParaRPr lang="en-US" dirty="0" smtClean="0">
              <a:solidFill>
                <a:prstClr val="black"/>
              </a:solidFill>
              <a:cs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787400" y="4445954"/>
            <a:ext cx="5354320" cy="4211955"/>
          </a:xfrm>
        </p:spPr>
        <p:txBody>
          <a:bodyPr/>
          <a:lstStyle/>
          <a:p>
            <a:pPr marL="0" lvl="1" defTabSz="929190" eaLnBrk="1" fontAlgn="auto" hangingPunct="1">
              <a:spcBef>
                <a:spcPts val="0"/>
              </a:spcBef>
              <a:spcAft>
                <a:spcPts val="0"/>
              </a:spcAft>
              <a:defRPr/>
            </a:pPr>
            <a:r>
              <a:rPr lang="en-US" u="none" dirty="0" smtClean="0">
                <a:latin typeface="Arial" pitchFamily="34" charset="0"/>
                <a:cs typeface="Arial" pitchFamily="34" charset="0"/>
              </a:rPr>
              <a:t>Another component of NHGRI’s Genome Sequencing Program, t</a:t>
            </a:r>
            <a:r>
              <a:rPr lang="en-US" dirty="0" smtClean="0">
                <a:latin typeface="Arial" pitchFamily="34" charset="0"/>
                <a:cs typeface="Arial" pitchFamily="34" charset="0"/>
              </a:rPr>
              <a:t>he</a:t>
            </a:r>
            <a:r>
              <a:rPr lang="en-US" baseline="0" dirty="0" smtClean="0">
                <a:latin typeface="Arial" pitchFamily="34" charset="0"/>
                <a:cs typeface="Arial" pitchFamily="34" charset="0"/>
              </a:rPr>
              <a:t> </a:t>
            </a:r>
            <a:r>
              <a:rPr lang="en-US" dirty="0" smtClean="0">
                <a:latin typeface="Arial" pitchFamily="34" charset="0"/>
                <a:cs typeface="Arial" pitchFamily="34" charset="0"/>
              </a:rPr>
              <a:t>Centers</a:t>
            </a:r>
            <a:r>
              <a:rPr lang="en-US" baseline="0" dirty="0" smtClean="0">
                <a:latin typeface="Arial" pitchFamily="34" charset="0"/>
                <a:cs typeface="Arial" pitchFamily="34" charset="0"/>
              </a:rPr>
              <a:t> for </a:t>
            </a:r>
            <a:r>
              <a:rPr lang="en-US" baseline="0" dirty="0" err="1" smtClean="0">
                <a:latin typeface="Arial" pitchFamily="34" charset="0"/>
                <a:cs typeface="Arial" pitchFamily="34" charset="0"/>
              </a:rPr>
              <a:t>Mendelian</a:t>
            </a:r>
            <a:r>
              <a:rPr lang="en-US" baseline="0" dirty="0" smtClean="0">
                <a:latin typeface="Arial" pitchFamily="34" charset="0"/>
                <a:cs typeface="Arial" pitchFamily="34" charset="0"/>
              </a:rPr>
              <a:t> Genomics </a:t>
            </a:r>
            <a:r>
              <a:rPr lang="en-US" dirty="0" smtClean="0">
                <a:latin typeface="Arial" pitchFamily="34" charset="0"/>
                <a:cs typeface="Arial" pitchFamily="34" charset="0"/>
              </a:rPr>
              <a:t>a</a:t>
            </a:r>
            <a:r>
              <a:rPr lang="en-US" baseline="0" dirty="0" smtClean="0">
                <a:latin typeface="Arial" pitchFamily="34" charset="0"/>
                <a:cs typeface="Arial" pitchFamily="34" charset="0"/>
              </a:rPr>
              <a:t>t the University of Washington, Yale, and Baylor-Hopkins, aim to </a:t>
            </a:r>
            <a:r>
              <a:rPr lang="en-US" kern="1200" dirty="0" smtClean="0">
                <a:effectLst/>
                <a:latin typeface="Arial" pitchFamily="34" charset="0"/>
                <a:cs typeface="Arial" pitchFamily="34" charset="0"/>
              </a:rPr>
              <a:t>elucidate the molecular basis for as </a:t>
            </a:r>
            <a:r>
              <a:rPr lang="en-US" baseline="0" dirty="0" smtClean="0">
                <a:latin typeface="Arial" pitchFamily="34" charset="0"/>
                <a:cs typeface="Arial" pitchFamily="34" charset="0"/>
              </a:rPr>
              <a:t>many </a:t>
            </a:r>
            <a:r>
              <a:rPr lang="en-US" baseline="0" dirty="0" err="1" smtClean="0">
                <a:latin typeface="Arial" pitchFamily="34" charset="0"/>
                <a:cs typeface="Arial" pitchFamily="34" charset="0"/>
              </a:rPr>
              <a:t>Mendelian</a:t>
            </a:r>
            <a:r>
              <a:rPr lang="en-US" baseline="0" dirty="0" smtClean="0">
                <a:latin typeface="Arial" pitchFamily="34" charset="0"/>
                <a:cs typeface="Arial" pitchFamily="34" charset="0"/>
              </a:rPr>
              <a:t> disorders</a:t>
            </a:r>
            <a:r>
              <a:rPr lang="en-US" dirty="0" smtClean="0">
                <a:latin typeface="Arial" pitchFamily="34" charset="0"/>
                <a:cs typeface="Arial" pitchFamily="34" charset="0"/>
              </a:rPr>
              <a:t> a</a:t>
            </a:r>
            <a:r>
              <a:rPr lang="en-US" baseline="0" dirty="0" smtClean="0">
                <a:latin typeface="Arial" pitchFamily="34" charset="0"/>
                <a:cs typeface="Arial" pitchFamily="34" charset="0"/>
              </a:rPr>
              <a:t>s possible by genome </a:t>
            </a:r>
            <a:r>
              <a:rPr lang="en-US" b="0" i="0" kern="1200" dirty="0" smtClean="0">
                <a:effectLst/>
                <a:latin typeface="Arial" pitchFamily="34" charset="0"/>
                <a:cs typeface="Arial" pitchFamily="34" charset="0"/>
              </a:rPr>
              <a:t>sequencing</a:t>
            </a:r>
            <a:r>
              <a:rPr lang="en-US" b="0" i="0" kern="1200" baseline="0" dirty="0" smtClean="0">
                <a:effectLst/>
                <a:latin typeface="Arial" pitchFamily="34" charset="0"/>
                <a:cs typeface="Arial" pitchFamily="34" charset="0"/>
              </a:rPr>
              <a:t>.</a:t>
            </a:r>
            <a:r>
              <a:rPr lang="en-US" b="0" i="0" kern="1200" dirty="0" smtClean="0">
                <a:effectLst/>
                <a:latin typeface="Arial" pitchFamily="34" charset="0"/>
                <a:cs typeface="Arial" pitchFamily="34" charset="0"/>
              </a:rPr>
              <a:t> </a:t>
            </a:r>
          </a:p>
          <a:p>
            <a:pPr defTabSz="929190" eaLnBrk="1" fontAlgn="auto" hangingPunct="1">
              <a:spcBef>
                <a:spcPts val="0"/>
              </a:spcBef>
              <a:spcAft>
                <a:spcPts val="0"/>
              </a:spcAft>
              <a:defRPr/>
            </a:pPr>
            <a:endParaRPr lang="en-US" baseline="0" dirty="0" smtClean="0">
              <a:latin typeface="Arial" pitchFamily="34" charset="0"/>
              <a:cs typeface="Arial" pitchFamily="34" charset="0"/>
            </a:endParaRPr>
          </a:p>
          <a:p>
            <a:pPr defTabSz="929190" eaLnBrk="1" fontAlgn="auto" hangingPunct="1">
              <a:spcBef>
                <a:spcPts val="0"/>
              </a:spcBef>
              <a:spcAft>
                <a:spcPts val="0"/>
              </a:spcAft>
              <a:defRPr/>
            </a:pPr>
            <a:r>
              <a:rPr lang="en-US" b="0" baseline="0" dirty="0" smtClean="0">
                <a:latin typeface="Arial" pitchFamily="34" charset="0"/>
                <a:cs typeface="Arial" pitchFamily="34" charset="0"/>
              </a:rPr>
              <a:t>* With respect to disease gene discovery, to date, more than 9000 </a:t>
            </a:r>
            <a:r>
              <a:rPr lang="en-US" b="0" dirty="0" smtClean="0">
                <a:latin typeface="Arial" pitchFamily="34" charset="0"/>
                <a:cs typeface="Arial" pitchFamily="34" charset="0"/>
              </a:rPr>
              <a:t>whole-</a:t>
            </a:r>
            <a:r>
              <a:rPr lang="en-US" b="0" dirty="0" err="1" smtClean="0">
                <a:latin typeface="Arial" pitchFamily="34" charset="0"/>
                <a:cs typeface="Arial" pitchFamily="34" charset="0"/>
              </a:rPr>
              <a:t>exome</a:t>
            </a:r>
            <a:r>
              <a:rPr lang="en-US" b="0" baseline="0" dirty="0" smtClean="0">
                <a:latin typeface="Arial" pitchFamily="34" charset="0"/>
                <a:cs typeface="Arial" pitchFamily="34" charset="0"/>
              </a:rPr>
              <a:t> sequences have entered production pipelines for studying </a:t>
            </a:r>
            <a:r>
              <a:rPr lang="en-US" b="0" dirty="0" smtClean="0">
                <a:latin typeface="Arial" pitchFamily="34" charset="0"/>
                <a:cs typeface="Arial" pitchFamily="34" charset="0"/>
              </a:rPr>
              <a:t>526 Mendelian disorders involving all major organ systems</a:t>
            </a:r>
            <a:r>
              <a:rPr lang="en-US" b="0" baseline="0" dirty="0" smtClean="0">
                <a:latin typeface="Arial" pitchFamily="34" charset="0"/>
                <a:cs typeface="Arial" pitchFamily="34" charset="0"/>
              </a:rPr>
              <a:t>. And to date, 64 disease genes and 116 candidate disease genes have been identified, providing insights into new pathways, mechanisms, and models of inheritance. </a:t>
            </a:r>
          </a:p>
          <a:p>
            <a:pPr defTabSz="929190" eaLnBrk="1" fontAlgn="auto" hangingPunct="1">
              <a:spcBef>
                <a:spcPts val="0"/>
              </a:spcBef>
              <a:spcAft>
                <a:spcPts val="0"/>
              </a:spcAft>
              <a:defRPr/>
            </a:pPr>
            <a:endParaRPr lang="en-US" b="0" baseline="0" dirty="0" smtClean="0">
              <a:latin typeface="Arial" pitchFamily="34" charset="0"/>
              <a:cs typeface="Arial" pitchFamily="34" charset="0"/>
            </a:endParaRPr>
          </a:p>
          <a:p>
            <a:pPr defTabSz="583968">
              <a:spcBef>
                <a:spcPts val="0"/>
              </a:spcBef>
              <a:spcAft>
                <a:spcPts val="0"/>
              </a:spcAft>
              <a:defRPr/>
            </a:pPr>
            <a:r>
              <a:rPr lang="en-US" kern="1200" dirty="0" smtClean="0">
                <a:effectLst/>
                <a:latin typeface="Arial" pitchFamily="34" charset="0"/>
                <a:cs typeface="Arial" pitchFamily="34" charset="0"/>
              </a:rPr>
              <a:t>* In terms</a:t>
            </a:r>
            <a:r>
              <a:rPr lang="en-US" kern="1200" baseline="0" dirty="0" smtClean="0">
                <a:effectLst/>
                <a:latin typeface="Arial" pitchFamily="34" charset="0"/>
                <a:cs typeface="Arial" pitchFamily="34" charset="0"/>
              </a:rPr>
              <a:t> of collaborations and outreach, these three Centers </a:t>
            </a:r>
            <a:r>
              <a:rPr lang="en-US" kern="1200" dirty="0" smtClean="0">
                <a:effectLst/>
                <a:latin typeface="Arial" pitchFamily="34" charset="0"/>
                <a:cs typeface="Arial" pitchFamily="34" charset="0"/>
              </a:rPr>
              <a:t>collaborate with researchers worldwide to solicit samples </a:t>
            </a:r>
            <a:r>
              <a:rPr lang="en-US" dirty="0">
                <a:latin typeface="Arial" pitchFamily="34" charset="0"/>
                <a:cs typeface="Arial" pitchFamily="34" charset="0"/>
              </a:rPr>
              <a:t>and </a:t>
            </a:r>
            <a:r>
              <a:rPr lang="en-US" dirty="0" smtClean="0">
                <a:latin typeface="Arial" pitchFamily="34" charset="0"/>
                <a:cs typeface="Arial" pitchFamily="34" charset="0"/>
              </a:rPr>
              <a:t>disseminate methods</a:t>
            </a:r>
            <a:r>
              <a:rPr lang="en-US" kern="1200" baseline="0" dirty="0" smtClean="0">
                <a:effectLst/>
                <a:latin typeface="Arial" pitchFamily="34" charset="0"/>
                <a:cs typeface="Arial" pitchFamily="34" charset="0"/>
              </a:rPr>
              <a:t>. So far, they have worked with 323 investigators from 189 institutions in 30 countries, and they have given &gt;100 presentations about the program.</a:t>
            </a:r>
            <a:endParaRPr lang="en-US" dirty="0" smtClean="0">
              <a:latin typeface="Arial" pitchFamily="34" charset="0"/>
              <a:cs typeface="Arial" pitchFamily="34" charset="0"/>
            </a:endParaRPr>
          </a:p>
          <a:p>
            <a:pPr indent="-171421" defTabSz="583968">
              <a:spcBef>
                <a:spcPts val="0"/>
              </a:spcBef>
              <a:spcAft>
                <a:spcPts val="0"/>
              </a:spcAft>
              <a:buFont typeface="Arial" pitchFamily="34" charset="0"/>
              <a:buChar char="•"/>
              <a:defRPr/>
            </a:pPr>
            <a:endParaRPr lang="en-US" dirty="0" smtClean="0">
              <a:latin typeface="Arial" pitchFamily="34" charset="0"/>
              <a:cs typeface="Arial" pitchFamily="34" charset="0"/>
            </a:endParaRPr>
          </a:p>
          <a:p>
            <a:pPr defTabSz="929190" eaLnBrk="1" fontAlgn="auto" hangingPunct="1">
              <a:spcBef>
                <a:spcPts val="0"/>
              </a:spcBef>
              <a:spcAft>
                <a:spcPts val="0"/>
              </a:spcAft>
              <a:defRPr/>
            </a:pPr>
            <a:r>
              <a:rPr lang="en-US" b="0" baseline="0" dirty="0" smtClean="0">
                <a:latin typeface="Arial" pitchFamily="34" charset="0"/>
                <a:cs typeface="Arial" pitchFamily="34" charset="0"/>
              </a:rPr>
              <a:t>* The Centers had their first face-to-face program meeting in </a:t>
            </a:r>
            <a:r>
              <a:rPr lang="en-US" b="0" u="none" dirty="0" smtClean="0">
                <a:latin typeface="Arial" pitchFamily="34" charset="0"/>
                <a:cs typeface="Arial" pitchFamily="34" charset="0"/>
              </a:rPr>
              <a:t>March. </a:t>
            </a:r>
            <a:r>
              <a:rPr lang="en-US" kern="1200" baseline="0" dirty="0" smtClean="0">
                <a:effectLst/>
                <a:latin typeface="Arial" pitchFamily="34" charset="0"/>
                <a:cs typeface="Arial" pitchFamily="34" charset="0"/>
              </a:rPr>
              <a:t>A new </a:t>
            </a:r>
            <a:r>
              <a:rPr lang="en-US" dirty="0" smtClean="0">
                <a:latin typeface="Arial" pitchFamily="34" charset="0"/>
                <a:cs typeface="Arial" pitchFamily="34" charset="0"/>
              </a:rPr>
              <a:t>working group was formed to focus on </a:t>
            </a:r>
            <a:r>
              <a:rPr lang="en-US" kern="1200" baseline="0" dirty="0" smtClean="0">
                <a:effectLst/>
                <a:latin typeface="Arial" pitchFamily="34" charset="0"/>
                <a:cs typeface="Arial" pitchFamily="34" charset="0"/>
              </a:rPr>
              <a:t>data analysis. They also discussed potential new collaborations, especially with the three </a:t>
            </a:r>
            <a:r>
              <a:rPr lang="en-US" dirty="0" smtClean="0">
                <a:latin typeface="Arial" pitchFamily="34" charset="0"/>
                <a:cs typeface="Arial" pitchFamily="34" charset="0"/>
              </a:rPr>
              <a:t>Large-Scale Genome Sequencing and Analysis Centers</a:t>
            </a:r>
            <a:r>
              <a:rPr lang="en-US" kern="1200" baseline="0" dirty="0" smtClean="0">
                <a:effectLst/>
                <a:latin typeface="Arial" pitchFamily="34" charset="0"/>
                <a:cs typeface="Arial" pitchFamily="34" charset="0"/>
              </a:rPr>
              <a:t>.</a:t>
            </a:r>
          </a:p>
          <a:p>
            <a:pPr defTabSz="929190" eaLnBrk="1" fontAlgn="auto" hangingPunct="1">
              <a:spcBef>
                <a:spcPts val="0"/>
              </a:spcBef>
              <a:spcAft>
                <a:spcPts val="0"/>
              </a:spcAft>
              <a:defRPr/>
            </a:pPr>
            <a:endParaRPr lang="en-US" b="0" kern="1200" baseline="0" dirty="0" smtClean="0">
              <a:effectLst/>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2780D97D-8F25-4452-97A0-D0C3C9127709}" type="slidenum">
              <a:rPr lang="en-US" smtClean="0"/>
              <a:pPr/>
              <a:t>49</a:t>
            </a:fld>
            <a:endParaRPr lang="en-US" dirty="0"/>
          </a:p>
        </p:txBody>
      </p:sp>
    </p:spTree>
    <p:extLst>
      <p:ext uri="{BB962C8B-B14F-4D97-AF65-F5344CB8AC3E}">
        <p14:creationId xmlns:p14="http://schemas.microsoft.com/office/powerpoint/2010/main" val="764655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smtClean="0">
                <a:latin typeface="Arial" pitchFamily="34" charset="0"/>
                <a:cs typeface="Arial" pitchFamily="34" charset="0"/>
              </a:rPr>
              <a:t>For the rest of my Director’s Report, I will cover the 7 areas listed here.</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Together, these areas have proven to provide a good framework for reviewing the relevant topics.</a:t>
            </a:r>
          </a:p>
          <a:p>
            <a:pPr>
              <a:spcBef>
                <a:spcPts val="0"/>
              </a:spcBef>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a:t>
            </a:fld>
            <a:endParaRPr lang="en-US" dirty="0" smtClean="0">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866141" y="4445954"/>
            <a:ext cx="5354320" cy="4211955"/>
          </a:xfrm>
        </p:spPr>
        <p:txBody>
          <a:bodyPr/>
          <a:lstStyle/>
          <a:p>
            <a:pPr defTabSz="583968">
              <a:spcBef>
                <a:spcPct val="0"/>
              </a:spcBef>
              <a:spcAft>
                <a:spcPts val="0"/>
              </a:spcAft>
              <a:defRPr/>
            </a:pPr>
            <a:r>
              <a:rPr lang="en-US" b="0" i="0" u="none" kern="1200" dirty="0" smtClean="0">
                <a:effectLst/>
                <a:latin typeface="Arial" pitchFamily="34" charset="0"/>
                <a:cs typeface="Arial" pitchFamily="34" charset="0"/>
              </a:rPr>
              <a:t>Relevant to our </a:t>
            </a:r>
            <a:r>
              <a:rPr lang="en-US" dirty="0">
                <a:latin typeface="Arial" pitchFamily="34" charset="0"/>
                <a:cs typeface="Arial" pitchFamily="34" charset="0"/>
              </a:rPr>
              <a:t>Centers for </a:t>
            </a:r>
            <a:r>
              <a:rPr lang="en-US" dirty="0" err="1">
                <a:latin typeface="Arial" pitchFamily="34" charset="0"/>
                <a:cs typeface="Arial" pitchFamily="34" charset="0"/>
              </a:rPr>
              <a:t>Mendelian</a:t>
            </a:r>
            <a:r>
              <a:rPr lang="en-US" dirty="0">
                <a:latin typeface="Arial" pitchFamily="34" charset="0"/>
                <a:cs typeface="Arial" pitchFamily="34" charset="0"/>
              </a:rPr>
              <a:t> </a:t>
            </a:r>
            <a:r>
              <a:rPr lang="en-US" dirty="0" smtClean="0">
                <a:latin typeface="Arial" pitchFamily="34" charset="0"/>
                <a:cs typeface="Arial" pitchFamily="34" charset="0"/>
              </a:rPr>
              <a:t>Genomics program, t</a:t>
            </a:r>
            <a:r>
              <a:rPr lang="en-US" b="0" i="0" u="none" kern="1200" dirty="0" smtClean="0">
                <a:effectLst/>
                <a:latin typeface="Arial" pitchFamily="34" charset="0"/>
                <a:cs typeface="Arial" pitchFamily="34" charset="0"/>
              </a:rPr>
              <a:t>he International Rare Diseases Research Consortium was launched in April 2011. </a:t>
            </a:r>
          </a:p>
          <a:p>
            <a:pPr defTabSz="583968">
              <a:spcBef>
                <a:spcPct val="0"/>
              </a:spcBef>
              <a:spcAft>
                <a:spcPts val="0"/>
              </a:spcAft>
              <a:defRPr/>
            </a:pPr>
            <a:endParaRPr lang="en-US" b="0" i="0" u="none" kern="1200" dirty="0" smtClean="0">
              <a:effectLst/>
              <a:latin typeface="Arial" pitchFamily="34" charset="0"/>
              <a:cs typeface="Arial" pitchFamily="34" charset="0"/>
            </a:endParaRPr>
          </a:p>
          <a:p>
            <a:pPr defTabSz="583968">
              <a:spcBef>
                <a:spcPct val="0"/>
              </a:spcBef>
              <a:spcAft>
                <a:spcPts val="0"/>
              </a:spcAft>
              <a:defRPr/>
            </a:pPr>
            <a:r>
              <a:rPr lang="en-US" b="0" i="0" u="none" kern="1200" dirty="0" smtClean="0">
                <a:effectLst/>
                <a:latin typeface="Arial" pitchFamily="34" charset="0"/>
                <a:cs typeface="Arial" pitchFamily="34" charset="0"/>
              </a:rPr>
              <a:t>* This consortium aims, by the year 2020, to develop diagnostic tests for most rare disorders and new treatments for 200 rare diseases.  </a:t>
            </a:r>
          </a:p>
          <a:p>
            <a:pPr defTabSz="583968">
              <a:spcBef>
                <a:spcPct val="0"/>
              </a:spcBef>
              <a:spcAft>
                <a:spcPts val="0"/>
              </a:spcAft>
              <a:defRPr/>
            </a:pPr>
            <a:endParaRPr lang="en-US" b="0" i="0" u="none" kern="1200" dirty="0" smtClean="0">
              <a:effectLst/>
              <a:latin typeface="Arial" pitchFamily="34" charset="0"/>
              <a:cs typeface="Arial" pitchFamily="34" charset="0"/>
            </a:endParaRPr>
          </a:p>
          <a:p>
            <a:pPr defTabSz="583968">
              <a:spcBef>
                <a:spcPct val="0"/>
              </a:spcBef>
              <a:spcAft>
                <a:spcPts val="0"/>
              </a:spcAft>
              <a:defRPr/>
            </a:pPr>
            <a:r>
              <a:rPr lang="en-US" b="0" i="0" u="none" kern="1200" dirty="0" smtClean="0">
                <a:effectLst/>
                <a:latin typeface="Arial" pitchFamily="34" charset="0"/>
                <a:cs typeface="Arial" pitchFamily="34" charset="0"/>
              </a:rPr>
              <a:t>* The consortium is governed by an Executive Committee, three Scientific Committees, and a number of working groups. NHGRI is represented</a:t>
            </a:r>
            <a:r>
              <a:rPr lang="en-US" b="0" i="0" u="none" kern="1200" baseline="0" dirty="0" smtClean="0">
                <a:effectLst/>
                <a:latin typeface="Arial" pitchFamily="34" charset="0"/>
                <a:cs typeface="Arial" pitchFamily="34" charset="0"/>
              </a:rPr>
              <a:t> </a:t>
            </a:r>
            <a:r>
              <a:rPr lang="en-US" b="0" i="0" u="none" kern="1200" dirty="0" smtClean="0">
                <a:effectLst/>
                <a:latin typeface="Arial" pitchFamily="34" charset="0"/>
                <a:cs typeface="Arial" pitchFamily="34" charset="0"/>
              </a:rPr>
              <a:t>on the Executive Committee (Jane Peterson previously and now Jeff Schloss). Mike </a:t>
            </a:r>
            <a:r>
              <a:rPr lang="en-US" b="0" i="0" u="none" kern="1200" dirty="0" err="1" smtClean="0">
                <a:effectLst/>
                <a:latin typeface="Arial" pitchFamily="34" charset="0"/>
                <a:cs typeface="Arial" pitchFamily="34" charset="0"/>
              </a:rPr>
              <a:t>Bamshad</a:t>
            </a:r>
            <a:r>
              <a:rPr lang="en-US" b="0" i="0" u="none" kern="1200" dirty="0" smtClean="0">
                <a:effectLst/>
                <a:latin typeface="Arial" pitchFamily="34" charset="0"/>
                <a:cs typeface="Arial" pitchFamily="34" charset="0"/>
              </a:rPr>
              <a:t> (of the Coordinating Center for the Centers</a:t>
            </a:r>
            <a:r>
              <a:rPr lang="en-US" b="0" i="0" u="none" kern="1200" baseline="0" dirty="0" smtClean="0">
                <a:effectLst/>
                <a:latin typeface="Arial" pitchFamily="34" charset="0"/>
                <a:cs typeface="Arial" pitchFamily="34" charset="0"/>
              </a:rPr>
              <a:t> for </a:t>
            </a:r>
            <a:r>
              <a:rPr lang="en-US" b="0" i="0" u="none" kern="1200" baseline="0" dirty="0" err="1" smtClean="0">
                <a:effectLst/>
                <a:latin typeface="Arial" pitchFamily="34" charset="0"/>
                <a:cs typeface="Arial" pitchFamily="34" charset="0"/>
              </a:rPr>
              <a:t>Mendelian</a:t>
            </a:r>
            <a:r>
              <a:rPr lang="en-US" b="0" i="0" u="none" kern="1200" baseline="0" dirty="0" smtClean="0">
                <a:effectLst/>
                <a:latin typeface="Arial" pitchFamily="34" charset="0"/>
                <a:cs typeface="Arial" pitchFamily="34" charset="0"/>
              </a:rPr>
              <a:t> Genomics) </a:t>
            </a:r>
            <a:r>
              <a:rPr lang="en-US" b="0" i="0" u="none" kern="1200" dirty="0" smtClean="0">
                <a:effectLst/>
                <a:latin typeface="Arial" pitchFamily="34" charset="0"/>
                <a:cs typeface="Arial" pitchFamily="34" charset="0"/>
              </a:rPr>
              <a:t>is a co-chair of the Diagnostic Committee, which focuses on solving rare disorders and genome-wide diagnostic sequencing. </a:t>
            </a:r>
          </a:p>
          <a:p>
            <a:pPr defTabSz="583968">
              <a:spcBef>
                <a:spcPct val="0"/>
              </a:spcBef>
              <a:spcAft>
                <a:spcPts val="0"/>
              </a:spcAft>
              <a:defRPr/>
            </a:pPr>
            <a:endParaRPr lang="en-US" b="0" i="0" u="none" kern="1200" dirty="0" smtClean="0">
              <a:effectLst/>
              <a:latin typeface="Arial" pitchFamily="34" charset="0"/>
              <a:cs typeface="Arial" pitchFamily="34" charset="0"/>
            </a:endParaRPr>
          </a:p>
          <a:p>
            <a:pPr defTabSz="583968">
              <a:spcBef>
                <a:spcPct val="0"/>
              </a:spcBef>
              <a:spcAft>
                <a:spcPts val="0"/>
              </a:spcAft>
              <a:defRPr/>
            </a:pPr>
            <a:r>
              <a:rPr lang="en-US" b="0" i="0" u="none" kern="1200" dirty="0" smtClean="0">
                <a:effectLst/>
                <a:latin typeface="Arial" pitchFamily="34" charset="0"/>
                <a:cs typeface="Arial" pitchFamily="34" charset="0"/>
              </a:rPr>
              <a:t>* The first scientific meeting of the consortium took place in Dublin in April, at which Mike </a:t>
            </a:r>
            <a:r>
              <a:rPr lang="en-US" b="0" i="0" u="none" kern="1200" dirty="0" err="1" smtClean="0">
                <a:effectLst/>
                <a:latin typeface="Arial" pitchFamily="34" charset="0"/>
                <a:cs typeface="Arial" pitchFamily="34" charset="0"/>
              </a:rPr>
              <a:t>Bamshad</a:t>
            </a:r>
            <a:r>
              <a:rPr lang="en-US" b="0" i="0" u="none" kern="1200" dirty="0" smtClean="0">
                <a:effectLst/>
                <a:latin typeface="Arial" pitchFamily="34" charset="0"/>
                <a:cs typeface="Arial" pitchFamily="34" charset="0"/>
              </a:rPr>
              <a:t> made a presentation abou</a:t>
            </a:r>
            <a:r>
              <a:rPr lang="en-US" b="0" i="0" u="none" kern="1200" baseline="0" dirty="0" smtClean="0">
                <a:effectLst/>
                <a:latin typeface="Arial" pitchFamily="34" charset="0"/>
                <a:cs typeface="Arial" pitchFamily="34" charset="0"/>
              </a:rPr>
              <a:t>t the </a:t>
            </a:r>
            <a:r>
              <a:rPr lang="en-US" dirty="0" smtClean="0">
                <a:latin typeface="Arial" pitchFamily="34" charset="0"/>
                <a:cs typeface="Arial" pitchFamily="34" charset="0"/>
              </a:rPr>
              <a:t>Centers for </a:t>
            </a:r>
            <a:r>
              <a:rPr lang="en-US" dirty="0" err="1" smtClean="0">
                <a:latin typeface="Arial" pitchFamily="34" charset="0"/>
                <a:cs typeface="Arial" pitchFamily="34" charset="0"/>
              </a:rPr>
              <a:t>Mendelian</a:t>
            </a:r>
            <a:r>
              <a:rPr lang="en-US" dirty="0" smtClean="0">
                <a:latin typeface="Arial" pitchFamily="34" charset="0"/>
                <a:cs typeface="Arial" pitchFamily="34" charset="0"/>
              </a:rPr>
              <a:t> Genomics program. </a:t>
            </a:r>
          </a:p>
          <a:p>
            <a:pPr defTabSz="583968">
              <a:spcBef>
                <a:spcPct val="0"/>
              </a:spcBef>
              <a:spcAft>
                <a:spcPts val="0"/>
              </a:spcAft>
              <a:defRPr/>
            </a:pPr>
            <a:endParaRPr lang="en-US" b="0" i="0" u="none" kern="1200" dirty="0" smtClean="0">
              <a:effectLst/>
              <a:latin typeface="Arial" pitchFamily="34" charset="0"/>
              <a:cs typeface="Arial" pitchFamily="34" charset="0"/>
            </a:endParaRPr>
          </a:p>
          <a:p>
            <a:pPr defTabSz="583968">
              <a:spcBef>
                <a:spcPct val="0"/>
              </a:spcBef>
              <a:spcAft>
                <a:spcPts val="0"/>
              </a:spcAft>
              <a:defRPr/>
            </a:pPr>
            <a:r>
              <a:rPr lang="en-US" b="0" i="0" u="none" kern="1200" dirty="0" smtClean="0">
                <a:effectLst/>
                <a:latin typeface="Arial" pitchFamily="34" charset="0"/>
                <a:cs typeface="Arial" pitchFamily="34" charset="0"/>
              </a:rPr>
              <a:t>* And then the consortium</a:t>
            </a:r>
            <a:r>
              <a:rPr lang="en-US" b="0" i="0" u="none" kern="1200" baseline="0" dirty="0" smtClean="0">
                <a:effectLst/>
                <a:latin typeface="Arial" pitchFamily="34" charset="0"/>
                <a:cs typeface="Arial" pitchFamily="34" charset="0"/>
              </a:rPr>
              <a:t> organized a panel discussion at the 2013 </a:t>
            </a:r>
            <a:r>
              <a:rPr lang="en-US" sz="1200" kern="1200" dirty="0" smtClean="0">
                <a:solidFill>
                  <a:schemeClr val="tx1"/>
                </a:solidFill>
                <a:effectLst/>
                <a:latin typeface="Arial" pitchFamily="34" charset="0"/>
                <a:ea typeface="+mn-ea"/>
                <a:cs typeface="Arial" pitchFamily="34" charset="0"/>
              </a:rPr>
              <a:t>Bio International Convention in Chicago.</a:t>
            </a:r>
            <a:r>
              <a:rPr lang="en-US" sz="1200" kern="1200" baseline="0" dirty="0" smtClean="0">
                <a:solidFill>
                  <a:schemeClr val="tx1"/>
                </a:solidFill>
                <a:effectLst/>
                <a:latin typeface="Arial" pitchFamily="34" charset="0"/>
                <a:ea typeface="+mn-ea"/>
                <a:cs typeface="Arial" pitchFamily="34" charset="0"/>
              </a:rPr>
              <a:t> NHGRI Program Director </a:t>
            </a:r>
            <a:r>
              <a:rPr lang="en-US" b="0" i="0" u="none" kern="1200" dirty="0" smtClean="0">
                <a:effectLst/>
                <a:latin typeface="Arial" pitchFamily="34" charset="0"/>
                <a:cs typeface="Arial" pitchFamily="34" charset="0"/>
              </a:rPr>
              <a:t>Lu Wang participated in that panel and discussed the </a:t>
            </a:r>
            <a:r>
              <a:rPr lang="en-US" dirty="0" smtClean="0">
                <a:latin typeface="Arial" pitchFamily="34" charset="0"/>
                <a:cs typeface="Arial" pitchFamily="34" charset="0"/>
              </a:rPr>
              <a:t>Centers for </a:t>
            </a:r>
            <a:r>
              <a:rPr lang="en-US" dirty="0" err="1" smtClean="0">
                <a:latin typeface="Arial" pitchFamily="34" charset="0"/>
                <a:cs typeface="Arial" pitchFamily="34" charset="0"/>
              </a:rPr>
              <a:t>Mendelian</a:t>
            </a:r>
            <a:r>
              <a:rPr lang="en-US" dirty="0" smtClean="0">
                <a:latin typeface="Arial" pitchFamily="34" charset="0"/>
                <a:cs typeface="Arial" pitchFamily="34" charset="0"/>
              </a:rPr>
              <a:t> Genomics program. </a:t>
            </a:r>
            <a:endParaRPr lang="en-US" b="0" i="0" u="none" kern="1200" dirty="0" smtClean="0">
              <a:effectLst/>
              <a:latin typeface="Arial" pitchFamily="34" charset="0"/>
              <a:cs typeface="Arial" pitchFamily="34" charset="0"/>
            </a:endParaRPr>
          </a:p>
          <a:p>
            <a:pPr defTabSz="583968">
              <a:spcBef>
                <a:spcPct val="0"/>
              </a:spcBef>
              <a:spcAft>
                <a:spcPts val="0"/>
              </a:spcAft>
              <a:defRPr/>
            </a:pPr>
            <a:endParaRPr lang="en-US" b="0" i="0" u="none" kern="1200" dirty="0" smtClean="0">
              <a:effectLst/>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2780D97D-8F25-4452-97A0-D0C3C9127709}" type="slidenum">
              <a:rPr lang="en-US" smtClean="0"/>
              <a:pPr/>
              <a:t>50</a:t>
            </a:fld>
            <a:endParaRPr lang="en-US" dirty="0"/>
          </a:p>
        </p:txBody>
      </p:sp>
    </p:spTree>
    <p:extLst>
      <p:ext uri="{BB962C8B-B14F-4D97-AF65-F5344CB8AC3E}">
        <p14:creationId xmlns:p14="http://schemas.microsoft.com/office/powerpoint/2010/main" val="7646553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xfrm>
            <a:off x="1203325" y="701675"/>
            <a:ext cx="4679950" cy="3509963"/>
          </a:xfrm>
          <a:prstGeom prst="rect">
            <a:avLst/>
          </a:prstGeom>
          <a:ln/>
        </p:spPr>
      </p:sp>
      <p:sp>
        <p:nvSpPr>
          <p:cNvPr id="13316" name="Rectangle 3"/>
          <p:cNvSpPr>
            <a:spLocks noGrp="1" noChangeArrowheads="1"/>
          </p:cNvSpPr>
          <p:nvPr>
            <p:ph type="body" idx="1"/>
          </p:nvPr>
        </p:nvSpPr>
        <p:spPr>
          <a:xfrm>
            <a:off x="866141" y="4445954"/>
            <a:ext cx="5354320" cy="40122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539" eaLnBrk="1" fontAlgn="auto" hangingPunct="1">
              <a:spcBef>
                <a:spcPct val="0"/>
              </a:spcBef>
              <a:spcAft>
                <a:spcPts val="0"/>
              </a:spcAft>
              <a:defRPr/>
            </a:pPr>
            <a:r>
              <a:rPr lang="en-US" u="none" dirty="0" smtClean="0">
                <a:latin typeface="Arial" pitchFamily="34" charset="0"/>
                <a:cs typeface="Arial" pitchFamily="34" charset="0"/>
              </a:rPr>
              <a:t>Another component of NHGRI’s Genome Sequencing Program, the Genome Sequencing Informatics Tools (GS-IT) Program, * has</a:t>
            </a:r>
            <a:r>
              <a:rPr lang="en-US" u="none" baseline="0" dirty="0" smtClean="0">
                <a:latin typeface="Arial" pitchFamily="34" charset="0"/>
                <a:cs typeface="Arial" pitchFamily="34" charset="0"/>
              </a:rPr>
              <a:t> adopted the name </a:t>
            </a:r>
            <a:r>
              <a:rPr lang="en-US" u="none" baseline="0" dirty="0" err="1" smtClean="0">
                <a:latin typeface="Arial" pitchFamily="34" charset="0"/>
                <a:cs typeface="Arial" pitchFamily="34" charset="0"/>
              </a:rPr>
              <a:t>iSeqTools</a:t>
            </a:r>
            <a:r>
              <a:rPr lang="en-US" u="none" baseline="0" dirty="0" smtClean="0">
                <a:latin typeface="Arial" pitchFamily="34" charset="0"/>
                <a:cs typeface="Arial" pitchFamily="34" charset="0"/>
              </a:rPr>
              <a:t> as part of its public outreach effort. This program, comprised of six projects, is developing methods to provide </a:t>
            </a:r>
            <a:r>
              <a:rPr lang="en-US" u="none" dirty="0" smtClean="0">
                <a:latin typeface="Arial" pitchFamily="34" charset="0"/>
                <a:cs typeface="Arial" pitchFamily="34" charset="0"/>
              </a:rPr>
              <a:t>access</a:t>
            </a:r>
            <a:r>
              <a:rPr lang="en-US" u="none" baseline="0" dirty="0" smtClean="0">
                <a:latin typeface="Arial" pitchFamily="34" charset="0"/>
                <a:cs typeface="Arial" pitchFamily="34" charset="0"/>
              </a:rPr>
              <a:t> to </a:t>
            </a:r>
            <a:r>
              <a:rPr lang="en-US" u="none" dirty="0" smtClean="0">
                <a:latin typeface="Arial" pitchFamily="34" charset="0"/>
                <a:cs typeface="Arial" pitchFamily="34" charset="0"/>
              </a:rPr>
              <a:t>sequence analysis tools</a:t>
            </a:r>
            <a:r>
              <a:rPr lang="en-US" u="none" baseline="0" dirty="0" smtClean="0">
                <a:latin typeface="Arial" pitchFamily="34" charset="0"/>
                <a:cs typeface="Arial" pitchFamily="34" charset="0"/>
              </a:rPr>
              <a:t> </a:t>
            </a:r>
            <a:r>
              <a:rPr lang="en-US" u="none" dirty="0" smtClean="0">
                <a:latin typeface="Arial" pitchFamily="34" charset="0"/>
                <a:cs typeface="Arial" pitchFamily="34" charset="0"/>
              </a:rPr>
              <a:t>for the</a:t>
            </a:r>
            <a:r>
              <a:rPr lang="en-US" u="none" baseline="0" dirty="0" smtClean="0">
                <a:latin typeface="Arial" pitchFamily="34" charset="0"/>
                <a:cs typeface="Arial" pitchFamily="34" charset="0"/>
              </a:rPr>
              <a:t> </a:t>
            </a:r>
            <a:r>
              <a:rPr lang="en-US" u="none" dirty="0" smtClean="0">
                <a:latin typeface="Arial" pitchFamily="34" charset="0"/>
                <a:cs typeface="Arial" pitchFamily="34" charset="0"/>
              </a:rPr>
              <a:t>community of users outside of large</a:t>
            </a:r>
            <a:r>
              <a:rPr lang="en-US" u="none" baseline="0" dirty="0" smtClean="0">
                <a:latin typeface="Arial" pitchFamily="34" charset="0"/>
                <a:cs typeface="Arial" pitchFamily="34" charset="0"/>
              </a:rPr>
              <a:t> centers. </a:t>
            </a:r>
          </a:p>
          <a:p>
            <a:pPr defTabSz="912539">
              <a:spcBef>
                <a:spcPct val="0"/>
              </a:spcBef>
              <a:defRPr/>
            </a:pPr>
            <a:endParaRPr lang="en-US" u="none" baseline="0" dirty="0" smtClean="0">
              <a:latin typeface="Arial" pitchFamily="34" charset="0"/>
              <a:cs typeface="Arial" pitchFamily="34" charset="0"/>
            </a:endParaRPr>
          </a:p>
          <a:p>
            <a:pPr defTabSz="912539">
              <a:spcBef>
                <a:spcPct val="0"/>
              </a:spcBef>
              <a:defRPr/>
            </a:pPr>
            <a:r>
              <a:rPr lang="en-US" u="none" baseline="0" dirty="0" smtClean="0">
                <a:latin typeface="Arial" pitchFamily="34" charset="0"/>
                <a:cs typeface="Arial" pitchFamily="34" charset="0"/>
              </a:rPr>
              <a:t>* The </a:t>
            </a:r>
            <a:r>
              <a:rPr lang="en-US" u="none" baseline="0" dirty="0" err="1" smtClean="0">
                <a:latin typeface="Arial" pitchFamily="34" charset="0"/>
                <a:cs typeface="Arial" pitchFamily="34" charset="0"/>
              </a:rPr>
              <a:t>iSeqTools</a:t>
            </a:r>
            <a:r>
              <a:rPr lang="en-US" u="none" baseline="0" dirty="0" smtClean="0">
                <a:latin typeface="Arial" pitchFamily="34" charset="0"/>
                <a:cs typeface="Arial" pitchFamily="34" charset="0"/>
              </a:rPr>
              <a:t> projects are hosting workshops to help users learn how to apply improved tools for sequence analysis. The next workshop will be July 9-10 at the Broad Institute, where users will work with the popular * Genome Analysis Toolkit (GATK) package. As further outreach, the GATK group supports a forum where registered users can join live Q&amp;A sessions that are designed for questions that are too complex for online support.  </a:t>
            </a:r>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2"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719" eaLnBrk="0" hangingPunct="0">
              <a:defRPr b="1">
                <a:solidFill>
                  <a:schemeClr val="tx1"/>
                </a:solidFill>
                <a:latin typeface="Arial" pitchFamily="34" charset="0"/>
              </a:defRPr>
            </a:lvl1pPr>
            <a:lvl2pPr marL="741438" indent="-285168" defTabSz="934719" eaLnBrk="0" hangingPunct="0">
              <a:defRPr b="1">
                <a:solidFill>
                  <a:schemeClr val="tx1"/>
                </a:solidFill>
                <a:latin typeface="Arial" pitchFamily="34" charset="0"/>
              </a:defRPr>
            </a:lvl2pPr>
            <a:lvl3pPr marL="1140676" indent="-228135" defTabSz="934719" eaLnBrk="0" hangingPunct="0">
              <a:defRPr b="1">
                <a:solidFill>
                  <a:schemeClr val="tx1"/>
                </a:solidFill>
                <a:latin typeface="Arial" pitchFamily="34" charset="0"/>
              </a:defRPr>
            </a:lvl3pPr>
            <a:lvl4pPr marL="1596944" indent="-228135" defTabSz="934719" eaLnBrk="0" hangingPunct="0">
              <a:defRPr b="1">
                <a:solidFill>
                  <a:schemeClr val="tx1"/>
                </a:solidFill>
                <a:latin typeface="Arial" pitchFamily="34" charset="0"/>
              </a:defRPr>
            </a:lvl4pPr>
            <a:lvl5pPr marL="2053215" indent="-228135" defTabSz="934719" eaLnBrk="0" hangingPunct="0">
              <a:defRPr b="1">
                <a:solidFill>
                  <a:schemeClr val="tx1"/>
                </a:solidFill>
                <a:latin typeface="Arial" pitchFamily="34" charset="0"/>
              </a:defRPr>
            </a:lvl5pPr>
            <a:lvl6pPr marL="2509483" indent="-228135" defTabSz="934719" eaLnBrk="0" fontAlgn="base" hangingPunct="0">
              <a:spcBef>
                <a:spcPct val="0"/>
              </a:spcBef>
              <a:spcAft>
                <a:spcPct val="0"/>
              </a:spcAft>
              <a:defRPr b="1">
                <a:solidFill>
                  <a:schemeClr val="tx1"/>
                </a:solidFill>
                <a:latin typeface="Arial" pitchFamily="34" charset="0"/>
              </a:defRPr>
            </a:lvl6pPr>
            <a:lvl7pPr marL="2965753" indent="-228135" defTabSz="934719" eaLnBrk="0" fontAlgn="base" hangingPunct="0">
              <a:spcBef>
                <a:spcPct val="0"/>
              </a:spcBef>
              <a:spcAft>
                <a:spcPct val="0"/>
              </a:spcAft>
              <a:defRPr b="1">
                <a:solidFill>
                  <a:schemeClr val="tx1"/>
                </a:solidFill>
                <a:latin typeface="Arial" pitchFamily="34" charset="0"/>
              </a:defRPr>
            </a:lvl7pPr>
            <a:lvl8pPr marL="3422023" indent="-228135" defTabSz="934719" eaLnBrk="0" fontAlgn="base" hangingPunct="0">
              <a:spcBef>
                <a:spcPct val="0"/>
              </a:spcBef>
              <a:spcAft>
                <a:spcPct val="0"/>
              </a:spcAft>
              <a:defRPr b="1">
                <a:solidFill>
                  <a:schemeClr val="tx1"/>
                </a:solidFill>
                <a:latin typeface="Arial" pitchFamily="34" charset="0"/>
              </a:defRPr>
            </a:lvl8pPr>
            <a:lvl9pPr marL="3878292" indent="-228135" defTabSz="93471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51</a:t>
            </a:fld>
            <a:endParaRPr lang="en-US" dirty="0" smtClean="0">
              <a:solidFill>
                <a:prstClr val="black"/>
              </a:solidFill>
              <a:cs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2"/>
          <p:cNvSpPr>
            <a:spLocks noGrp="1" noRot="1" noChangeAspect="1" noChangeArrowheads="1" noTextEdit="1"/>
          </p:cNvSpPr>
          <p:nvPr>
            <p:ph type="sldImg"/>
          </p:nvPr>
        </p:nvSpPr>
        <p:spPr>
          <a:xfrm>
            <a:off x="1203325" y="703263"/>
            <a:ext cx="4679950" cy="3509962"/>
          </a:xfrm>
          <a:prstGeom prst="rect">
            <a:avLst/>
          </a:prstGeom>
          <a:ln/>
        </p:spPr>
      </p:sp>
      <p:sp>
        <p:nvSpPr>
          <p:cNvPr id="148484" name="Rectangle 3"/>
          <p:cNvSpPr>
            <a:spLocks noGrp="1" noChangeArrowheads="1"/>
          </p:cNvSpPr>
          <p:nvPr>
            <p:ph type="body" idx="1"/>
          </p:nvPr>
        </p:nvSpPr>
        <p:spPr>
          <a:xfrm>
            <a:off x="914402" y="4446591"/>
            <a:ext cx="5462589"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82" tIns="46940" rIns="93882" bIns="46940"/>
          <a:lstStyle/>
          <a:p>
            <a:pPr defTabSz="912309">
              <a:spcBef>
                <a:spcPct val="0"/>
              </a:spcBef>
              <a:defRPr/>
            </a:pPr>
            <a:r>
              <a:rPr lang="en-US" dirty="0" smtClean="0">
                <a:latin typeface="Arial" pitchFamily="34" charset="0"/>
                <a:cs typeface="Arial" pitchFamily="34" charset="0"/>
              </a:rPr>
              <a:t>Last month, * 150 scientists</a:t>
            </a:r>
            <a:r>
              <a:rPr lang="en-US" baseline="0" dirty="0" smtClean="0">
                <a:latin typeface="Arial" pitchFamily="34" charset="0"/>
                <a:cs typeface="Arial" pitchFamily="34" charset="0"/>
              </a:rPr>
              <a:t> participated in t</a:t>
            </a:r>
            <a:r>
              <a:rPr lang="en-US" dirty="0" smtClean="0">
                <a:latin typeface="Arial" pitchFamily="34" charset="0"/>
                <a:cs typeface="Arial" pitchFamily="34" charset="0"/>
              </a:rPr>
              <a:t>he annual grantee meeting for NHGRI’s $1000 Genome technology development program, in which grantees shared</a:t>
            </a:r>
            <a:r>
              <a:rPr lang="en-US" baseline="0" dirty="0" smtClean="0">
                <a:latin typeface="Arial" pitchFamily="34" charset="0"/>
                <a:cs typeface="Arial" pitchFamily="34" charset="0"/>
              </a:rPr>
              <a:t> their results and were joined on the last day by non-grantees working in the field.  </a:t>
            </a:r>
          </a:p>
          <a:p>
            <a:pPr defTabSz="912309">
              <a:spcBef>
                <a:spcPct val="0"/>
              </a:spcBef>
              <a:defRPr/>
            </a:pPr>
            <a:endParaRPr lang="en-US" baseline="0" dirty="0" smtClean="0">
              <a:latin typeface="Arial" pitchFamily="34" charset="0"/>
              <a:cs typeface="Arial" pitchFamily="34" charset="0"/>
            </a:endParaRPr>
          </a:p>
          <a:p>
            <a:pPr defTabSz="912309">
              <a:spcBef>
                <a:spcPct val="0"/>
              </a:spcBef>
              <a:defRPr/>
            </a:pPr>
            <a:r>
              <a:rPr lang="en-US" baseline="0" dirty="0" smtClean="0">
                <a:latin typeface="Arial" pitchFamily="34" charset="0"/>
                <a:cs typeface="Arial" pitchFamily="34" charset="0"/>
              </a:rPr>
              <a:t>The most striking results reported included demonstration by several groups of methods for * (1) direct reading of modified </a:t>
            </a:r>
            <a:r>
              <a:rPr lang="en-US" baseline="0" dirty="0" err="1" smtClean="0">
                <a:latin typeface="Arial" pitchFamily="34" charset="0"/>
                <a:cs typeface="Arial" pitchFamily="34" charset="0"/>
              </a:rPr>
              <a:t>cytosines</a:t>
            </a:r>
            <a:r>
              <a:rPr lang="en-US" baseline="0" dirty="0" smtClean="0">
                <a:latin typeface="Arial" pitchFamily="34" charset="0"/>
                <a:cs typeface="Arial" pitchFamily="34" charset="0"/>
              </a:rPr>
              <a:t> in genomic DNA; * (2) fabrication of solid state nanopore arrays; and * (3) as a spin-out of experiments to sequence DNA using nanopores, early demonstrations of protein analysis using </a:t>
            </a:r>
            <a:r>
              <a:rPr lang="en-US" baseline="0" dirty="0" err="1" smtClean="0">
                <a:latin typeface="Arial" pitchFamily="34" charset="0"/>
                <a:cs typeface="Arial" pitchFamily="34" charset="0"/>
              </a:rPr>
              <a:t>nanopores</a:t>
            </a:r>
            <a:r>
              <a:rPr lang="en-US" baseline="0" dirty="0" smtClean="0">
                <a:latin typeface="Arial" pitchFamily="34" charset="0"/>
                <a:cs typeface="Arial" pitchFamily="34" charset="0"/>
              </a:rPr>
              <a:t>.</a:t>
            </a:r>
          </a:p>
          <a:p>
            <a:pPr defTabSz="912309">
              <a:spcBef>
                <a:spcPct val="0"/>
              </a:spcBef>
              <a:defRPr/>
            </a:pPr>
            <a:endParaRPr lang="en-US" baseline="0" dirty="0" smtClean="0">
              <a:latin typeface="Arial" pitchFamily="34" charset="0"/>
              <a:cs typeface="Arial" pitchFamily="34" charset="0"/>
            </a:endParaRPr>
          </a:p>
          <a:p>
            <a:pPr defTabSz="912309">
              <a:spcBef>
                <a:spcPct val="0"/>
              </a:spcBef>
              <a:defRPr/>
            </a:pPr>
            <a:r>
              <a:rPr lang="en-US" baseline="0" dirty="0" smtClean="0">
                <a:latin typeface="Arial" pitchFamily="34" charset="0"/>
                <a:cs typeface="Arial" pitchFamily="34" charset="0"/>
              </a:rPr>
              <a:t>* A new set of grant applications for this program will be discussed in our Closed Session.</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6" y="8891590"/>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098" eaLnBrk="0" hangingPunct="0">
              <a:defRPr b="1">
                <a:solidFill>
                  <a:schemeClr val="tx1"/>
                </a:solidFill>
                <a:latin typeface="Arial" pitchFamily="34" charset="0"/>
              </a:defRPr>
            </a:lvl1pPr>
            <a:lvl2pPr marL="742531" indent="-285590" defTabSz="936098" eaLnBrk="0" hangingPunct="0">
              <a:defRPr b="1">
                <a:solidFill>
                  <a:schemeClr val="tx1"/>
                </a:solidFill>
                <a:latin typeface="Arial" pitchFamily="34" charset="0"/>
              </a:defRPr>
            </a:lvl2pPr>
            <a:lvl3pPr marL="1142358" indent="-228471" defTabSz="936098" eaLnBrk="0" hangingPunct="0">
              <a:defRPr b="1">
                <a:solidFill>
                  <a:schemeClr val="tx1"/>
                </a:solidFill>
                <a:latin typeface="Arial" pitchFamily="34" charset="0"/>
              </a:defRPr>
            </a:lvl3pPr>
            <a:lvl4pPr marL="1599300" indent="-228471" defTabSz="936098" eaLnBrk="0" hangingPunct="0">
              <a:defRPr b="1">
                <a:solidFill>
                  <a:schemeClr val="tx1"/>
                </a:solidFill>
                <a:latin typeface="Arial" pitchFamily="34" charset="0"/>
              </a:defRPr>
            </a:lvl4pPr>
            <a:lvl5pPr marL="2056244" indent="-228471" defTabSz="936098" eaLnBrk="0" hangingPunct="0">
              <a:defRPr b="1">
                <a:solidFill>
                  <a:schemeClr val="tx1"/>
                </a:solidFill>
                <a:latin typeface="Arial" pitchFamily="34" charset="0"/>
              </a:defRPr>
            </a:lvl5pPr>
            <a:lvl6pPr marL="2513187" indent="-228471" defTabSz="936098" eaLnBrk="0" fontAlgn="base" hangingPunct="0">
              <a:spcBef>
                <a:spcPct val="0"/>
              </a:spcBef>
              <a:spcAft>
                <a:spcPct val="0"/>
              </a:spcAft>
              <a:defRPr b="1">
                <a:solidFill>
                  <a:schemeClr val="tx1"/>
                </a:solidFill>
                <a:latin typeface="Arial" pitchFamily="34" charset="0"/>
              </a:defRPr>
            </a:lvl6pPr>
            <a:lvl7pPr marL="2970131" indent="-228471" defTabSz="936098" eaLnBrk="0" fontAlgn="base" hangingPunct="0">
              <a:spcBef>
                <a:spcPct val="0"/>
              </a:spcBef>
              <a:spcAft>
                <a:spcPct val="0"/>
              </a:spcAft>
              <a:defRPr b="1">
                <a:solidFill>
                  <a:schemeClr val="tx1"/>
                </a:solidFill>
                <a:latin typeface="Arial" pitchFamily="34" charset="0"/>
              </a:defRPr>
            </a:lvl7pPr>
            <a:lvl8pPr marL="3427072" indent="-228471" defTabSz="936098" eaLnBrk="0" fontAlgn="base" hangingPunct="0">
              <a:spcBef>
                <a:spcPct val="0"/>
              </a:spcBef>
              <a:spcAft>
                <a:spcPct val="0"/>
              </a:spcAft>
              <a:defRPr b="1">
                <a:solidFill>
                  <a:schemeClr val="tx1"/>
                </a:solidFill>
                <a:latin typeface="Arial" pitchFamily="34" charset="0"/>
              </a:defRPr>
            </a:lvl8pPr>
            <a:lvl9pPr marL="3884015" indent="-228471" defTabSz="9360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52</a:t>
            </a:fld>
            <a:endParaRPr lang="en-US" dirty="0" smtClean="0">
              <a:solidFill>
                <a:prstClr val="black"/>
              </a:solidFill>
              <a:cs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203325" y="703263"/>
            <a:ext cx="4679950" cy="3509962"/>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ts val="0"/>
              </a:spcBef>
            </a:pPr>
            <a:r>
              <a:rPr lang="en-US" dirty="0" smtClean="0">
                <a:latin typeface="Arial" pitchFamily="34" charset="0"/>
                <a:cs typeface="Arial" pitchFamily="34" charset="0"/>
              </a:rPr>
              <a:t>The </a:t>
            </a:r>
            <a:r>
              <a:rPr lang="en-US" dirty="0">
                <a:latin typeface="Arial" pitchFamily="34" charset="0"/>
                <a:cs typeface="Arial" pitchFamily="34" charset="0"/>
              </a:rPr>
              <a:t>goal of the Encyclopedia of DNA </a:t>
            </a:r>
            <a:r>
              <a:rPr lang="en-US" dirty="0" smtClean="0">
                <a:latin typeface="Arial" pitchFamily="34" charset="0"/>
                <a:cs typeface="Arial" pitchFamily="34" charset="0"/>
              </a:rPr>
              <a:t>Elements</a:t>
            </a:r>
            <a:r>
              <a:rPr lang="en-US" baseline="0" dirty="0" smtClean="0">
                <a:latin typeface="Arial" pitchFamily="34" charset="0"/>
                <a:cs typeface="Arial" pitchFamily="34" charset="0"/>
              </a:rPr>
              <a:t> (</a:t>
            </a:r>
            <a:r>
              <a:rPr lang="en-US" dirty="0" smtClean="0">
                <a:latin typeface="Arial" pitchFamily="34" charset="0"/>
                <a:cs typeface="Arial" pitchFamily="34" charset="0"/>
              </a:rPr>
              <a:t>or ENCODE) </a:t>
            </a:r>
            <a:r>
              <a:rPr lang="en-US" dirty="0">
                <a:latin typeface="Arial" pitchFamily="34" charset="0"/>
                <a:cs typeface="Arial" pitchFamily="34" charset="0"/>
              </a:rPr>
              <a:t>project is to create a catalog of all functional elements in the genome, and to make that catalog freely available as a resource to the </a:t>
            </a:r>
            <a:r>
              <a:rPr lang="en-US" dirty="0" smtClean="0">
                <a:latin typeface="Arial" pitchFamily="34" charset="0"/>
                <a:cs typeface="Arial" pitchFamily="34" charset="0"/>
              </a:rPr>
              <a:t>biomedical research </a:t>
            </a:r>
            <a:r>
              <a:rPr lang="en-US" dirty="0">
                <a:latin typeface="Arial" pitchFamily="34" charset="0"/>
                <a:cs typeface="Arial" pitchFamily="34" charset="0"/>
              </a:rPr>
              <a:t>community.  </a:t>
            </a:r>
          </a:p>
          <a:p>
            <a:pPr>
              <a:spcBef>
                <a:spcPts val="0"/>
              </a:spcBef>
            </a:pPr>
            <a:r>
              <a:rPr lang="en-US" dirty="0">
                <a:latin typeface="Arial" pitchFamily="34" charset="0"/>
                <a:cs typeface="Arial" pitchFamily="34" charset="0"/>
              </a:rPr>
              <a:t> </a:t>
            </a:r>
          </a:p>
          <a:p>
            <a:pPr>
              <a:spcBef>
                <a:spcPts val="0"/>
              </a:spcBef>
            </a:pPr>
            <a:r>
              <a:rPr lang="en-US" dirty="0" smtClean="0">
                <a:latin typeface="Arial" pitchFamily="34" charset="0"/>
                <a:cs typeface="Arial" pitchFamily="34" charset="0"/>
              </a:rPr>
              <a:t>* A widely attended tutorial </a:t>
            </a:r>
            <a:r>
              <a:rPr lang="en-US" dirty="0">
                <a:latin typeface="Arial" pitchFamily="34" charset="0"/>
                <a:cs typeface="Arial" pitchFamily="34" charset="0"/>
              </a:rPr>
              <a:t>on using ENCODE data to understand the role of genetic variation in human disease was held at the Cold Spring Harbor Laboratory </a:t>
            </a:r>
            <a:r>
              <a:rPr lang="en-US" dirty="0" smtClean="0">
                <a:latin typeface="Arial" pitchFamily="34" charset="0"/>
                <a:cs typeface="Arial" pitchFamily="34" charset="0"/>
              </a:rPr>
              <a:t>Biology of Genomes Meeting two weeks ago.</a:t>
            </a:r>
            <a:endParaRPr lang="en-US" dirty="0">
              <a:latin typeface="Arial" pitchFamily="34" charset="0"/>
              <a:cs typeface="Arial" pitchFamily="34" charset="0"/>
            </a:endParaRPr>
          </a:p>
          <a:p>
            <a:pPr>
              <a:spcBef>
                <a:spcPts val="0"/>
              </a:spcBef>
            </a:pPr>
            <a:r>
              <a:rPr lang="en-US" dirty="0">
                <a:latin typeface="Arial" pitchFamily="34" charset="0"/>
                <a:cs typeface="Arial" pitchFamily="34" charset="0"/>
              </a:rPr>
              <a:t> </a:t>
            </a:r>
          </a:p>
          <a:p>
            <a:pPr>
              <a:spcBef>
                <a:spcPts val="0"/>
              </a:spcBef>
            </a:pPr>
            <a:r>
              <a:rPr lang="en-US" dirty="0" smtClean="0">
                <a:latin typeface="Arial" pitchFamily="34" charset="0"/>
                <a:cs typeface="Arial" pitchFamily="34" charset="0"/>
              </a:rPr>
              <a:t>* An ENCODE </a:t>
            </a:r>
            <a:r>
              <a:rPr lang="en-US" dirty="0">
                <a:latin typeface="Arial" pitchFamily="34" charset="0"/>
                <a:cs typeface="Arial" pitchFamily="34" charset="0"/>
              </a:rPr>
              <a:t>Consortium Meeting </a:t>
            </a:r>
            <a:r>
              <a:rPr lang="en-US" dirty="0" smtClean="0">
                <a:latin typeface="Arial" pitchFamily="34" charset="0"/>
                <a:cs typeface="Arial" pitchFamily="34" charset="0"/>
              </a:rPr>
              <a:t>will take place later this month, at which the data </a:t>
            </a:r>
            <a:r>
              <a:rPr lang="en-US" dirty="0">
                <a:latin typeface="Arial" pitchFamily="34" charset="0"/>
                <a:cs typeface="Arial" pitchFamily="34" charset="0"/>
              </a:rPr>
              <a:t>production centers, data analysis and coordination centers, computational analysis groups, and technology development groups will present updates on their projects, begin to develop coordinated analysis plans, and finalize consortium goals and policies. </a:t>
            </a:r>
          </a:p>
          <a:p>
            <a:pPr>
              <a:spcBef>
                <a:spcPts val="0"/>
              </a:spcBef>
            </a:pPr>
            <a:endParaRPr lang="en-US" dirty="0">
              <a:latin typeface="Arial" pitchFamily="34" charset="0"/>
              <a:cs typeface="Arial" pitchFamily="34" charset="0"/>
            </a:endParaRPr>
          </a:p>
          <a:p>
            <a:pPr>
              <a:spcBef>
                <a:spcPts val="0"/>
              </a:spcBef>
            </a:pPr>
            <a:r>
              <a:rPr lang="en-US" dirty="0" smtClean="0">
                <a:latin typeface="Arial" pitchFamily="34" charset="0"/>
                <a:cs typeface="Arial" pitchFamily="34" charset="0"/>
              </a:rPr>
              <a:t>* Cross-species integrative analysis </a:t>
            </a:r>
            <a:r>
              <a:rPr lang="en-US" dirty="0">
                <a:latin typeface="Arial" pitchFamily="34" charset="0"/>
                <a:cs typeface="Arial" pitchFamily="34" charset="0"/>
              </a:rPr>
              <a:t>of functional elements is well underway, with manuscripts submitted or in final preparations. Both modENCODE and mouse ENCODE are also writing sets of companion papers.</a:t>
            </a: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53</a:t>
            </a:fld>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203325" y="703263"/>
            <a:ext cx="4679950" cy="3509962"/>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ts val="0"/>
              </a:spcBef>
            </a:pPr>
            <a:r>
              <a:rPr lang="en-US" dirty="0" smtClean="0">
                <a:latin typeface="Arial" pitchFamily="34" charset="0"/>
                <a:cs typeface="Arial" pitchFamily="34" charset="0"/>
              </a:rPr>
              <a:t>Mike </a:t>
            </a:r>
            <a:r>
              <a:rPr lang="en-US" dirty="0">
                <a:latin typeface="Arial" pitchFamily="34" charset="0"/>
                <a:cs typeface="Arial" pitchFamily="34" charset="0"/>
              </a:rPr>
              <a:t>Pazin, one of ENCODE’s </a:t>
            </a:r>
            <a:r>
              <a:rPr lang="en-US" dirty="0" smtClean="0">
                <a:latin typeface="Arial" pitchFamily="34" charset="0"/>
                <a:cs typeface="Arial" pitchFamily="34" charset="0"/>
              </a:rPr>
              <a:t>program </a:t>
            </a:r>
            <a:r>
              <a:rPr lang="en-US" dirty="0">
                <a:latin typeface="Arial" pitchFamily="34" charset="0"/>
                <a:cs typeface="Arial" pitchFamily="34" charset="0"/>
              </a:rPr>
              <a:t>d</a:t>
            </a:r>
            <a:r>
              <a:rPr lang="en-US" dirty="0" smtClean="0">
                <a:latin typeface="Arial" pitchFamily="34" charset="0"/>
                <a:cs typeface="Arial" pitchFamily="34" charset="0"/>
              </a:rPr>
              <a:t>irectors</a:t>
            </a:r>
            <a:r>
              <a:rPr lang="en-US" dirty="0">
                <a:latin typeface="Arial" pitchFamily="34" charset="0"/>
                <a:cs typeface="Arial" pitchFamily="34" charset="0"/>
              </a:rPr>
              <a:t>, gave a talk </a:t>
            </a:r>
            <a:r>
              <a:rPr lang="en-US" dirty="0" smtClean="0">
                <a:latin typeface="Arial" pitchFamily="34" charset="0"/>
                <a:cs typeface="Arial" pitchFamily="34" charset="0"/>
              </a:rPr>
              <a:t>about ENCODE </a:t>
            </a:r>
            <a:r>
              <a:rPr lang="en-US" dirty="0">
                <a:latin typeface="Arial" pitchFamily="34" charset="0"/>
                <a:cs typeface="Arial" pitchFamily="34" charset="0"/>
              </a:rPr>
              <a:t>at TEDMED 2013 </a:t>
            </a:r>
            <a:r>
              <a:rPr lang="en-US" dirty="0" smtClean="0">
                <a:latin typeface="Arial" pitchFamily="34" charset="0"/>
                <a:cs typeface="Arial" pitchFamily="34" charset="0"/>
              </a:rPr>
              <a:t>held at </a:t>
            </a:r>
            <a:r>
              <a:rPr lang="en-US" dirty="0">
                <a:latin typeface="Arial" pitchFamily="34" charset="0"/>
                <a:cs typeface="Arial" pitchFamily="34" charset="0"/>
              </a:rPr>
              <a:t>the Kennedy Center in Washington DC </a:t>
            </a:r>
            <a:r>
              <a:rPr lang="en-US" dirty="0" smtClean="0">
                <a:latin typeface="Arial" pitchFamily="34" charset="0"/>
                <a:cs typeface="Arial" pitchFamily="34" charset="0"/>
              </a:rPr>
              <a:t>in April. * The </a:t>
            </a:r>
            <a:r>
              <a:rPr lang="en-US" dirty="0">
                <a:latin typeface="Arial" pitchFamily="34" charset="0"/>
                <a:cs typeface="Arial" pitchFamily="34" charset="0"/>
              </a:rPr>
              <a:t>talk entitled “Can an </a:t>
            </a:r>
            <a:r>
              <a:rPr lang="en-US" dirty="0" smtClean="0">
                <a:latin typeface="Arial" pitchFamily="34" charset="0"/>
                <a:cs typeface="Arial" pitchFamily="34" charset="0"/>
              </a:rPr>
              <a:t>orchestra </a:t>
            </a:r>
            <a:r>
              <a:rPr lang="en-US" dirty="0">
                <a:latin typeface="Arial" pitchFamily="34" charset="0"/>
                <a:cs typeface="Arial" pitchFamily="34" charset="0"/>
              </a:rPr>
              <a:t>of scientists find the hidden music in your DNA?” shed light on how </a:t>
            </a:r>
            <a:r>
              <a:rPr lang="en-US" dirty="0" smtClean="0">
                <a:latin typeface="Arial" pitchFamily="34" charset="0"/>
                <a:cs typeface="Arial" pitchFamily="34" charset="0"/>
              </a:rPr>
              <a:t>collaborations </a:t>
            </a:r>
            <a:r>
              <a:rPr lang="en-US" dirty="0">
                <a:latin typeface="Arial" pitchFamily="34" charset="0"/>
                <a:cs typeface="Arial" pitchFamily="34" charset="0"/>
              </a:rPr>
              <a:t>can help unlock more DNA </a:t>
            </a:r>
            <a:r>
              <a:rPr lang="en-US" dirty="0" smtClean="0">
                <a:latin typeface="Arial" pitchFamily="34" charset="0"/>
                <a:cs typeface="Arial" pitchFamily="34" charset="0"/>
              </a:rPr>
              <a:t>secrets,</a:t>
            </a:r>
            <a:r>
              <a:rPr lang="en-US" baseline="0" dirty="0" smtClean="0">
                <a:latin typeface="Arial" pitchFamily="34" charset="0"/>
                <a:cs typeface="Arial" pitchFamily="34" charset="0"/>
              </a:rPr>
              <a:t> with </a:t>
            </a:r>
            <a:r>
              <a:rPr lang="en-US" dirty="0" smtClean="0">
                <a:latin typeface="Arial" pitchFamily="34" charset="0"/>
                <a:cs typeface="Arial" pitchFamily="34" charset="0"/>
              </a:rPr>
              <a:t>experiences </a:t>
            </a:r>
            <a:r>
              <a:rPr lang="en-US" dirty="0">
                <a:latin typeface="Arial" pitchFamily="34" charset="0"/>
                <a:cs typeface="Arial" pitchFamily="34" charset="0"/>
              </a:rPr>
              <a:t>in the ENCODE </a:t>
            </a:r>
            <a:r>
              <a:rPr lang="en-US" dirty="0" smtClean="0">
                <a:latin typeface="Arial" pitchFamily="34" charset="0"/>
                <a:cs typeface="Arial" pitchFamily="34" charset="0"/>
              </a:rPr>
              <a:t>project used as ex. </a:t>
            </a:r>
            <a:endParaRPr lang="en-US" dirty="0">
              <a:latin typeface="Arial" pitchFamily="34" charset="0"/>
              <a:cs typeface="Arial" pitchFamily="34" charset="0"/>
            </a:endParaRPr>
          </a:p>
          <a:p>
            <a:pPr>
              <a:spcBef>
                <a:spcPts val="0"/>
              </a:spcBef>
            </a:pPr>
            <a:r>
              <a:rPr lang="en-US" dirty="0">
                <a:latin typeface="Arial" pitchFamily="34" charset="0"/>
                <a:cs typeface="Arial" pitchFamily="34" charset="0"/>
              </a:rPr>
              <a:t> </a:t>
            </a:r>
          </a:p>
          <a:p>
            <a:pPr>
              <a:spcBef>
                <a:spcPts val="0"/>
              </a:spcBef>
            </a:pPr>
            <a:r>
              <a:rPr lang="en-US" dirty="0" smtClean="0">
                <a:latin typeface="Arial" pitchFamily="34" charset="0"/>
                <a:cs typeface="Arial" pitchFamily="34" charset="0"/>
              </a:rPr>
              <a:t>* NHGRI would also like </a:t>
            </a:r>
            <a:r>
              <a:rPr lang="en-US" dirty="0">
                <a:latin typeface="Arial" pitchFamily="34" charset="0"/>
                <a:cs typeface="Arial" pitchFamily="34" charset="0"/>
              </a:rPr>
              <a:t>to congratulate Rebecca Lowdon and Judy Wexler, two former ENCODE program </a:t>
            </a:r>
            <a:r>
              <a:rPr lang="en-US" dirty="0" smtClean="0">
                <a:latin typeface="Arial" pitchFamily="34" charset="0"/>
                <a:cs typeface="Arial" pitchFamily="34" charset="0"/>
              </a:rPr>
              <a:t>analysts, </a:t>
            </a:r>
            <a:r>
              <a:rPr lang="en-US" dirty="0">
                <a:latin typeface="Arial" pitchFamily="34" charset="0"/>
                <a:cs typeface="Arial" pitchFamily="34" charset="0"/>
              </a:rPr>
              <a:t>who were each awarded an NSF Graduate Research </a:t>
            </a:r>
            <a:r>
              <a:rPr lang="en-US" dirty="0" smtClean="0">
                <a:latin typeface="Arial" pitchFamily="34" charset="0"/>
                <a:cs typeface="Arial" pitchFamily="34" charset="0"/>
              </a:rPr>
              <a:t>Fellowship</a:t>
            </a:r>
            <a:r>
              <a:rPr lang="en-US" dirty="0">
                <a:latin typeface="Arial" pitchFamily="34" charset="0"/>
                <a:cs typeface="Arial" pitchFamily="34" charset="0"/>
              </a:rPr>
              <a:t>. Rebecca is currently a graduate student at Washington </a:t>
            </a:r>
            <a:r>
              <a:rPr lang="en-US" dirty="0" smtClean="0">
                <a:latin typeface="Arial" pitchFamily="34" charset="0"/>
                <a:cs typeface="Arial" pitchFamily="34" charset="0"/>
              </a:rPr>
              <a:t>University, </a:t>
            </a:r>
            <a:r>
              <a:rPr lang="en-US" dirty="0">
                <a:latin typeface="Arial" pitchFamily="34" charset="0"/>
                <a:cs typeface="Arial" pitchFamily="34" charset="0"/>
              </a:rPr>
              <a:t>and Judy is a graduate student at </a:t>
            </a:r>
            <a:r>
              <a:rPr lang="en-US" dirty="0" smtClean="0">
                <a:latin typeface="Arial" pitchFamily="34" charset="0"/>
                <a:cs typeface="Arial" pitchFamily="34" charset="0"/>
              </a:rPr>
              <a:t>U.C.-Davis</a:t>
            </a:r>
            <a:r>
              <a:rPr lang="en-US" dirty="0">
                <a:latin typeface="Arial" pitchFamily="34" charset="0"/>
                <a:cs typeface="Arial" pitchFamily="34" charset="0"/>
              </a:rPr>
              <a:t>. </a:t>
            </a: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54</a:t>
            </a:fld>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1203325" y="701675"/>
            <a:ext cx="4679950" cy="3509963"/>
          </a:xfrm>
          <a:prstGeom prst="rect">
            <a:avLst/>
          </a:prstGeom>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smtClean="0">
                <a:latin typeface="Arial" pitchFamily="34" charset="0"/>
                <a:cs typeface="Arial" pitchFamily="34" charset="0"/>
              </a:rPr>
              <a:t>Following </a:t>
            </a:r>
            <a:r>
              <a:rPr lang="en-US" baseline="0" dirty="0" smtClean="0">
                <a:latin typeface="Arial" pitchFamily="34" charset="0"/>
                <a:cs typeface="Arial" pitchFamily="34" charset="0"/>
              </a:rPr>
              <a:t>Council’s agreement in February to renew the Centers of Excellence in Genomic Science (CEGS) program, * </a:t>
            </a:r>
            <a:r>
              <a:rPr lang="en-US" dirty="0" smtClean="0">
                <a:latin typeface="Arial" pitchFamily="34" charset="0"/>
                <a:cs typeface="Arial" pitchFamily="34" charset="0"/>
              </a:rPr>
              <a:t>NHGRI and NIMH published a</a:t>
            </a:r>
            <a:r>
              <a:rPr lang="en-US" baseline="0" dirty="0" smtClean="0">
                <a:latin typeface="Arial" pitchFamily="34" charset="0"/>
                <a:cs typeface="Arial" pitchFamily="34" charset="0"/>
              </a:rPr>
              <a:t> new program announcement in April, with modifications that broadened the scope of the CEGS program so that it better aligned with NHGRI’s new strategic plan. * Letters of intent for CEGS and their associated Diversity Action Plans are due in June and * applications are due in July. </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The current program announcement is for one year. Later this year, we will issue a new program announcement for three more CEGS application receipt dates. This is because NIH is making a transition to electronic submission of these more complex grant applications. </a:t>
            </a:r>
          </a:p>
          <a:p>
            <a:pPr>
              <a:spcBef>
                <a:spcPts val="0"/>
              </a:spcBef>
            </a:pPr>
            <a:endParaRPr lang="en-US" baseline="0"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 This year’s annual CEGS Grantee and DAP Meeting will be hosted by the CEGS at</a:t>
            </a:r>
            <a:r>
              <a:rPr lang="en-US" baseline="0" dirty="0" smtClean="0">
                <a:latin typeface="Arial" pitchFamily="34" charset="0"/>
                <a:cs typeface="Arial" pitchFamily="34" charset="0"/>
              </a:rPr>
              <a:t> the Medical College of Wisconsin and the University of Wisconsin, and will be held in Madison, Wisconsin in October. Shown here is a group photograph from a previous such meeting.</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4"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098" eaLnBrk="0" hangingPunct="0">
              <a:defRPr b="1">
                <a:solidFill>
                  <a:schemeClr val="tx1"/>
                </a:solidFill>
                <a:latin typeface="Arial" pitchFamily="34" charset="0"/>
              </a:defRPr>
            </a:lvl1pPr>
            <a:lvl2pPr marL="742531" indent="-285590" defTabSz="936098" eaLnBrk="0" hangingPunct="0">
              <a:defRPr b="1">
                <a:solidFill>
                  <a:schemeClr val="tx1"/>
                </a:solidFill>
                <a:latin typeface="Arial" pitchFamily="34" charset="0"/>
              </a:defRPr>
            </a:lvl2pPr>
            <a:lvl3pPr marL="1142358" indent="-228471" defTabSz="936098" eaLnBrk="0" hangingPunct="0">
              <a:defRPr b="1">
                <a:solidFill>
                  <a:schemeClr val="tx1"/>
                </a:solidFill>
                <a:latin typeface="Arial" pitchFamily="34" charset="0"/>
              </a:defRPr>
            </a:lvl3pPr>
            <a:lvl4pPr marL="1599300" indent="-228471" defTabSz="936098" eaLnBrk="0" hangingPunct="0">
              <a:defRPr b="1">
                <a:solidFill>
                  <a:schemeClr val="tx1"/>
                </a:solidFill>
                <a:latin typeface="Arial" pitchFamily="34" charset="0"/>
              </a:defRPr>
            </a:lvl4pPr>
            <a:lvl5pPr marL="2056244" indent="-228471" defTabSz="936098" eaLnBrk="0" hangingPunct="0">
              <a:defRPr b="1">
                <a:solidFill>
                  <a:schemeClr val="tx1"/>
                </a:solidFill>
                <a:latin typeface="Arial" pitchFamily="34" charset="0"/>
              </a:defRPr>
            </a:lvl5pPr>
            <a:lvl6pPr marL="2513187" indent="-228471" defTabSz="936098" eaLnBrk="0" fontAlgn="base" hangingPunct="0">
              <a:spcBef>
                <a:spcPct val="0"/>
              </a:spcBef>
              <a:spcAft>
                <a:spcPct val="0"/>
              </a:spcAft>
              <a:defRPr b="1">
                <a:solidFill>
                  <a:schemeClr val="tx1"/>
                </a:solidFill>
                <a:latin typeface="Arial" pitchFamily="34" charset="0"/>
              </a:defRPr>
            </a:lvl6pPr>
            <a:lvl7pPr marL="2970131" indent="-228471" defTabSz="936098" eaLnBrk="0" fontAlgn="base" hangingPunct="0">
              <a:spcBef>
                <a:spcPct val="0"/>
              </a:spcBef>
              <a:spcAft>
                <a:spcPct val="0"/>
              </a:spcAft>
              <a:defRPr b="1">
                <a:solidFill>
                  <a:schemeClr val="tx1"/>
                </a:solidFill>
                <a:latin typeface="Arial" pitchFamily="34" charset="0"/>
              </a:defRPr>
            </a:lvl7pPr>
            <a:lvl8pPr marL="3427072" indent="-228471" defTabSz="936098" eaLnBrk="0" fontAlgn="base" hangingPunct="0">
              <a:spcBef>
                <a:spcPct val="0"/>
              </a:spcBef>
              <a:spcAft>
                <a:spcPct val="0"/>
              </a:spcAft>
              <a:defRPr b="1">
                <a:solidFill>
                  <a:schemeClr val="tx1"/>
                </a:solidFill>
                <a:latin typeface="Arial" pitchFamily="34" charset="0"/>
              </a:defRPr>
            </a:lvl8pPr>
            <a:lvl9pPr marL="3884015" indent="-228471" defTabSz="9360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55</a:t>
            </a:fld>
            <a:endParaRPr lang="en-US" dirty="0" smtClean="0">
              <a:cs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2"/>
          <p:cNvSpPr>
            <a:spLocks noGrp="1" noRot="1" noChangeAspect="1" noChangeArrowheads="1" noTextEdit="1"/>
          </p:cNvSpPr>
          <p:nvPr>
            <p:ph type="sldImg"/>
          </p:nvPr>
        </p:nvSpPr>
        <p:spPr>
          <a:xfrm>
            <a:off x="1203325" y="703263"/>
            <a:ext cx="4679950" cy="3509962"/>
          </a:xfrm>
          <a:prstGeom prst="rect">
            <a:avLst/>
          </a:prstGeom>
          <a:ln/>
        </p:spPr>
      </p:sp>
      <p:sp>
        <p:nvSpPr>
          <p:cNvPr id="148484" name="Rectangle 3"/>
          <p:cNvSpPr>
            <a:spLocks noGrp="1" noChangeArrowheads="1"/>
          </p:cNvSpPr>
          <p:nvPr>
            <p:ph type="body" idx="1"/>
          </p:nvPr>
        </p:nvSpPr>
        <p:spPr>
          <a:xfrm>
            <a:off x="914402" y="4446591"/>
            <a:ext cx="5462589"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82" tIns="46940" rIns="93882" bIns="46940"/>
          <a:lstStyle/>
          <a:p>
            <a:pPr defTabSz="912309">
              <a:spcBef>
                <a:spcPct val="0"/>
              </a:spcBef>
              <a:defRPr/>
            </a:pPr>
            <a:r>
              <a:rPr lang="en-US" dirty="0" smtClean="0">
                <a:effectLst/>
                <a:latin typeface="Arial" pitchFamily="34" charset="0"/>
                <a:cs typeface="Arial" pitchFamily="34" charset="0"/>
              </a:rPr>
              <a:t>During the first quarter</a:t>
            </a:r>
            <a:r>
              <a:rPr lang="en-US" baseline="0" dirty="0" smtClean="0">
                <a:effectLst/>
                <a:latin typeface="Arial" pitchFamily="34" charset="0"/>
                <a:cs typeface="Arial" pitchFamily="34" charset="0"/>
              </a:rPr>
              <a:t> of 2013, the </a:t>
            </a:r>
            <a:r>
              <a:rPr lang="en-US" baseline="0" dirty="0" err="1" smtClean="0">
                <a:effectLst/>
                <a:latin typeface="Arial" pitchFamily="34" charset="0"/>
                <a:cs typeface="Arial" pitchFamily="34" charset="0"/>
              </a:rPr>
              <a:t>PhenX</a:t>
            </a:r>
            <a:r>
              <a:rPr lang="en-US" baseline="0" dirty="0" smtClean="0">
                <a:effectLst/>
                <a:latin typeface="Arial" pitchFamily="34" charset="0"/>
                <a:cs typeface="Arial" pitchFamily="34" charset="0"/>
              </a:rPr>
              <a:t> Toolkit, an online resource of standard phenotypic and environmental exposure measures, met an exciting milestone– * the 1,000</a:t>
            </a:r>
            <a:r>
              <a:rPr lang="en-US" baseline="30000" dirty="0" smtClean="0">
                <a:effectLst/>
                <a:latin typeface="Arial" pitchFamily="34" charset="0"/>
                <a:cs typeface="Arial" pitchFamily="34" charset="0"/>
              </a:rPr>
              <a:t>th</a:t>
            </a:r>
            <a:r>
              <a:rPr lang="en-US" baseline="0" dirty="0" smtClean="0">
                <a:effectLst/>
                <a:latin typeface="Arial" pitchFamily="34" charset="0"/>
                <a:cs typeface="Arial" pitchFamily="34" charset="0"/>
              </a:rPr>
              <a:t> registered user!  As of the end of April, there are now close to 1,100 registered users.   </a:t>
            </a:r>
          </a:p>
          <a:p>
            <a:pPr defTabSz="912309">
              <a:spcBef>
                <a:spcPct val="0"/>
              </a:spcBef>
              <a:defRPr/>
            </a:pPr>
            <a:endParaRPr lang="en-US" baseline="0" dirty="0" smtClean="0">
              <a:effectLst/>
              <a:latin typeface="Arial" pitchFamily="34" charset="0"/>
              <a:cs typeface="Arial" pitchFamily="34" charset="0"/>
            </a:endParaRPr>
          </a:p>
          <a:p>
            <a:pPr defTabSz="912309">
              <a:spcBef>
                <a:spcPct val="0"/>
              </a:spcBef>
              <a:defRPr/>
            </a:pPr>
            <a:r>
              <a:rPr lang="en-US" baseline="0" dirty="0" smtClean="0">
                <a:effectLst/>
                <a:latin typeface="Arial" pitchFamily="34" charset="0"/>
                <a:cs typeface="Arial" pitchFamily="34" charset="0"/>
              </a:rPr>
              <a:t>In addition, * 7 new Funding Opportunity Announcements (FOAs) that strongly recommend the use of </a:t>
            </a:r>
            <a:r>
              <a:rPr lang="en-US" baseline="0" dirty="0" err="1" smtClean="0">
                <a:effectLst/>
                <a:latin typeface="Arial" pitchFamily="34" charset="0"/>
                <a:cs typeface="Arial" pitchFamily="34" charset="0"/>
              </a:rPr>
              <a:t>PhenX</a:t>
            </a:r>
            <a:r>
              <a:rPr lang="en-US" baseline="0" dirty="0" smtClean="0">
                <a:effectLst/>
                <a:latin typeface="Arial" pitchFamily="34" charset="0"/>
                <a:cs typeface="Arial" pitchFamily="34" charset="0"/>
              </a:rPr>
              <a:t> measures were published in 2013 (for a total of 35 such FOAs from a variety of NIH institutes and centers).</a:t>
            </a:r>
          </a:p>
          <a:p>
            <a:pPr defTabSz="912309">
              <a:spcBef>
                <a:spcPct val="0"/>
              </a:spcBef>
              <a:defRPr/>
            </a:pPr>
            <a:endParaRPr lang="en-US" dirty="0" smtClean="0">
              <a:effectLst/>
              <a:latin typeface="Arial" pitchFamily="34" charset="0"/>
              <a:cs typeface="Arial" pitchFamily="34" charset="0"/>
            </a:endParaRPr>
          </a:p>
          <a:p>
            <a:pPr defTabSz="912309">
              <a:spcBef>
                <a:spcPct val="0"/>
              </a:spcBef>
              <a:defRPr/>
            </a:pPr>
            <a:r>
              <a:rPr lang="en-US" dirty="0" smtClean="0">
                <a:effectLst/>
                <a:latin typeface="Arial" pitchFamily="34" charset="0"/>
                <a:cs typeface="Arial" pitchFamily="34" charset="0"/>
              </a:rPr>
              <a:t>Lastly,</a:t>
            </a:r>
            <a:r>
              <a:rPr lang="en-US" baseline="0" dirty="0" smtClean="0">
                <a:effectLst/>
                <a:latin typeface="Arial" pitchFamily="34" charset="0"/>
                <a:cs typeface="Arial" pitchFamily="34" charset="0"/>
              </a:rPr>
              <a:t> * </a:t>
            </a:r>
            <a:r>
              <a:rPr lang="en-US" dirty="0" smtClean="0">
                <a:effectLst/>
                <a:latin typeface="Arial" pitchFamily="34" charset="0"/>
                <a:cs typeface="Arial" pitchFamily="34" charset="0"/>
              </a:rPr>
              <a:t>the NIH recently launched a web portal to improve access to information about NIH-supported Common Data Element initiatives (such as </a:t>
            </a:r>
            <a:r>
              <a:rPr lang="en-US" dirty="0" err="1" smtClean="0">
                <a:effectLst/>
                <a:latin typeface="Arial" pitchFamily="34" charset="0"/>
                <a:cs typeface="Arial" pitchFamily="34" charset="0"/>
              </a:rPr>
              <a:t>PhenX</a:t>
            </a:r>
            <a:r>
              <a:rPr lang="en-US" dirty="0" smtClean="0">
                <a:effectLst/>
                <a:latin typeface="Arial" pitchFamily="34" charset="0"/>
                <a:cs typeface="Arial" pitchFamily="34" charset="0"/>
              </a:rPr>
              <a:t>) and to assist investigators with tools and resources for developing protocols for data collection. NHGRI program</a:t>
            </a:r>
            <a:r>
              <a:rPr lang="en-US" baseline="0" dirty="0" smtClean="0">
                <a:effectLst/>
                <a:latin typeface="Arial" pitchFamily="34" charset="0"/>
                <a:cs typeface="Arial" pitchFamily="34" charset="0"/>
              </a:rPr>
              <a:t> staff participates in this trans-NIH effort, in which </a:t>
            </a:r>
            <a:r>
              <a:rPr lang="en-US" baseline="0" dirty="0" err="1" smtClean="0">
                <a:effectLst/>
                <a:latin typeface="Arial" pitchFamily="34" charset="0"/>
                <a:cs typeface="Arial" pitchFamily="34" charset="0"/>
              </a:rPr>
              <a:t>PhenX</a:t>
            </a:r>
            <a:r>
              <a:rPr lang="en-US" baseline="0" dirty="0" smtClean="0">
                <a:effectLst/>
                <a:latin typeface="Arial" pitchFamily="34" charset="0"/>
                <a:cs typeface="Arial" pitchFamily="34" charset="0"/>
              </a:rPr>
              <a:t> measures have had a strong presence.</a:t>
            </a:r>
            <a:endParaRPr lang="en-US" dirty="0" smtClean="0">
              <a:latin typeface="Arial" pitchFamily="34" charset="0"/>
              <a:cs typeface="Arial" pitchFamily="34" charset="0"/>
            </a:endParaRPr>
          </a:p>
          <a:p>
            <a:pPr defTabSz="912309">
              <a:spcBef>
                <a:spcPct val="0"/>
              </a:spcBef>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6" y="8891590"/>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098" eaLnBrk="0" hangingPunct="0">
              <a:defRPr b="1">
                <a:solidFill>
                  <a:schemeClr val="tx1"/>
                </a:solidFill>
                <a:latin typeface="Arial" pitchFamily="34" charset="0"/>
              </a:defRPr>
            </a:lvl1pPr>
            <a:lvl2pPr marL="742531" indent="-285590" defTabSz="936098" eaLnBrk="0" hangingPunct="0">
              <a:defRPr b="1">
                <a:solidFill>
                  <a:schemeClr val="tx1"/>
                </a:solidFill>
                <a:latin typeface="Arial" pitchFamily="34" charset="0"/>
              </a:defRPr>
            </a:lvl2pPr>
            <a:lvl3pPr marL="1142358" indent="-228471" defTabSz="936098" eaLnBrk="0" hangingPunct="0">
              <a:defRPr b="1">
                <a:solidFill>
                  <a:schemeClr val="tx1"/>
                </a:solidFill>
                <a:latin typeface="Arial" pitchFamily="34" charset="0"/>
              </a:defRPr>
            </a:lvl3pPr>
            <a:lvl4pPr marL="1599300" indent="-228471" defTabSz="936098" eaLnBrk="0" hangingPunct="0">
              <a:defRPr b="1">
                <a:solidFill>
                  <a:schemeClr val="tx1"/>
                </a:solidFill>
                <a:latin typeface="Arial" pitchFamily="34" charset="0"/>
              </a:defRPr>
            </a:lvl4pPr>
            <a:lvl5pPr marL="2056244" indent="-228471" defTabSz="936098" eaLnBrk="0" hangingPunct="0">
              <a:defRPr b="1">
                <a:solidFill>
                  <a:schemeClr val="tx1"/>
                </a:solidFill>
                <a:latin typeface="Arial" pitchFamily="34" charset="0"/>
              </a:defRPr>
            </a:lvl5pPr>
            <a:lvl6pPr marL="2513187" indent="-228471" defTabSz="936098" eaLnBrk="0" fontAlgn="base" hangingPunct="0">
              <a:spcBef>
                <a:spcPct val="0"/>
              </a:spcBef>
              <a:spcAft>
                <a:spcPct val="0"/>
              </a:spcAft>
              <a:defRPr b="1">
                <a:solidFill>
                  <a:schemeClr val="tx1"/>
                </a:solidFill>
                <a:latin typeface="Arial" pitchFamily="34" charset="0"/>
              </a:defRPr>
            </a:lvl6pPr>
            <a:lvl7pPr marL="2970131" indent="-228471" defTabSz="936098" eaLnBrk="0" fontAlgn="base" hangingPunct="0">
              <a:spcBef>
                <a:spcPct val="0"/>
              </a:spcBef>
              <a:spcAft>
                <a:spcPct val="0"/>
              </a:spcAft>
              <a:defRPr b="1">
                <a:solidFill>
                  <a:schemeClr val="tx1"/>
                </a:solidFill>
                <a:latin typeface="Arial" pitchFamily="34" charset="0"/>
              </a:defRPr>
            </a:lvl7pPr>
            <a:lvl8pPr marL="3427072" indent="-228471" defTabSz="936098" eaLnBrk="0" fontAlgn="base" hangingPunct="0">
              <a:spcBef>
                <a:spcPct val="0"/>
              </a:spcBef>
              <a:spcAft>
                <a:spcPct val="0"/>
              </a:spcAft>
              <a:defRPr b="1">
                <a:solidFill>
                  <a:schemeClr val="tx1"/>
                </a:solidFill>
                <a:latin typeface="Arial" pitchFamily="34" charset="0"/>
              </a:defRPr>
            </a:lvl8pPr>
            <a:lvl9pPr marL="3884015" indent="-228471" defTabSz="9360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56</a:t>
            </a:fld>
            <a:endParaRPr lang="en-US" dirty="0" smtClean="0">
              <a:solidFill>
                <a:prstClr val="black"/>
              </a:solidFill>
              <a:cs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noAutofit/>
          </a:bodyPr>
          <a:lstStyle/>
          <a:p>
            <a:pPr>
              <a:spcBef>
                <a:spcPts val="0"/>
              </a:spcBef>
            </a:pPr>
            <a:r>
              <a:rPr lang="en-US" b="0" dirty="0" smtClean="0">
                <a:latin typeface="Arial" pitchFamily="34" charset="0"/>
                <a:cs typeface="Arial" pitchFamily="34" charset="0"/>
              </a:rPr>
              <a:t>You may recall that the Genetic Association Information Network</a:t>
            </a:r>
            <a:r>
              <a:rPr lang="en-US" b="0" baseline="0" dirty="0" smtClean="0">
                <a:latin typeface="Arial" pitchFamily="34" charset="0"/>
                <a:cs typeface="Arial" pitchFamily="34" charset="0"/>
              </a:rPr>
              <a:t> (GAIN) was established to investigate the genetic basis of common diseases by creating a network of six collaborative genome-wide association studies, including those studying ADHD, depression, type I diabetes, and other conditions. Since making the GAIN study available through </a:t>
            </a:r>
            <a:r>
              <a:rPr lang="en-US" b="0" baseline="0" dirty="0" err="1" smtClean="0">
                <a:latin typeface="Arial" pitchFamily="34" charset="0"/>
                <a:cs typeface="Arial" pitchFamily="34" charset="0"/>
              </a:rPr>
              <a:t>dbGaP</a:t>
            </a:r>
            <a:r>
              <a:rPr lang="en-US" b="0" baseline="0" dirty="0" smtClean="0">
                <a:latin typeface="Arial" pitchFamily="34" charset="0"/>
                <a:cs typeface="Arial" pitchFamily="34" charset="0"/>
              </a:rPr>
              <a:t> in 2007, the GAIN Data Access Committee has received and reviewed over 1,000 project requests.  </a:t>
            </a:r>
            <a:endParaRPr lang="en-US" b="0" dirty="0" smtClean="0">
              <a:latin typeface="Arial" pitchFamily="34" charset="0"/>
              <a:cs typeface="Arial" pitchFamily="34" charset="0"/>
            </a:endParaRPr>
          </a:p>
          <a:p>
            <a:pPr>
              <a:spcBef>
                <a:spcPts val="0"/>
              </a:spcBef>
            </a:pPr>
            <a:r>
              <a:rPr lang="en-US" b="0" dirty="0" smtClean="0">
                <a:latin typeface="Arial" pitchFamily="34" charset="0"/>
                <a:cs typeface="Arial" pitchFamily="34" charset="0"/>
              </a:rPr>
              <a:t/>
            </a:r>
            <a:br>
              <a:rPr lang="en-US" b="0" dirty="0" smtClean="0">
                <a:latin typeface="Arial" pitchFamily="34" charset="0"/>
                <a:cs typeface="Arial" pitchFamily="34" charset="0"/>
              </a:rPr>
            </a:br>
            <a:r>
              <a:rPr lang="en-US" b="0" dirty="0" smtClean="0">
                <a:latin typeface="Arial" pitchFamily="34" charset="0"/>
                <a:cs typeface="Arial" pitchFamily="34" charset="0"/>
              </a:rPr>
              <a:t>In April, * a commentary</a:t>
            </a:r>
            <a:r>
              <a:rPr lang="en-US" b="0" baseline="0" dirty="0" smtClean="0">
                <a:latin typeface="Arial" pitchFamily="34" charset="0"/>
                <a:cs typeface="Arial" pitchFamily="34" charset="0"/>
              </a:rPr>
              <a:t> describing the experience of the GAIN Data Access Committee was published in the </a:t>
            </a:r>
            <a:r>
              <a:rPr lang="en-US" b="0" i="1" baseline="0" dirty="0" smtClean="0">
                <a:latin typeface="Arial" pitchFamily="34" charset="0"/>
                <a:cs typeface="Arial" pitchFamily="34" charset="0"/>
              </a:rPr>
              <a:t>American Journal of Human Genetics</a:t>
            </a:r>
            <a:r>
              <a:rPr lang="en-US" b="0" baseline="0" dirty="0" smtClean="0">
                <a:latin typeface="Arial" pitchFamily="34" charset="0"/>
                <a:cs typeface="Arial" pitchFamily="34" charset="0"/>
              </a:rPr>
              <a:t>. </a:t>
            </a:r>
            <a:r>
              <a:rPr lang="en-US" b="0" i="0" kern="1200" dirty="0" smtClean="0">
                <a:latin typeface="Arial" pitchFamily="34" charset="0"/>
                <a:cs typeface="Arial" pitchFamily="34" charset="0"/>
              </a:rPr>
              <a:t>Over 5 years of experience with this controlled</a:t>
            </a:r>
            <a:r>
              <a:rPr lang="en-US" b="0" i="0" kern="1200" baseline="0" dirty="0" smtClean="0">
                <a:latin typeface="Arial" pitchFamily="34" charset="0"/>
                <a:cs typeface="Arial" pitchFamily="34" charset="0"/>
              </a:rPr>
              <a:t> </a:t>
            </a:r>
            <a:r>
              <a:rPr lang="en-US" b="0" i="0" kern="1200" dirty="0" smtClean="0">
                <a:latin typeface="Arial" pitchFamily="34" charset="0"/>
                <a:cs typeface="Arial" pitchFamily="34" charset="0"/>
              </a:rPr>
              <a:t>data</a:t>
            </a:r>
            <a:r>
              <a:rPr lang="en-US" b="0" i="0" kern="1200" baseline="0" dirty="0" smtClean="0">
                <a:latin typeface="Arial" pitchFamily="34" charset="0"/>
                <a:cs typeface="Arial" pitchFamily="34" charset="0"/>
              </a:rPr>
              <a:t> access model</a:t>
            </a:r>
            <a:r>
              <a:rPr lang="en-US" b="0" i="0" kern="1200" dirty="0" smtClean="0">
                <a:latin typeface="Arial" pitchFamily="34" charset="0"/>
                <a:cs typeface="Arial" pitchFamily="34" charset="0"/>
              </a:rPr>
              <a:t> have demonstrated substantial use of GAIN data by investigators from academic, nonprofit, and for-profit institutions, with relatively few policy violations. </a:t>
            </a:r>
          </a:p>
          <a:p>
            <a:pPr>
              <a:spcBef>
                <a:spcPts val="0"/>
              </a:spcBef>
            </a:pPr>
            <a:endParaRPr lang="en-US" b="0" i="0" kern="1200" dirty="0" smtClean="0">
              <a:latin typeface="Arial" pitchFamily="34" charset="0"/>
              <a:cs typeface="Arial" pitchFamily="34" charset="0"/>
            </a:endParaRPr>
          </a:p>
          <a:p>
            <a:pPr>
              <a:spcBef>
                <a:spcPts val="0"/>
              </a:spcBef>
            </a:pPr>
            <a:r>
              <a:rPr lang="en-US" b="0" i="0" kern="1200" dirty="0" smtClean="0">
                <a:latin typeface="Arial" pitchFamily="34" charset="0"/>
                <a:cs typeface="Arial" pitchFamily="34" charset="0"/>
              </a:rPr>
              <a:t>* As you can see from this table included in the</a:t>
            </a:r>
            <a:r>
              <a:rPr lang="en-US" b="0" i="0" kern="1200" baseline="0" dirty="0" smtClean="0">
                <a:latin typeface="Arial" pitchFamily="34" charset="0"/>
                <a:cs typeface="Arial" pitchFamily="34" charset="0"/>
              </a:rPr>
              <a:t> commentary, roughly 200 project requests have been submitted to the GAIN </a:t>
            </a:r>
            <a:r>
              <a:rPr lang="en-US" b="0" baseline="0" dirty="0" smtClean="0">
                <a:latin typeface="Arial" pitchFamily="34" charset="0"/>
                <a:cs typeface="Arial" pitchFamily="34" charset="0"/>
              </a:rPr>
              <a:t>Data Access Committee </a:t>
            </a:r>
            <a:r>
              <a:rPr lang="en-US" b="0" i="0" kern="1200" baseline="0" dirty="0" smtClean="0">
                <a:latin typeface="Arial" pitchFamily="34" charset="0"/>
                <a:cs typeface="Arial" pitchFamily="34" charset="0"/>
              </a:rPr>
              <a:t>in each of the past few years, with the majority being approved. T</a:t>
            </a:r>
            <a:r>
              <a:rPr lang="en-US" b="0" i="0" kern="1200" dirty="0" smtClean="0">
                <a:latin typeface="Arial" pitchFamily="34" charset="0"/>
                <a:cs typeface="Arial" pitchFamily="34" charset="0"/>
              </a:rPr>
              <a:t>he availability of GAIN data has allowed for advances in both understanding the genetic underpinnings of specific diseases and the development and refinement of statistical methods for identifying genetic and environmental factors related to complex common disorders.</a:t>
            </a:r>
            <a:endParaRPr lang="en-US" b="0" dirty="0" smtClean="0">
              <a:latin typeface="Arial" pitchFamily="34" charset="0"/>
              <a:cs typeface="Arial" pitchFamily="34" charset="0"/>
            </a:endParaRPr>
          </a:p>
          <a:p>
            <a:pPr>
              <a:spcBef>
                <a:spcPts val="0"/>
              </a:spcBef>
            </a:pPr>
            <a:endParaRPr lang="en-US" b="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3CFFA11A-31AE-4B36-B18B-20435B6C8F01}"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716917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xfrm>
            <a:off x="1203325" y="701675"/>
            <a:ext cx="4679950" cy="3509963"/>
          </a:xfrm>
          <a:prstGeom prst="rect">
            <a:avLst/>
          </a:prstGeom>
          <a:ln/>
        </p:spPr>
      </p:sp>
      <p:sp>
        <p:nvSpPr>
          <p:cNvPr id="13316" name="Rectangle 3"/>
          <p:cNvSpPr>
            <a:spLocks noGrp="1" noChangeArrowheads="1"/>
          </p:cNvSpPr>
          <p:nvPr>
            <p:ph type="body" idx="1"/>
          </p:nvPr>
        </p:nvSpPr>
        <p:spPr>
          <a:xfrm>
            <a:off x="944569" y="4446592"/>
            <a:ext cx="5354632" cy="4211636"/>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09" tIns="46954" rIns="93909" bIns="46954" numCol="1" anchor="t" anchorCtr="0" compatLnSpc="1">
            <a:prstTxWarp prst="textNoShape">
              <a:avLst/>
            </a:prstTxWarp>
            <a:normAutofit/>
          </a:bodyPr>
          <a:lstStyle/>
          <a:p>
            <a:pPr defTabSz="912464">
              <a:spcBef>
                <a:spcPct val="0"/>
              </a:spcBef>
              <a:defRPr/>
            </a:pPr>
            <a:r>
              <a:rPr lang="en-US" dirty="0">
                <a:latin typeface="Arial" pitchFamily="34" charset="0"/>
                <a:cs typeface="Arial" pitchFamily="34" charset="0"/>
              </a:rPr>
              <a:t>The </a:t>
            </a:r>
            <a:r>
              <a:rPr lang="en-US" dirty="0" smtClean="0">
                <a:latin typeface="Arial" pitchFamily="34" charset="0"/>
                <a:cs typeface="Arial" pitchFamily="34" charset="0"/>
              </a:rPr>
              <a:t>NHGRI </a:t>
            </a:r>
            <a:r>
              <a:rPr lang="en-US" dirty="0">
                <a:latin typeface="Arial" pitchFamily="34" charset="0"/>
                <a:cs typeface="Arial" pitchFamily="34" charset="0"/>
              </a:rPr>
              <a:t>GWAS catalog identifies, </a:t>
            </a:r>
            <a:r>
              <a:rPr lang="en-US" dirty="0" smtClean="0">
                <a:latin typeface="Arial" pitchFamily="34" charset="0"/>
                <a:cs typeface="Arial" pitchFamily="34" charset="0"/>
              </a:rPr>
              <a:t>curates, </a:t>
            </a:r>
            <a:r>
              <a:rPr lang="en-US" dirty="0">
                <a:latin typeface="Arial" pitchFamily="34" charset="0"/>
                <a:cs typeface="Arial" pitchFamily="34" charset="0"/>
              </a:rPr>
              <a:t>and disseminates data from the published GWAS literature in a user-friendly, downloadable resource. </a:t>
            </a:r>
            <a:r>
              <a:rPr lang="en-US" dirty="0" smtClean="0">
                <a:latin typeface="Arial" pitchFamily="34" charset="0"/>
                <a:cs typeface="Arial" pitchFamily="34" charset="0"/>
              </a:rPr>
              <a:t>*</a:t>
            </a:r>
            <a:r>
              <a:rPr lang="en-US" baseline="0" dirty="0" smtClean="0">
                <a:latin typeface="Arial" pitchFamily="34" charset="0"/>
                <a:cs typeface="Arial" pitchFamily="34" charset="0"/>
              </a:rPr>
              <a:t> </a:t>
            </a:r>
            <a:r>
              <a:rPr lang="en-US" dirty="0" smtClean="0">
                <a:latin typeface="Arial" pitchFamily="34" charset="0"/>
                <a:cs typeface="Arial" pitchFamily="34" charset="0"/>
              </a:rPr>
              <a:t>Recently</a:t>
            </a:r>
            <a:r>
              <a:rPr lang="en-US" dirty="0">
                <a:latin typeface="Arial" pitchFamily="34" charset="0"/>
                <a:cs typeface="Arial" pitchFamily="34" charset="0"/>
              </a:rPr>
              <a:t>, the iconic GWAS ideogram </a:t>
            </a:r>
            <a:r>
              <a:rPr lang="en-US" dirty="0" smtClean="0">
                <a:latin typeface="Arial" pitchFamily="34" charset="0"/>
                <a:cs typeface="Arial" pitchFamily="34" charset="0"/>
              </a:rPr>
              <a:t>was updated </a:t>
            </a:r>
            <a:r>
              <a:rPr lang="en-US" dirty="0">
                <a:latin typeface="Arial" pitchFamily="34" charset="0"/>
                <a:cs typeface="Arial" pitchFamily="34" charset="0"/>
              </a:rPr>
              <a:t>to include studies from 2012. </a:t>
            </a:r>
            <a:r>
              <a:rPr lang="en-US" dirty="0" smtClean="0">
                <a:latin typeface="Arial" pitchFamily="34" charset="0"/>
                <a:cs typeface="Arial" pitchFamily="34" charset="0"/>
              </a:rPr>
              <a:t>In </a:t>
            </a:r>
            <a:r>
              <a:rPr lang="en-US" dirty="0">
                <a:latin typeface="Arial" pitchFamily="34" charset="0"/>
                <a:cs typeface="Arial" pitchFamily="34" charset="0"/>
              </a:rPr>
              <a:t>addition to the snapshot found at our genome.gov site, an interactive and enhanced version of the </a:t>
            </a:r>
            <a:r>
              <a:rPr lang="en-US" dirty="0" smtClean="0">
                <a:latin typeface="Arial" pitchFamily="34" charset="0"/>
                <a:cs typeface="Arial" pitchFamily="34" charset="0"/>
              </a:rPr>
              <a:t>graphic</a:t>
            </a:r>
            <a:r>
              <a:rPr lang="en-US" baseline="0" dirty="0" smtClean="0">
                <a:latin typeface="Arial" pitchFamily="34" charset="0"/>
                <a:cs typeface="Arial" pitchFamily="34" charset="0"/>
              </a:rPr>
              <a:t> </a:t>
            </a:r>
            <a:r>
              <a:rPr lang="en-US" dirty="0" smtClean="0">
                <a:latin typeface="Arial" pitchFamily="34" charset="0"/>
                <a:cs typeface="Arial" pitchFamily="34" charset="0"/>
              </a:rPr>
              <a:t>can </a:t>
            </a:r>
            <a:r>
              <a:rPr lang="en-US" dirty="0">
                <a:latin typeface="Arial" pitchFamily="34" charset="0"/>
                <a:cs typeface="Arial" pitchFamily="34" charset="0"/>
              </a:rPr>
              <a:t>be found at the EBI website shown here. </a:t>
            </a:r>
          </a:p>
          <a:p>
            <a:pPr defTabSz="912464">
              <a:spcBef>
                <a:spcPct val="0"/>
              </a:spcBef>
              <a:defRPr/>
            </a:pPr>
            <a:endParaRPr lang="en-US" dirty="0">
              <a:latin typeface="Arial" pitchFamily="34" charset="0"/>
              <a:cs typeface="Arial" pitchFamily="34" charset="0"/>
            </a:endParaRPr>
          </a:p>
          <a:p>
            <a:pPr defTabSz="912464">
              <a:spcBef>
                <a:spcPct val="0"/>
              </a:spcBef>
              <a:defRPr/>
            </a:pPr>
            <a:r>
              <a:rPr lang="en-US" dirty="0">
                <a:latin typeface="Arial" pitchFamily="34" charset="0"/>
                <a:cs typeface="Arial" pitchFamily="34" charset="0"/>
              </a:rPr>
              <a:t>* Zooming in on a region of chromosome </a:t>
            </a:r>
            <a:r>
              <a:rPr lang="en-US" dirty="0" smtClean="0">
                <a:latin typeface="Arial" pitchFamily="34" charset="0"/>
                <a:cs typeface="Arial" pitchFamily="34" charset="0"/>
              </a:rPr>
              <a:t>16, * </a:t>
            </a:r>
            <a:r>
              <a:rPr lang="en-US" dirty="0">
                <a:latin typeface="Arial" pitchFamily="34" charset="0"/>
                <a:cs typeface="Arial" pitchFamily="34" charset="0"/>
              </a:rPr>
              <a:t>and clicking on </a:t>
            </a:r>
            <a:r>
              <a:rPr lang="en-US" dirty="0" smtClean="0">
                <a:latin typeface="Arial" pitchFamily="34" charset="0"/>
                <a:cs typeface="Arial" pitchFamily="34" charset="0"/>
              </a:rPr>
              <a:t>this orange </a:t>
            </a:r>
            <a:r>
              <a:rPr lang="en-US" dirty="0">
                <a:latin typeface="Arial" pitchFamily="34" charset="0"/>
                <a:cs typeface="Arial" pitchFamily="34" charset="0"/>
              </a:rPr>
              <a:t>dot </a:t>
            </a:r>
            <a:r>
              <a:rPr lang="en-US" dirty="0" smtClean="0">
                <a:latin typeface="Arial" pitchFamily="34" charset="0"/>
                <a:cs typeface="Arial" pitchFamily="34" charset="0"/>
              </a:rPr>
              <a:t>at </a:t>
            </a:r>
            <a:r>
              <a:rPr lang="en-US" dirty="0">
                <a:latin typeface="Arial" pitchFamily="34" charset="0"/>
                <a:cs typeface="Arial" pitchFamily="34" charset="0"/>
              </a:rPr>
              <a:t>16q12, for example, </a:t>
            </a:r>
            <a:r>
              <a:rPr lang="en-US" dirty="0" smtClean="0">
                <a:latin typeface="Arial" pitchFamily="34" charset="0"/>
                <a:cs typeface="Arial" pitchFamily="34" charset="0"/>
              </a:rPr>
              <a:t>* </a:t>
            </a:r>
            <a:r>
              <a:rPr lang="en-US" dirty="0">
                <a:latin typeface="Arial" pitchFamily="34" charset="0"/>
                <a:cs typeface="Arial" pitchFamily="34" charset="0"/>
              </a:rPr>
              <a:t>shows </a:t>
            </a:r>
            <a:r>
              <a:rPr lang="en-US" dirty="0" smtClean="0">
                <a:latin typeface="Arial" pitchFamily="34" charset="0"/>
                <a:cs typeface="Arial" pitchFamily="34" charset="0"/>
              </a:rPr>
              <a:t>information</a:t>
            </a:r>
            <a:r>
              <a:rPr lang="en-US" baseline="0" dirty="0" smtClean="0">
                <a:latin typeface="Arial" pitchFamily="34" charset="0"/>
                <a:cs typeface="Arial" pitchFamily="34" charset="0"/>
              </a:rPr>
              <a:t> about the </a:t>
            </a:r>
            <a:r>
              <a:rPr lang="en-US" dirty="0" smtClean="0">
                <a:latin typeface="Arial" pitchFamily="34" charset="0"/>
                <a:cs typeface="Arial" pitchFamily="34" charset="0"/>
              </a:rPr>
              <a:t>association </a:t>
            </a:r>
            <a:r>
              <a:rPr lang="en-US" dirty="0">
                <a:latin typeface="Arial" pitchFamily="34" charset="0"/>
                <a:cs typeface="Arial" pitchFamily="34" charset="0"/>
              </a:rPr>
              <a:t>of the FTO locus with </a:t>
            </a:r>
            <a:r>
              <a:rPr lang="en-US" dirty="0" smtClean="0">
                <a:latin typeface="Arial" pitchFamily="34" charset="0"/>
                <a:cs typeface="Arial" pitchFamily="34" charset="0"/>
              </a:rPr>
              <a:t>type </a:t>
            </a:r>
            <a:r>
              <a:rPr lang="en-US" dirty="0">
                <a:latin typeface="Arial" pitchFamily="34" charset="0"/>
                <a:cs typeface="Arial" pitchFamily="34" charset="0"/>
              </a:rPr>
              <a:t>2 </a:t>
            </a:r>
            <a:r>
              <a:rPr lang="en-US" dirty="0" smtClean="0">
                <a:latin typeface="Arial" pitchFamily="34" charset="0"/>
                <a:cs typeface="Arial" pitchFamily="34" charset="0"/>
              </a:rPr>
              <a:t>diabetes</a:t>
            </a:r>
            <a:r>
              <a:rPr lang="en-US" dirty="0">
                <a:latin typeface="Arial" pitchFamily="34" charset="0"/>
                <a:cs typeface="Arial" pitchFamily="34" charset="0"/>
              </a:rPr>
              <a:t>.</a:t>
            </a:r>
          </a:p>
          <a:p>
            <a:pPr defTabSz="912464">
              <a:spcBef>
                <a:spcPct val="0"/>
              </a:spcBef>
              <a:defRPr/>
            </a:pPr>
            <a:endParaRPr lang="en-US" b="1" strike="sngStrike" dirty="0">
              <a:latin typeface="Arial" pitchFamily="34" charset="0"/>
              <a:cs typeface="Arial" pitchFamily="34" charset="0"/>
            </a:endParaRPr>
          </a:p>
          <a:p>
            <a:pPr defTabSz="912464">
              <a:spcBef>
                <a:spcPct val="0"/>
              </a:spcBef>
              <a:defRPr/>
            </a:pPr>
            <a:r>
              <a:rPr lang="en-US" dirty="0">
                <a:latin typeface="Arial" pitchFamily="34" charset="0"/>
                <a:cs typeface="Arial" pitchFamily="34" charset="0"/>
              </a:rPr>
              <a:t>* </a:t>
            </a:r>
            <a:r>
              <a:rPr lang="en-US" dirty="0" smtClean="0">
                <a:latin typeface="Arial" pitchFamily="34" charset="0"/>
                <a:cs typeface="Arial" pitchFamily="34" charset="0"/>
              </a:rPr>
              <a:t>Also at this </a:t>
            </a:r>
            <a:r>
              <a:rPr lang="en-US" dirty="0">
                <a:latin typeface="Arial" pitchFamily="34" charset="0"/>
                <a:cs typeface="Arial" pitchFamily="34" charset="0"/>
              </a:rPr>
              <a:t>website, </a:t>
            </a:r>
            <a:r>
              <a:rPr lang="en-US" dirty="0" smtClean="0">
                <a:latin typeface="Arial" pitchFamily="34" charset="0"/>
                <a:cs typeface="Arial" pitchFamily="34" charset="0"/>
              </a:rPr>
              <a:t>graphics customized </a:t>
            </a:r>
            <a:r>
              <a:rPr lang="en-US" dirty="0">
                <a:latin typeface="Arial" pitchFamily="34" charset="0"/>
                <a:cs typeface="Arial" pitchFamily="34" charset="0"/>
              </a:rPr>
              <a:t>for the most popular searches </a:t>
            </a:r>
            <a:r>
              <a:rPr lang="en-US" dirty="0" smtClean="0">
                <a:latin typeface="Arial" pitchFamily="34" charset="0"/>
                <a:cs typeface="Arial" pitchFamily="34" charset="0"/>
              </a:rPr>
              <a:t>of the </a:t>
            </a:r>
            <a:r>
              <a:rPr lang="en-US" dirty="0">
                <a:latin typeface="Arial" pitchFamily="34" charset="0"/>
                <a:cs typeface="Arial" pitchFamily="34" charset="0"/>
              </a:rPr>
              <a:t>catalog </a:t>
            </a:r>
            <a:r>
              <a:rPr lang="en-US" dirty="0" smtClean="0">
                <a:latin typeface="Arial" pitchFamily="34" charset="0"/>
                <a:cs typeface="Arial" pitchFamily="34" charset="0"/>
              </a:rPr>
              <a:t>(such as for obesity,</a:t>
            </a:r>
            <a:r>
              <a:rPr lang="en-US" baseline="0" dirty="0" smtClean="0">
                <a:latin typeface="Arial" pitchFamily="34" charset="0"/>
                <a:cs typeface="Arial" pitchFamily="34" charset="0"/>
              </a:rPr>
              <a:t> as shown here) </a:t>
            </a:r>
            <a:r>
              <a:rPr lang="en-US" dirty="0" smtClean="0">
                <a:latin typeface="Arial" pitchFamily="34" charset="0"/>
                <a:cs typeface="Arial" pitchFamily="34" charset="0"/>
              </a:rPr>
              <a:t>have </a:t>
            </a:r>
            <a:r>
              <a:rPr lang="en-US" dirty="0">
                <a:latin typeface="Arial" pitchFamily="34" charset="0"/>
                <a:cs typeface="Arial" pitchFamily="34" charset="0"/>
              </a:rPr>
              <a:t>been generated and are available for download. </a:t>
            </a:r>
          </a:p>
        </p:txBody>
      </p:sp>
      <p:sp>
        <p:nvSpPr>
          <p:cNvPr id="5" name="Slide Number Placeholder 3"/>
          <p:cNvSpPr>
            <a:spLocks noGrp="1"/>
          </p:cNvSpPr>
          <p:nvPr>
            <p:ph type="sldNum" sz="quarter" idx="5"/>
          </p:nvPr>
        </p:nvSpPr>
        <p:spPr>
          <a:xfrm>
            <a:off x="4014792" y="8891589"/>
            <a:ext cx="3071812" cy="468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081" eaLnBrk="0" hangingPunct="0">
              <a:defRPr b="1">
                <a:solidFill>
                  <a:schemeClr val="tx1"/>
                </a:solidFill>
                <a:latin typeface="Arial" pitchFamily="34" charset="0"/>
              </a:defRPr>
            </a:lvl1pPr>
            <a:lvl2pPr marL="749657" indent="-288330" defTabSz="945081" eaLnBrk="0" hangingPunct="0">
              <a:defRPr b="1">
                <a:solidFill>
                  <a:schemeClr val="tx1"/>
                </a:solidFill>
                <a:latin typeface="Arial" pitchFamily="34" charset="0"/>
              </a:defRPr>
            </a:lvl2pPr>
            <a:lvl3pPr marL="1153322" indent="-230664" defTabSz="945081" eaLnBrk="0" hangingPunct="0">
              <a:defRPr b="1">
                <a:solidFill>
                  <a:schemeClr val="tx1"/>
                </a:solidFill>
                <a:latin typeface="Arial" pitchFamily="34" charset="0"/>
              </a:defRPr>
            </a:lvl3pPr>
            <a:lvl4pPr marL="1614648" indent="-230664" defTabSz="945081" eaLnBrk="0" hangingPunct="0">
              <a:defRPr b="1">
                <a:solidFill>
                  <a:schemeClr val="tx1"/>
                </a:solidFill>
                <a:latin typeface="Arial" pitchFamily="34" charset="0"/>
              </a:defRPr>
            </a:lvl4pPr>
            <a:lvl5pPr marL="2075979" indent="-230664" defTabSz="945081" eaLnBrk="0" hangingPunct="0">
              <a:defRPr b="1">
                <a:solidFill>
                  <a:schemeClr val="tx1"/>
                </a:solidFill>
                <a:latin typeface="Arial" pitchFamily="34" charset="0"/>
              </a:defRPr>
            </a:lvl5pPr>
            <a:lvl6pPr marL="2537307" indent="-230664" defTabSz="945081" eaLnBrk="0" fontAlgn="base" hangingPunct="0">
              <a:spcBef>
                <a:spcPct val="0"/>
              </a:spcBef>
              <a:spcAft>
                <a:spcPct val="0"/>
              </a:spcAft>
              <a:defRPr b="1">
                <a:solidFill>
                  <a:schemeClr val="tx1"/>
                </a:solidFill>
                <a:latin typeface="Arial" pitchFamily="34" charset="0"/>
              </a:defRPr>
            </a:lvl6pPr>
            <a:lvl7pPr marL="2998634" indent="-230664" defTabSz="945081" eaLnBrk="0" fontAlgn="base" hangingPunct="0">
              <a:spcBef>
                <a:spcPct val="0"/>
              </a:spcBef>
              <a:spcAft>
                <a:spcPct val="0"/>
              </a:spcAft>
              <a:defRPr b="1">
                <a:solidFill>
                  <a:schemeClr val="tx1"/>
                </a:solidFill>
                <a:latin typeface="Arial" pitchFamily="34" charset="0"/>
              </a:defRPr>
            </a:lvl7pPr>
            <a:lvl8pPr marL="3459963" indent="-230664" defTabSz="945081" eaLnBrk="0" fontAlgn="base" hangingPunct="0">
              <a:spcBef>
                <a:spcPct val="0"/>
              </a:spcBef>
              <a:spcAft>
                <a:spcPct val="0"/>
              </a:spcAft>
              <a:defRPr b="1">
                <a:solidFill>
                  <a:schemeClr val="tx1"/>
                </a:solidFill>
                <a:latin typeface="Arial" pitchFamily="34" charset="0"/>
              </a:defRPr>
            </a:lvl8pPr>
            <a:lvl9pPr marL="3921291" indent="-230664" defTabSz="94508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58</a:t>
            </a:fld>
            <a:endParaRPr lang="en-US" dirty="0" smtClean="0">
              <a:solidFill>
                <a:prstClr val="black"/>
              </a:solidFill>
              <a:cs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xfrm>
            <a:off x="1203325" y="701675"/>
            <a:ext cx="4679950" cy="3509963"/>
          </a:xfrm>
          <a:prstGeom prst="rect">
            <a:avLst/>
          </a:prstGeom>
          <a:ln/>
        </p:spPr>
      </p:sp>
      <p:sp>
        <p:nvSpPr>
          <p:cNvPr id="13316" name="Rectangle 3"/>
          <p:cNvSpPr>
            <a:spLocks noGrp="1" noChangeArrowheads="1"/>
          </p:cNvSpPr>
          <p:nvPr>
            <p:ph type="body" idx="1"/>
          </p:nvPr>
        </p:nvSpPr>
        <p:spPr>
          <a:xfrm>
            <a:off x="944569" y="4446592"/>
            <a:ext cx="5212392" cy="4211636"/>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893" tIns="46946" rIns="93893" bIns="46946" numCol="1" anchor="t" anchorCtr="0" compatLnSpc="1">
            <a:prstTxWarp prst="textNoShape">
              <a:avLst/>
            </a:prstTxWarp>
            <a:normAutofit/>
          </a:bodyPr>
          <a:lstStyle/>
          <a:p>
            <a:pPr defTabSz="912309">
              <a:spcBef>
                <a:spcPct val="0"/>
              </a:spcBef>
              <a:defRPr/>
            </a:pPr>
            <a:r>
              <a:rPr lang="en-US" dirty="0" smtClean="0">
                <a:latin typeface="Arial" pitchFamily="34" charset="0"/>
                <a:cs typeface="Arial" pitchFamily="34" charset="0"/>
              </a:rPr>
              <a:t>The Population</a:t>
            </a:r>
            <a:r>
              <a:rPr lang="en-US" baseline="0" dirty="0" smtClean="0">
                <a:latin typeface="Arial" pitchFamily="34" charset="0"/>
                <a:cs typeface="Arial" pitchFamily="34" charset="0"/>
              </a:rPr>
              <a:t> Architecture using Genomics and Epidemiology (PAGE) program focuses on elucidating the genetic variants underlying a wide range of common diseases and traits in large, ethnically diverse cohorts.  </a:t>
            </a:r>
          </a:p>
          <a:p>
            <a:pPr defTabSz="912309">
              <a:spcBef>
                <a:spcPct val="0"/>
              </a:spcBef>
              <a:defRPr/>
            </a:pPr>
            <a:endParaRPr lang="en-US" baseline="0" dirty="0" smtClean="0">
              <a:latin typeface="Arial" pitchFamily="34" charset="0"/>
              <a:cs typeface="Arial" pitchFamily="34" charset="0"/>
            </a:endParaRPr>
          </a:p>
          <a:p>
            <a:pPr defTabSz="912309">
              <a:spcBef>
                <a:spcPct val="0"/>
              </a:spcBef>
              <a:defRPr/>
            </a:pPr>
            <a:r>
              <a:rPr lang="en-US" baseline="0" dirty="0" smtClean="0">
                <a:latin typeface="Arial" pitchFamily="34" charset="0"/>
                <a:cs typeface="Arial" pitchFamily="34" charset="0"/>
              </a:rPr>
              <a:t>Recently, * PAGE completed </a:t>
            </a:r>
            <a:r>
              <a:rPr lang="en-US" baseline="0" dirty="0" err="1" smtClean="0">
                <a:latin typeface="Arial" pitchFamily="34" charset="0"/>
                <a:cs typeface="Arial" pitchFamily="34" charset="0"/>
              </a:rPr>
              <a:t>Metabochip</a:t>
            </a:r>
            <a:r>
              <a:rPr lang="en-US" baseline="0" dirty="0" smtClean="0">
                <a:latin typeface="Arial" pitchFamily="34" charset="0"/>
                <a:cs typeface="Arial" pitchFamily="34" charset="0"/>
              </a:rPr>
              <a:t> genotyping of over 60,000 non-European participants, making this one of the largest (if not </a:t>
            </a:r>
            <a:r>
              <a:rPr lang="en-US" u="sng" baseline="0" dirty="0" smtClean="0">
                <a:latin typeface="Arial" pitchFamily="34" charset="0"/>
                <a:cs typeface="Arial" pitchFamily="34" charset="0"/>
              </a:rPr>
              <a:t>the</a:t>
            </a:r>
            <a:r>
              <a:rPr lang="en-US" baseline="0" dirty="0" smtClean="0">
                <a:latin typeface="Arial" pitchFamily="34" charset="0"/>
                <a:cs typeface="Arial" pitchFamily="34" charset="0"/>
              </a:rPr>
              <a:t> largest) collections of well-</a:t>
            </a:r>
            <a:r>
              <a:rPr lang="en-US" baseline="0" dirty="0" err="1" smtClean="0">
                <a:latin typeface="Arial" pitchFamily="34" charset="0"/>
                <a:cs typeface="Arial" pitchFamily="34" charset="0"/>
              </a:rPr>
              <a:t>phenotyped</a:t>
            </a:r>
            <a:r>
              <a:rPr lang="en-US" baseline="0" dirty="0" smtClean="0">
                <a:latin typeface="Arial" pitchFamily="34" charset="0"/>
                <a:cs typeface="Arial" pitchFamily="34" charset="0"/>
              </a:rPr>
              <a:t>, diverse ancestry participants.  </a:t>
            </a:r>
          </a:p>
          <a:p>
            <a:pPr defTabSz="912309">
              <a:spcBef>
                <a:spcPct val="0"/>
              </a:spcBef>
              <a:defRPr/>
            </a:pPr>
            <a:endParaRPr lang="en-US" baseline="0" dirty="0" smtClean="0">
              <a:latin typeface="Arial" pitchFamily="34" charset="0"/>
              <a:cs typeface="Arial" pitchFamily="34" charset="0"/>
            </a:endParaRPr>
          </a:p>
          <a:p>
            <a:pPr defTabSz="912309">
              <a:spcBef>
                <a:spcPct val="0"/>
              </a:spcBef>
              <a:defRPr/>
            </a:pPr>
            <a:r>
              <a:rPr lang="en-US" baseline="0" dirty="0" smtClean="0">
                <a:latin typeface="Arial" pitchFamily="34" charset="0"/>
                <a:cs typeface="Arial" pitchFamily="34" charset="0"/>
              </a:rPr>
              <a:t>* Analyses on over 20 diseases or traits are now underway.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3" y="8891590"/>
            <a:ext cx="3071812" cy="468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920" eaLnBrk="0" hangingPunct="0">
              <a:defRPr b="1">
                <a:solidFill>
                  <a:schemeClr val="tx1"/>
                </a:solidFill>
                <a:latin typeface="Arial" pitchFamily="34" charset="0"/>
              </a:defRPr>
            </a:lvl1pPr>
            <a:lvl2pPr marL="749529" indent="-288280" defTabSz="944920" eaLnBrk="0" hangingPunct="0">
              <a:defRPr b="1">
                <a:solidFill>
                  <a:schemeClr val="tx1"/>
                </a:solidFill>
                <a:latin typeface="Arial" pitchFamily="34" charset="0"/>
              </a:defRPr>
            </a:lvl2pPr>
            <a:lvl3pPr marL="1153126" indent="-230625" defTabSz="944920" eaLnBrk="0" hangingPunct="0">
              <a:defRPr b="1">
                <a:solidFill>
                  <a:schemeClr val="tx1"/>
                </a:solidFill>
                <a:latin typeface="Arial" pitchFamily="34" charset="0"/>
              </a:defRPr>
            </a:lvl3pPr>
            <a:lvl4pPr marL="1614373" indent="-230625" defTabSz="944920" eaLnBrk="0" hangingPunct="0">
              <a:defRPr b="1">
                <a:solidFill>
                  <a:schemeClr val="tx1"/>
                </a:solidFill>
                <a:latin typeface="Arial" pitchFamily="34" charset="0"/>
              </a:defRPr>
            </a:lvl4pPr>
            <a:lvl5pPr marL="2075625" indent="-230625" defTabSz="944920" eaLnBrk="0" hangingPunct="0">
              <a:defRPr b="1">
                <a:solidFill>
                  <a:schemeClr val="tx1"/>
                </a:solidFill>
                <a:latin typeface="Arial" pitchFamily="34" charset="0"/>
              </a:defRPr>
            </a:lvl5pPr>
            <a:lvl6pPr marL="2536874" indent="-230625" defTabSz="944920" eaLnBrk="0" fontAlgn="base" hangingPunct="0">
              <a:spcBef>
                <a:spcPct val="0"/>
              </a:spcBef>
              <a:spcAft>
                <a:spcPct val="0"/>
              </a:spcAft>
              <a:defRPr b="1">
                <a:solidFill>
                  <a:schemeClr val="tx1"/>
                </a:solidFill>
                <a:latin typeface="Arial" pitchFamily="34" charset="0"/>
              </a:defRPr>
            </a:lvl6pPr>
            <a:lvl7pPr marL="2998122" indent="-230625" defTabSz="944920" eaLnBrk="0" fontAlgn="base" hangingPunct="0">
              <a:spcBef>
                <a:spcPct val="0"/>
              </a:spcBef>
              <a:spcAft>
                <a:spcPct val="0"/>
              </a:spcAft>
              <a:defRPr b="1">
                <a:solidFill>
                  <a:schemeClr val="tx1"/>
                </a:solidFill>
                <a:latin typeface="Arial" pitchFamily="34" charset="0"/>
              </a:defRPr>
            </a:lvl7pPr>
            <a:lvl8pPr marL="3459373" indent="-230625" defTabSz="944920" eaLnBrk="0" fontAlgn="base" hangingPunct="0">
              <a:spcBef>
                <a:spcPct val="0"/>
              </a:spcBef>
              <a:spcAft>
                <a:spcPct val="0"/>
              </a:spcAft>
              <a:defRPr b="1">
                <a:solidFill>
                  <a:schemeClr val="tx1"/>
                </a:solidFill>
                <a:latin typeface="Arial" pitchFamily="34" charset="0"/>
              </a:defRPr>
            </a:lvl8pPr>
            <a:lvl9pPr marL="3920622" indent="-230625" defTabSz="94492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59</a:t>
            </a:fld>
            <a:endParaRPr lang="en-US" dirty="0" smtClean="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a:t>
            </a:fld>
            <a:endParaRPr lang="en-US" dirty="0" smtClean="0">
              <a:cs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12309">
              <a:spcBef>
                <a:spcPct val="0"/>
              </a:spcBef>
              <a:defRPr/>
            </a:pPr>
            <a:r>
              <a:rPr lang="en-US" baseline="0" dirty="0" smtClean="0">
                <a:latin typeface="Arial" pitchFamily="34" charset="0"/>
                <a:cs typeface="Arial" pitchFamily="34" charset="0"/>
              </a:rPr>
              <a:t>And in recent months, PAGE has published several papers on obesity, diabetes, and lipids, as shown here. </a:t>
            </a:r>
            <a:endParaRPr lang="en-US" dirty="0"/>
          </a:p>
        </p:txBody>
      </p:sp>
      <p:sp>
        <p:nvSpPr>
          <p:cNvPr id="4" name="Slide Number Placeholder 3"/>
          <p:cNvSpPr>
            <a:spLocks noGrp="1"/>
          </p:cNvSpPr>
          <p:nvPr>
            <p:ph type="sldNum" sz="quarter" idx="10"/>
          </p:nvPr>
        </p:nvSpPr>
        <p:spPr/>
        <p:txBody>
          <a:bodyPr/>
          <a:lstStyle/>
          <a:p>
            <a:fld id="{CFDD2888-EA59-4FA6-882F-5E5CD6B79C53}" type="slidenum">
              <a:rPr lang="en-US" smtClean="0"/>
              <a:pPr/>
              <a:t>60</a:t>
            </a:fld>
            <a:endParaRPr lang="en-US" dirty="0"/>
          </a:p>
        </p:txBody>
      </p:sp>
    </p:spTree>
    <p:extLst>
      <p:ext uri="{BB962C8B-B14F-4D97-AF65-F5344CB8AC3E}">
        <p14:creationId xmlns:p14="http://schemas.microsoft.com/office/powerpoint/2010/main" val="2208803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xfrm>
            <a:off x="1203325" y="701675"/>
            <a:ext cx="4679950" cy="3509963"/>
          </a:xfrm>
          <a:prstGeom prst="rect">
            <a:avLst/>
          </a:prstGeom>
          <a:ln/>
        </p:spPr>
      </p:sp>
      <p:sp>
        <p:nvSpPr>
          <p:cNvPr id="13316" name="Rectangle 3"/>
          <p:cNvSpPr>
            <a:spLocks noGrp="1" noChangeArrowheads="1"/>
          </p:cNvSpPr>
          <p:nvPr>
            <p:ph type="body" idx="1"/>
          </p:nvPr>
        </p:nvSpPr>
        <p:spPr>
          <a:xfrm>
            <a:off x="944569" y="4446592"/>
            <a:ext cx="5288592" cy="4211636"/>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893" tIns="46946" rIns="93893" bIns="46946" numCol="1" anchor="t" anchorCtr="0" compatLnSpc="1">
            <a:prstTxWarp prst="textNoShape">
              <a:avLst/>
            </a:prstTxWarp>
            <a:normAutofit/>
          </a:bodyPr>
          <a:lstStyle/>
          <a:p>
            <a:pPr defTabSz="912309">
              <a:spcBef>
                <a:spcPct val="0"/>
              </a:spcBef>
              <a:defRPr/>
            </a:pPr>
            <a:r>
              <a:rPr lang="en-US" dirty="0" smtClean="0">
                <a:latin typeface="Arial" pitchFamily="34" charset="0"/>
                <a:cs typeface="Arial" pitchFamily="34" charset="0"/>
              </a:rPr>
              <a:t>The</a:t>
            </a:r>
            <a:r>
              <a:rPr lang="en-US" baseline="0" dirty="0" smtClean="0">
                <a:latin typeface="Arial" pitchFamily="34" charset="0"/>
                <a:cs typeface="Arial" pitchFamily="34" charset="0"/>
              </a:rPr>
              <a:t> Phenotype-Genotype Integrator (or “</a:t>
            </a:r>
            <a:r>
              <a:rPr lang="en-US" baseline="0" dirty="0" err="1" smtClean="0">
                <a:latin typeface="Arial" pitchFamily="34" charset="0"/>
                <a:cs typeface="Arial" pitchFamily="34" charset="0"/>
              </a:rPr>
              <a:t>Phee</a:t>
            </a:r>
            <a:r>
              <a:rPr lang="en-US" baseline="0" dirty="0" smtClean="0">
                <a:latin typeface="Arial" pitchFamily="34" charset="0"/>
                <a:cs typeface="Arial" pitchFamily="34" charset="0"/>
              </a:rPr>
              <a:t>-GEE-nee”) is an NCBI-NHGRI collaboration to integrate GWAS data from the NHGRI GWAS catalog and </a:t>
            </a:r>
            <a:r>
              <a:rPr lang="en-US" baseline="0" dirty="0" err="1" smtClean="0">
                <a:latin typeface="Arial" pitchFamily="34" charset="0"/>
                <a:cs typeface="Arial" pitchFamily="34" charset="0"/>
              </a:rPr>
              <a:t>dbGaP</a:t>
            </a:r>
            <a:r>
              <a:rPr lang="en-US" baseline="0" dirty="0" smtClean="0">
                <a:latin typeface="Arial" pitchFamily="34" charset="0"/>
                <a:cs typeface="Arial" pitchFamily="34" charset="0"/>
              </a:rPr>
              <a:t> with other genomic resources at NCBI. This resource has been introduced to Council previously, but here we provide a few updates of interest.</a:t>
            </a:r>
          </a:p>
          <a:p>
            <a:pPr defTabSz="912309">
              <a:spcBef>
                <a:spcPct val="0"/>
              </a:spcBef>
              <a:defRPr/>
            </a:pPr>
            <a:endParaRPr lang="en-US" baseline="0" dirty="0" smtClean="0">
              <a:latin typeface="Arial" pitchFamily="34" charset="0"/>
              <a:cs typeface="Arial" pitchFamily="34" charset="0"/>
            </a:endParaRPr>
          </a:p>
          <a:p>
            <a:pPr defTabSz="912309">
              <a:spcBef>
                <a:spcPct val="0"/>
              </a:spcBef>
              <a:defRPr/>
            </a:pPr>
            <a:r>
              <a:rPr lang="en-US" baseline="0" dirty="0" smtClean="0">
                <a:latin typeface="Arial" pitchFamily="34" charset="0"/>
                <a:cs typeface="Arial" pitchFamily="34" charset="0"/>
              </a:rPr>
              <a:t>* The search-specific ideogram is now available in a high-resolution and downloadable format to facilitate use in posters, papers, and talks.</a:t>
            </a:r>
          </a:p>
          <a:p>
            <a:pPr defTabSz="912309">
              <a:spcBef>
                <a:spcPct val="0"/>
              </a:spcBef>
              <a:defRPr/>
            </a:pPr>
            <a:endParaRPr lang="en-US" baseline="0" dirty="0" smtClean="0">
              <a:latin typeface="Arial" pitchFamily="34" charset="0"/>
              <a:cs typeface="Arial" pitchFamily="34" charset="0"/>
            </a:endParaRPr>
          </a:p>
          <a:p>
            <a:pPr defTabSz="912309">
              <a:spcBef>
                <a:spcPct val="0"/>
              </a:spcBef>
              <a:defRPr/>
            </a:pPr>
            <a:r>
              <a:rPr lang="en-US" baseline="0" dirty="0" smtClean="0">
                <a:latin typeface="Arial" pitchFamily="34" charset="0"/>
                <a:cs typeface="Arial" pitchFamily="34" charset="0"/>
              </a:rPr>
              <a:t>* A </a:t>
            </a:r>
            <a:r>
              <a:rPr lang="en-US" baseline="0" dirty="0" err="1" smtClean="0">
                <a:latin typeface="Arial" pitchFamily="34" charset="0"/>
                <a:cs typeface="Arial" pitchFamily="34" charset="0"/>
              </a:rPr>
              <a:t>PheGenI</a:t>
            </a:r>
            <a:r>
              <a:rPr lang="en-US" baseline="0" dirty="0" smtClean="0">
                <a:latin typeface="Arial" pitchFamily="34" charset="0"/>
                <a:cs typeface="Arial" pitchFamily="34" charset="0"/>
              </a:rPr>
              <a:t> overview paper (by Ramos et al.) is now in press at the </a:t>
            </a:r>
            <a:r>
              <a:rPr lang="en-US" i="1" baseline="0" dirty="0" smtClean="0">
                <a:latin typeface="Arial" pitchFamily="34" charset="0"/>
                <a:cs typeface="Arial" pitchFamily="34" charset="0"/>
              </a:rPr>
              <a:t>European Journal of Human Genetics</a:t>
            </a:r>
            <a:r>
              <a:rPr lang="en-US" i="0" baseline="0" dirty="0" smtClean="0">
                <a:latin typeface="Arial" pitchFamily="34" charset="0"/>
                <a:cs typeface="Arial" pitchFamily="34" charset="0"/>
              </a:rPr>
              <a:t>. </a:t>
            </a:r>
          </a:p>
          <a:p>
            <a:pPr defTabSz="912309">
              <a:spcBef>
                <a:spcPct val="0"/>
              </a:spcBef>
              <a:defRPr/>
            </a:pPr>
            <a:endParaRPr lang="en-US" i="0" baseline="0" dirty="0" smtClean="0">
              <a:latin typeface="Arial" pitchFamily="34" charset="0"/>
              <a:cs typeface="Arial" pitchFamily="34" charset="0"/>
            </a:endParaRPr>
          </a:p>
          <a:p>
            <a:pPr defTabSz="912309">
              <a:spcBef>
                <a:spcPct val="0"/>
              </a:spcBef>
              <a:defRPr/>
            </a:pPr>
            <a:r>
              <a:rPr lang="en-US" i="0" baseline="0" dirty="0" smtClean="0">
                <a:latin typeface="Arial" pitchFamily="34" charset="0"/>
                <a:cs typeface="Arial" pitchFamily="34" charset="0"/>
              </a:rPr>
              <a:t>* And finally, </a:t>
            </a:r>
            <a:r>
              <a:rPr lang="en-US" i="0" baseline="0" dirty="0" err="1" smtClean="0">
                <a:latin typeface="Arial" pitchFamily="34" charset="0"/>
                <a:cs typeface="Arial" pitchFamily="34" charset="0"/>
              </a:rPr>
              <a:t>PheGenI</a:t>
            </a:r>
            <a:r>
              <a:rPr lang="en-US" i="0" baseline="0" dirty="0" smtClean="0">
                <a:latin typeface="Arial" pitchFamily="34" charset="0"/>
                <a:cs typeface="Arial" pitchFamily="34" charset="0"/>
              </a:rPr>
              <a:t> was honored as a “Silver Medallion” poster at the recent AMIA Summit on Translational Bioinformatics.</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3" y="8891590"/>
            <a:ext cx="3071812" cy="468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920" eaLnBrk="0" hangingPunct="0">
              <a:defRPr b="1">
                <a:solidFill>
                  <a:schemeClr val="tx1"/>
                </a:solidFill>
                <a:latin typeface="Arial" pitchFamily="34" charset="0"/>
              </a:defRPr>
            </a:lvl1pPr>
            <a:lvl2pPr marL="749529" indent="-288280" defTabSz="944920" eaLnBrk="0" hangingPunct="0">
              <a:defRPr b="1">
                <a:solidFill>
                  <a:schemeClr val="tx1"/>
                </a:solidFill>
                <a:latin typeface="Arial" pitchFamily="34" charset="0"/>
              </a:defRPr>
            </a:lvl2pPr>
            <a:lvl3pPr marL="1153126" indent="-230625" defTabSz="944920" eaLnBrk="0" hangingPunct="0">
              <a:defRPr b="1">
                <a:solidFill>
                  <a:schemeClr val="tx1"/>
                </a:solidFill>
                <a:latin typeface="Arial" pitchFamily="34" charset="0"/>
              </a:defRPr>
            </a:lvl3pPr>
            <a:lvl4pPr marL="1614373" indent="-230625" defTabSz="944920" eaLnBrk="0" hangingPunct="0">
              <a:defRPr b="1">
                <a:solidFill>
                  <a:schemeClr val="tx1"/>
                </a:solidFill>
                <a:latin typeface="Arial" pitchFamily="34" charset="0"/>
              </a:defRPr>
            </a:lvl4pPr>
            <a:lvl5pPr marL="2075625" indent="-230625" defTabSz="944920" eaLnBrk="0" hangingPunct="0">
              <a:defRPr b="1">
                <a:solidFill>
                  <a:schemeClr val="tx1"/>
                </a:solidFill>
                <a:latin typeface="Arial" pitchFamily="34" charset="0"/>
              </a:defRPr>
            </a:lvl5pPr>
            <a:lvl6pPr marL="2536874" indent="-230625" defTabSz="944920" eaLnBrk="0" fontAlgn="base" hangingPunct="0">
              <a:spcBef>
                <a:spcPct val="0"/>
              </a:spcBef>
              <a:spcAft>
                <a:spcPct val="0"/>
              </a:spcAft>
              <a:defRPr b="1">
                <a:solidFill>
                  <a:schemeClr val="tx1"/>
                </a:solidFill>
                <a:latin typeface="Arial" pitchFamily="34" charset="0"/>
              </a:defRPr>
            </a:lvl6pPr>
            <a:lvl7pPr marL="2998122" indent="-230625" defTabSz="944920" eaLnBrk="0" fontAlgn="base" hangingPunct="0">
              <a:spcBef>
                <a:spcPct val="0"/>
              </a:spcBef>
              <a:spcAft>
                <a:spcPct val="0"/>
              </a:spcAft>
              <a:defRPr b="1">
                <a:solidFill>
                  <a:schemeClr val="tx1"/>
                </a:solidFill>
                <a:latin typeface="Arial" pitchFamily="34" charset="0"/>
              </a:defRPr>
            </a:lvl7pPr>
            <a:lvl8pPr marL="3459373" indent="-230625" defTabSz="944920" eaLnBrk="0" fontAlgn="base" hangingPunct="0">
              <a:spcBef>
                <a:spcPct val="0"/>
              </a:spcBef>
              <a:spcAft>
                <a:spcPct val="0"/>
              </a:spcAft>
              <a:defRPr b="1">
                <a:solidFill>
                  <a:schemeClr val="tx1"/>
                </a:solidFill>
                <a:latin typeface="Arial" pitchFamily="34" charset="0"/>
              </a:defRPr>
            </a:lvl8pPr>
            <a:lvl9pPr marL="3920622" indent="-230625" defTabSz="94492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61</a:t>
            </a:fld>
            <a:endParaRPr lang="en-US" dirty="0" smtClean="0">
              <a:solidFill>
                <a:prstClr val="black"/>
              </a:solidFill>
              <a:cs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xfrm>
            <a:off x="1203325" y="701675"/>
            <a:ext cx="4679950" cy="3509963"/>
          </a:xfrm>
          <a:prstGeom prst="rect">
            <a:avLst/>
          </a:prstGeom>
          <a:ln/>
        </p:spPr>
      </p:sp>
      <p:sp>
        <p:nvSpPr>
          <p:cNvPr id="13316" name="Rectangle 3"/>
          <p:cNvSpPr>
            <a:spLocks noGrp="1" noChangeArrowheads="1"/>
          </p:cNvSpPr>
          <p:nvPr>
            <p:ph type="body" idx="1"/>
          </p:nvPr>
        </p:nvSpPr>
        <p:spPr>
          <a:xfrm>
            <a:off x="944570" y="4446592"/>
            <a:ext cx="5166672" cy="4211636"/>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893" tIns="46946" rIns="93893" bIns="46946" numCol="1" anchor="t" anchorCtr="0" compatLnSpc="1">
            <a:prstTxWarp prst="textNoShape">
              <a:avLst/>
            </a:prstTxWarp>
            <a:normAutofit/>
          </a:bodyPr>
          <a:lstStyle/>
          <a:p>
            <a:pPr defTabSz="914106">
              <a:spcBef>
                <a:spcPts val="0"/>
              </a:spcBef>
              <a:defRPr/>
            </a:pPr>
            <a:r>
              <a:rPr lang="en-US" dirty="0" smtClean="0">
                <a:latin typeface="Arial" pitchFamily="34" charset="0"/>
                <a:cs typeface="Arial" pitchFamily="34" charset="0"/>
              </a:rPr>
              <a:t>The first set of Genomic </a:t>
            </a:r>
            <a:r>
              <a:rPr lang="en-US" dirty="0">
                <a:latin typeface="Arial" pitchFamily="34" charset="0"/>
                <a:cs typeface="Arial" pitchFamily="34" charset="0"/>
              </a:rPr>
              <a:t>Medicine Pilot Demonstration Projects were awarded on May </a:t>
            </a:r>
            <a:r>
              <a:rPr lang="en-US" dirty="0" smtClean="0">
                <a:latin typeface="Arial" pitchFamily="34" charset="0"/>
                <a:cs typeface="Arial" pitchFamily="34" charset="0"/>
              </a:rPr>
              <a:t>1. </a:t>
            </a:r>
          </a:p>
          <a:p>
            <a:pPr defTabSz="914106">
              <a:spcBef>
                <a:spcPts val="0"/>
              </a:spcBef>
              <a:defRPr/>
            </a:pPr>
            <a:endParaRPr lang="en-US" dirty="0" smtClean="0">
              <a:latin typeface="Arial" pitchFamily="34" charset="0"/>
              <a:cs typeface="Arial" pitchFamily="34" charset="0"/>
            </a:endParaRPr>
          </a:p>
          <a:p>
            <a:pPr defTabSz="914106">
              <a:spcBef>
                <a:spcPts val="0"/>
              </a:spcBef>
              <a:defRPr/>
            </a:pPr>
            <a:r>
              <a:rPr lang="en-US" dirty="0" smtClean="0">
                <a:latin typeface="Arial" pitchFamily="34" charset="0"/>
                <a:cs typeface="Arial" pitchFamily="34" charset="0"/>
              </a:rPr>
              <a:t>* You </a:t>
            </a:r>
            <a:r>
              <a:rPr lang="en-US" dirty="0">
                <a:latin typeface="Arial" pitchFamily="34" charset="0"/>
                <a:cs typeface="Arial" pitchFamily="34" charset="0"/>
              </a:rPr>
              <a:t>can see the </a:t>
            </a:r>
            <a:r>
              <a:rPr lang="en-US" dirty="0" smtClean="0">
                <a:latin typeface="Arial" pitchFamily="34" charset="0"/>
                <a:cs typeface="Arial" pitchFamily="34" charset="0"/>
              </a:rPr>
              <a:t>four award recipients here. The </a:t>
            </a:r>
            <a:r>
              <a:rPr lang="en-US" dirty="0">
                <a:latin typeface="Arial" pitchFamily="34" charset="0"/>
                <a:cs typeface="Arial" pitchFamily="34" charset="0"/>
              </a:rPr>
              <a:t>goals of the program are to develop best practices for the incorporating genomic information into </a:t>
            </a:r>
            <a:r>
              <a:rPr lang="en-US" dirty="0" smtClean="0">
                <a:latin typeface="Arial" pitchFamily="34" charset="0"/>
                <a:cs typeface="Arial" pitchFamily="34" charset="0"/>
              </a:rPr>
              <a:t>healthcare settings,</a:t>
            </a:r>
            <a:r>
              <a:rPr lang="en-US" baseline="0" dirty="0" smtClean="0">
                <a:latin typeface="Arial" pitchFamily="34" charset="0"/>
                <a:cs typeface="Arial" pitchFamily="34" charset="0"/>
              </a:rPr>
              <a:t> with the program including </a:t>
            </a:r>
            <a:r>
              <a:rPr lang="en-US" dirty="0" smtClean="0">
                <a:latin typeface="Arial" pitchFamily="34" charset="0"/>
                <a:cs typeface="Arial" pitchFamily="34" charset="0"/>
              </a:rPr>
              <a:t>new </a:t>
            </a:r>
            <a:r>
              <a:rPr lang="en-US" dirty="0">
                <a:latin typeface="Arial" pitchFamily="34" charset="0"/>
                <a:cs typeface="Arial" pitchFamily="34" charset="0"/>
              </a:rPr>
              <a:t>and ongoing genomic medicine projects. </a:t>
            </a:r>
            <a:endParaRPr lang="en-US" dirty="0" smtClean="0">
              <a:latin typeface="Arial" pitchFamily="34" charset="0"/>
              <a:cs typeface="Arial" pitchFamily="34" charset="0"/>
            </a:endParaRPr>
          </a:p>
          <a:p>
            <a:pPr defTabSz="914106">
              <a:spcBef>
                <a:spcPts val="0"/>
              </a:spcBef>
              <a:defRPr/>
            </a:pPr>
            <a:endParaRPr lang="en-US" dirty="0" smtClean="0">
              <a:latin typeface="Arial" pitchFamily="34" charset="0"/>
              <a:cs typeface="Arial" pitchFamily="34" charset="0"/>
            </a:endParaRPr>
          </a:p>
          <a:p>
            <a:pPr defTabSz="914106">
              <a:spcBef>
                <a:spcPts val="0"/>
              </a:spcBef>
              <a:defRPr/>
            </a:pPr>
            <a:r>
              <a:rPr lang="en-US" dirty="0" smtClean="0">
                <a:latin typeface="Arial" pitchFamily="34" charset="0"/>
                <a:cs typeface="Arial" pitchFamily="34" charset="0"/>
              </a:rPr>
              <a:t>* The </a:t>
            </a:r>
            <a:r>
              <a:rPr lang="en-US" dirty="0">
                <a:latin typeface="Arial" pitchFamily="34" charset="0"/>
                <a:cs typeface="Arial" pitchFamily="34" charset="0"/>
              </a:rPr>
              <a:t>consortium will hold its first Steering Committee meeting in </a:t>
            </a:r>
            <a:r>
              <a:rPr lang="en-US" dirty="0" smtClean="0">
                <a:latin typeface="Arial" pitchFamily="34" charset="0"/>
                <a:cs typeface="Arial" pitchFamily="34" charset="0"/>
              </a:rPr>
              <a:t>July. </a:t>
            </a:r>
          </a:p>
          <a:p>
            <a:pPr defTabSz="914106">
              <a:spcBef>
                <a:spcPts val="0"/>
              </a:spcBef>
              <a:defRPr/>
            </a:pPr>
            <a:endParaRPr lang="en-US" dirty="0" smtClean="0">
              <a:latin typeface="Arial" pitchFamily="34" charset="0"/>
              <a:cs typeface="Arial" pitchFamily="34" charset="0"/>
            </a:endParaRPr>
          </a:p>
          <a:p>
            <a:pPr defTabSz="914106">
              <a:spcBef>
                <a:spcPts val="0"/>
              </a:spcBef>
              <a:defRPr/>
            </a:pPr>
            <a:r>
              <a:rPr lang="en-US" dirty="0" smtClean="0">
                <a:latin typeface="Arial" pitchFamily="34" charset="0"/>
                <a:cs typeface="Arial" pitchFamily="34" charset="0"/>
              </a:rPr>
              <a:t>* And the reissued </a:t>
            </a:r>
            <a:r>
              <a:rPr lang="en-US" dirty="0">
                <a:latin typeface="Arial" pitchFamily="34" charset="0"/>
                <a:cs typeface="Arial" pitchFamily="34" charset="0"/>
              </a:rPr>
              <a:t>RFA for this program has been </a:t>
            </a:r>
            <a:r>
              <a:rPr lang="en-US" dirty="0" smtClean="0">
                <a:latin typeface="Arial" pitchFamily="34" charset="0"/>
                <a:cs typeface="Arial" pitchFamily="34" charset="0"/>
              </a:rPr>
              <a:t>released,</a:t>
            </a:r>
            <a:r>
              <a:rPr lang="en-US" baseline="0" dirty="0" smtClean="0">
                <a:latin typeface="Arial" pitchFamily="34" charset="0"/>
                <a:cs typeface="Arial" pitchFamily="34" charset="0"/>
              </a:rPr>
              <a:t> with </a:t>
            </a:r>
            <a:r>
              <a:rPr lang="en-US" dirty="0" smtClean="0">
                <a:latin typeface="Arial" pitchFamily="34" charset="0"/>
                <a:cs typeface="Arial" pitchFamily="34" charset="0"/>
              </a:rPr>
              <a:t>applications</a:t>
            </a:r>
            <a:r>
              <a:rPr lang="en-US" baseline="0" dirty="0" smtClean="0">
                <a:latin typeface="Arial" pitchFamily="34" charset="0"/>
                <a:cs typeface="Arial" pitchFamily="34" charset="0"/>
              </a:rPr>
              <a:t> due in July</a:t>
            </a:r>
            <a:r>
              <a:rPr lang="en-US" dirty="0" smtClean="0">
                <a:latin typeface="Arial" pitchFamily="34" charset="0"/>
                <a:cs typeface="Arial" pitchFamily="34" charset="0"/>
              </a:rPr>
              <a:t>.</a:t>
            </a:r>
            <a:endParaRPr lang="en-US" dirty="0">
              <a:latin typeface="Arial" pitchFamily="34" charset="0"/>
              <a:cs typeface="Arial" pitchFamily="34" charset="0"/>
            </a:endParaRPr>
          </a:p>
          <a:p>
            <a:pPr defTabSz="914106">
              <a:spcBef>
                <a:spcPts val="0"/>
              </a:spcBef>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3" y="8891590"/>
            <a:ext cx="3071812" cy="468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920" eaLnBrk="0" hangingPunct="0">
              <a:defRPr b="1">
                <a:solidFill>
                  <a:schemeClr val="tx1"/>
                </a:solidFill>
                <a:latin typeface="Arial" pitchFamily="34" charset="0"/>
              </a:defRPr>
            </a:lvl1pPr>
            <a:lvl2pPr marL="749529" indent="-288280" defTabSz="944920" eaLnBrk="0" hangingPunct="0">
              <a:defRPr b="1">
                <a:solidFill>
                  <a:schemeClr val="tx1"/>
                </a:solidFill>
                <a:latin typeface="Arial" pitchFamily="34" charset="0"/>
              </a:defRPr>
            </a:lvl2pPr>
            <a:lvl3pPr marL="1153126" indent="-230625" defTabSz="944920" eaLnBrk="0" hangingPunct="0">
              <a:defRPr b="1">
                <a:solidFill>
                  <a:schemeClr val="tx1"/>
                </a:solidFill>
                <a:latin typeface="Arial" pitchFamily="34" charset="0"/>
              </a:defRPr>
            </a:lvl3pPr>
            <a:lvl4pPr marL="1614373" indent="-230625" defTabSz="944920" eaLnBrk="0" hangingPunct="0">
              <a:defRPr b="1">
                <a:solidFill>
                  <a:schemeClr val="tx1"/>
                </a:solidFill>
                <a:latin typeface="Arial" pitchFamily="34" charset="0"/>
              </a:defRPr>
            </a:lvl4pPr>
            <a:lvl5pPr marL="2075625" indent="-230625" defTabSz="944920" eaLnBrk="0" hangingPunct="0">
              <a:defRPr b="1">
                <a:solidFill>
                  <a:schemeClr val="tx1"/>
                </a:solidFill>
                <a:latin typeface="Arial" pitchFamily="34" charset="0"/>
              </a:defRPr>
            </a:lvl5pPr>
            <a:lvl6pPr marL="2536874" indent="-230625" defTabSz="944920" eaLnBrk="0" fontAlgn="base" hangingPunct="0">
              <a:spcBef>
                <a:spcPct val="0"/>
              </a:spcBef>
              <a:spcAft>
                <a:spcPct val="0"/>
              </a:spcAft>
              <a:defRPr b="1">
                <a:solidFill>
                  <a:schemeClr val="tx1"/>
                </a:solidFill>
                <a:latin typeface="Arial" pitchFamily="34" charset="0"/>
              </a:defRPr>
            </a:lvl6pPr>
            <a:lvl7pPr marL="2998122" indent="-230625" defTabSz="944920" eaLnBrk="0" fontAlgn="base" hangingPunct="0">
              <a:spcBef>
                <a:spcPct val="0"/>
              </a:spcBef>
              <a:spcAft>
                <a:spcPct val="0"/>
              </a:spcAft>
              <a:defRPr b="1">
                <a:solidFill>
                  <a:schemeClr val="tx1"/>
                </a:solidFill>
                <a:latin typeface="Arial" pitchFamily="34" charset="0"/>
              </a:defRPr>
            </a:lvl7pPr>
            <a:lvl8pPr marL="3459373" indent="-230625" defTabSz="944920" eaLnBrk="0" fontAlgn="base" hangingPunct="0">
              <a:spcBef>
                <a:spcPct val="0"/>
              </a:spcBef>
              <a:spcAft>
                <a:spcPct val="0"/>
              </a:spcAft>
              <a:defRPr b="1">
                <a:solidFill>
                  <a:schemeClr val="tx1"/>
                </a:solidFill>
                <a:latin typeface="Arial" pitchFamily="34" charset="0"/>
              </a:defRPr>
            </a:lvl8pPr>
            <a:lvl9pPr marL="3920622" indent="-230625" defTabSz="94492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62</a:t>
            </a:fld>
            <a:endParaRPr lang="en-US" dirty="0" smtClean="0">
              <a:solidFill>
                <a:prstClr val="black"/>
              </a:solidFill>
              <a:cs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65200" y="4445959"/>
            <a:ext cx="5106305" cy="421033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893" tIns="46946" rIns="93893" bIns="46946" numCol="1" anchor="t" anchorCtr="0" compatLnSpc="1">
            <a:prstTxWarp prst="textNoShape">
              <a:avLst/>
            </a:prstTxWarp>
          </a:bodyPr>
          <a:lstStyle/>
          <a:p>
            <a:pPr defTabSz="914106">
              <a:spcBef>
                <a:spcPts val="0"/>
              </a:spcBef>
              <a:defRPr/>
            </a:pPr>
            <a:r>
              <a:rPr lang="en-US" b="0" dirty="0" smtClean="0">
                <a:latin typeface="Arial" pitchFamily="34" charset="0"/>
                <a:cs typeface="Arial" pitchFamily="34" charset="0"/>
              </a:rPr>
              <a:t>You may </a:t>
            </a:r>
            <a:r>
              <a:rPr lang="en-US" b="0" dirty="0">
                <a:latin typeface="Arial" pitchFamily="34" charset="0"/>
                <a:cs typeface="Arial" pitchFamily="34" charset="0"/>
              </a:rPr>
              <a:t>recall that NHGRI’s Genomic Medicine Working Group held its fourth Genomic Medicine </a:t>
            </a:r>
            <a:r>
              <a:rPr lang="en-US" b="0" dirty="0" smtClean="0">
                <a:latin typeface="Arial" pitchFamily="34" charset="0"/>
                <a:cs typeface="Arial" pitchFamily="34" charset="0"/>
              </a:rPr>
              <a:t>Meeting </a:t>
            </a:r>
            <a:r>
              <a:rPr lang="en-US" b="0" dirty="0">
                <a:latin typeface="Arial" pitchFamily="34" charset="0"/>
                <a:cs typeface="Arial" pitchFamily="34" charset="0"/>
              </a:rPr>
              <a:t>this past January. Representatives from 10 different professional societies across a </a:t>
            </a:r>
            <a:r>
              <a:rPr lang="en-US" b="0" dirty="0" smtClean="0">
                <a:latin typeface="Arial" pitchFamily="34" charset="0"/>
                <a:cs typeface="Arial" pitchFamily="34" charset="0"/>
              </a:rPr>
              <a:t>range </a:t>
            </a:r>
            <a:r>
              <a:rPr lang="en-US" b="0" dirty="0">
                <a:latin typeface="Arial" pitchFamily="34" charset="0"/>
                <a:cs typeface="Arial" pitchFamily="34" charset="0"/>
              </a:rPr>
              <a:t>of disciplines, as well as representatives from two regulatory bodies, </a:t>
            </a:r>
            <a:r>
              <a:rPr lang="en-US" b="0" dirty="0" smtClean="0">
                <a:latin typeface="Arial" pitchFamily="34" charset="0"/>
                <a:cs typeface="Arial" pitchFamily="34" charset="0"/>
              </a:rPr>
              <a:t>attended</a:t>
            </a:r>
            <a:r>
              <a:rPr lang="en-US" b="0" baseline="0" dirty="0" smtClean="0">
                <a:latin typeface="Arial" pitchFamily="34" charset="0"/>
                <a:cs typeface="Arial" pitchFamily="34" charset="0"/>
              </a:rPr>
              <a:t> the meeting</a:t>
            </a:r>
            <a:r>
              <a:rPr lang="en-US" b="0" dirty="0" smtClean="0">
                <a:latin typeface="Arial" pitchFamily="34" charset="0"/>
                <a:cs typeface="Arial" pitchFamily="34" charset="0"/>
              </a:rPr>
              <a:t>. </a:t>
            </a:r>
          </a:p>
          <a:p>
            <a:pPr defTabSz="914106">
              <a:spcBef>
                <a:spcPts val="0"/>
              </a:spcBef>
              <a:defRPr/>
            </a:pPr>
            <a:endParaRPr lang="en-US" b="0" dirty="0" smtClean="0">
              <a:latin typeface="Arial" pitchFamily="34" charset="0"/>
              <a:cs typeface="Arial" pitchFamily="34" charset="0"/>
            </a:endParaRPr>
          </a:p>
          <a:p>
            <a:pPr defTabSz="914106">
              <a:spcBef>
                <a:spcPts val="0"/>
              </a:spcBef>
              <a:defRPr/>
            </a:pPr>
            <a:r>
              <a:rPr lang="en-US" b="0" dirty="0" smtClean="0">
                <a:latin typeface="Arial" pitchFamily="34" charset="0"/>
                <a:cs typeface="Arial" pitchFamily="34" charset="0"/>
              </a:rPr>
              <a:t>One </a:t>
            </a:r>
            <a:r>
              <a:rPr lang="en-US" b="0" dirty="0">
                <a:latin typeface="Arial" pitchFamily="34" charset="0"/>
                <a:cs typeface="Arial" pitchFamily="34" charset="0"/>
              </a:rPr>
              <a:t>of the outcomes of the meeting was the creation of an </a:t>
            </a:r>
            <a:r>
              <a:rPr lang="en-US" b="0" dirty="0" smtClean="0">
                <a:latin typeface="Arial" pitchFamily="34" charset="0"/>
                <a:cs typeface="Arial" pitchFamily="34" charset="0"/>
              </a:rPr>
              <a:t>* Inter-Society </a:t>
            </a:r>
            <a:r>
              <a:rPr lang="en-US" b="0" dirty="0">
                <a:latin typeface="Arial" pitchFamily="34" charset="0"/>
                <a:cs typeface="Arial" pitchFamily="34" charset="0"/>
              </a:rPr>
              <a:t>Coordinating Committee for Practitioner Education in Genomics (ISCC-PEG). </a:t>
            </a:r>
            <a:r>
              <a:rPr lang="en-US" b="0" dirty="0" smtClean="0">
                <a:latin typeface="Arial" pitchFamily="34" charset="0"/>
                <a:cs typeface="Arial" pitchFamily="34" charset="0"/>
              </a:rPr>
              <a:t>* The goal of this new group to facilitate professional societies’ efforts in educating</a:t>
            </a:r>
            <a:r>
              <a:rPr lang="en-US" b="0" baseline="0" dirty="0" smtClean="0">
                <a:latin typeface="Arial" pitchFamily="34" charset="0"/>
                <a:cs typeface="Arial" pitchFamily="34" charset="0"/>
              </a:rPr>
              <a:t> </a:t>
            </a:r>
            <a:r>
              <a:rPr lang="en-US" b="0" dirty="0" smtClean="0">
                <a:latin typeface="Arial" pitchFamily="34" charset="0"/>
                <a:cs typeface="Arial" pitchFamily="34" charset="0"/>
              </a:rPr>
              <a:t>physicians and other practitioners in the use of genomic medicine in clinical care</a:t>
            </a:r>
          </a:p>
          <a:p>
            <a:pPr defTabSz="914106">
              <a:spcBef>
                <a:spcPts val="0"/>
              </a:spcBef>
              <a:defRPr/>
            </a:pPr>
            <a:endParaRPr lang="en-US" b="0" dirty="0" smtClean="0">
              <a:latin typeface="Arial" pitchFamily="34" charset="0"/>
              <a:cs typeface="Arial" pitchFamily="34" charset="0"/>
            </a:endParaRPr>
          </a:p>
          <a:p>
            <a:pPr defTabSz="914106">
              <a:spcBef>
                <a:spcPts val="0"/>
              </a:spcBef>
              <a:defRPr/>
            </a:pPr>
            <a:r>
              <a:rPr lang="en-US" b="0" dirty="0" smtClean="0">
                <a:latin typeface="Arial" pitchFamily="34" charset="0"/>
                <a:cs typeface="Arial" pitchFamily="34" charset="0"/>
              </a:rPr>
              <a:t>The </a:t>
            </a:r>
            <a:r>
              <a:rPr lang="en-US" b="0" dirty="0">
                <a:latin typeface="Arial" pitchFamily="34" charset="0"/>
                <a:cs typeface="Arial" pitchFamily="34" charset="0"/>
              </a:rPr>
              <a:t>Committee is anticipated to include one representative from each interested professional society and NIH </a:t>
            </a:r>
            <a:r>
              <a:rPr lang="en-US" b="0" dirty="0" smtClean="0">
                <a:latin typeface="Arial" pitchFamily="34" charset="0"/>
                <a:cs typeface="Arial" pitchFamily="34" charset="0"/>
              </a:rPr>
              <a:t>institute and center. </a:t>
            </a:r>
            <a:r>
              <a:rPr lang="en-US" b="0" dirty="0">
                <a:latin typeface="Arial" pitchFamily="34" charset="0"/>
                <a:cs typeface="Arial" pitchFamily="34" charset="0"/>
              </a:rPr>
              <a:t>We currently have representation from 13 medical professional societies and 11 NIH </a:t>
            </a:r>
            <a:r>
              <a:rPr lang="en-US" b="0" dirty="0" smtClean="0">
                <a:latin typeface="Arial" pitchFamily="34" charset="0"/>
                <a:cs typeface="Arial" pitchFamily="34" charset="0"/>
              </a:rPr>
              <a:t>institutes and centers. </a:t>
            </a:r>
            <a:r>
              <a:rPr lang="en-US" b="0" dirty="0">
                <a:latin typeface="Arial" pitchFamily="34" charset="0"/>
                <a:cs typeface="Arial" pitchFamily="34" charset="0"/>
              </a:rPr>
              <a:t>The Committee expects to hold its first in-person meeting in June. </a:t>
            </a:r>
            <a:endParaRPr lang="en-US" b="0" u="sng" dirty="0">
              <a:latin typeface="Arial" pitchFamily="34" charset="0"/>
              <a:cs typeface="Arial" pitchFamily="34" charset="0"/>
            </a:endParaRPr>
          </a:p>
          <a:p>
            <a:pPr>
              <a:spcBef>
                <a:spcPts val="0"/>
              </a:spcBef>
            </a:pPr>
            <a:endParaRPr lang="en-US" b="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2"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098" eaLnBrk="0" hangingPunct="0">
              <a:defRPr b="1">
                <a:solidFill>
                  <a:schemeClr val="tx1"/>
                </a:solidFill>
                <a:latin typeface="Arial" pitchFamily="34" charset="0"/>
              </a:defRPr>
            </a:lvl1pPr>
            <a:lvl2pPr marL="742531" indent="-285590" defTabSz="936098" eaLnBrk="0" hangingPunct="0">
              <a:defRPr b="1">
                <a:solidFill>
                  <a:schemeClr val="tx1"/>
                </a:solidFill>
                <a:latin typeface="Arial" pitchFamily="34" charset="0"/>
              </a:defRPr>
            </a:lvl2pPr>
            <a:lvl3pPr marL="1142358" indent="-228471" defTabSz="936098" eaLnBrk="0" hangingPunct="0">
              <a:defRPr b="1">
                <a:solidFill>
                  <a:schemeClr val="tx1"/>
                </a:solidFill>
                <a:latin typeface="Arial" pitchFamily="34" charset="0"/>
              </a:defRPr>
            </a:lvl3pPr>
            <a:lvl4pPr marL="1599300" indent="-228471" defTabSz="936098" eaLnBrk="0" hangingPunct="0">
              <a:defRPr b="1">
                <a:solidFill>
                  <a:schemeClr val="tx1"/>
                </a:solidFill>
                <a:latin typeface="Arial" pitchFamily="34" charset="0"/>
              </a:defRPr>
            </a:lvl4pPr>
            <a:lvl5pPr marL="2056244" indent="-228471" defTabSz="936098" eaLnBrk="0" hangingPunct="0">
              <a:defRPr b="1">
                <a:solidFill>
                  <a:schemeClr val="tx1"/>
                </a:solidFill>
                <a:latin typeface="Arial" pitchFamily="34" charset="0"/>
              </a:defRPr>
            </a:lvl5pPr>
            <a:lvl6pPr marL="2513187" indent="-228471" defTabSz="936098" eaLnBrk="0" fontAlgn="base" hangingPunct="0">
              <a:spcBef>
                <a:spcPct val="0"/>
              </a:spcBef>
              <a:spcAft>
                <a:spcPct val="0"/>
              </a:spcAft>
              <a:defRPr b="1">
                <a:solidFill>
                  <a:schemeClr val="tx1"/>
                </a:solidFill>
                <a:latin typeface="Arial" pitchFamily="34" charset="0"/>
              </a:defRPr>
            </a:lvl6pPr>
            <a:lvl7pPr marL="2970131" indent="-228471" defTabSz="936098" eaLnBrk="0" fontAlgn="base" hangingPunct="0">
              <a:spcBef>
                <a:spcPct val="0"/>
              </a:spcBef>
              <a:spcAft>
                <a:spcPct val="0"/>
              </a:spcAft>
              <a:defRPr b="1">
                <a:solidFill>
                  <a:schemeClr val="tx1"/>
                </a:solidFill>
                <a:latin typeface="Arial" pitchFamily="34" charset="0"/>
              </a:defRPr>
            </a:lvl7pPr>
            <a:lvl8pPr marL="3427072" indent="-228471" defTabSz="936098" eaLnBrk="0" fontAlgn="base" hangingPunct="0">
              <a:spcBef>
                <a:spcPct val="0"/>
              </a:spcBef>
              <a:spcAft>
                <a:spcPct val="0"/>
              </a:spcAft>
              <a:defRPr b="1">
                <a:solidFill>
                  <a:schemeClr val="tx1"/>
                </a:solidFill>
                <a:latin typeface="Arial" pitchFamily="34" charset="0"/>
              </a:defRPr>
            </a:lvl8pPr>
            <a:lvl9pPr marL="3884015" indent="-228471" defTabSz="9360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63</a:t>
            </a:fld>
            <a:endParaRPr lang="en-US" dirty="0" smtClean="0">
              <a:cs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203325" y="703263"/>
            <a:ext cx="4679950" cy="3509962"/>
          </a:xfrm>
          <a:prstGeom prst="rect">
            <a:avLst/>
          </a:prstGeom>
          <a:ln/>
        </p:spPr>
      </p:sp>
      <p:sp>
        <p:nvSpPr>
          <p:cNvPr id="153604" name="Rectangle 3"/>
          <p:cNvSpPr>
            <a:spLocks noGrp="1" noChangeArrowheads="1"/>
          </p:cNvSpPr>
          <p:nvPr>
            <p:ph type="body" idx="1"/>
          </p:nvPr>
        </p:nvSpPr>
        <p:spPr>
          <a:xfrm>
            <a:off x="988831" y="4446588"/>
            <a:ext cx="5388160"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68" rIns="93868"/>
          <a:lstStyle/>
          <a:p>
            <a:pPr defTabSz="888829">
              <a:spcBef>
                <a:spcPts val="0"/>
              </a:spcBef>
              <a:defRPr/>
            </a:pPr>
            <a:r>
              <a:rPr lang="en-US" baseline="0" dirty="0" smtClean="0">
                <a:latin typeface="Arial" pitchFamily="34" charset="0"/>
                <a:cs typeface="Arial" pitchFamily="34" charset="0"/>
              </a:rPr>
              <a:t>Turning to our ethical, legal, and social implications (ELSI) research program. </a:t>
            </a:r>
          </a:p>
          <a:p>
            <a:pPr defTabSz="888829">
              <a:spcBef>
                <a:spcPts val="0"/>
              </a:spcBef>
              <a:defRPr/>
            </a:pPr>
            <a:endParaRPr lang="en-US" baseline="0" dirty="0" smtClean="0">
              <a:latin typeface="Arial" pitchFamily="34" charset="0"/>
              <a:cs typeface="Arial" pitchFamily="34" charset="0"/>
            </a:endParaRPr>
          </a:p>
          <a:p>
            <a:pPr defTabSz="888829">
              <a:spcBef>
                <a:spcPts val="0"/>
              </a:spcBef>
              <a:defRPr/>
            </a:pPr>
            <a:r>
              <a:rPr lang="en-US" baseline="0" dirty="0" smtClean="0">
                <a:latin typeface="Arial" pitchFamily="34" charset="0"/>
                <a:cs typeface="Arial" pitchFamily="34" charset="0"/>
              </a:rPr>
              <a:t>* The Return of Results Consortium and the Clinical Sequencing Exploratory Research (CSER) Program will hold their second joint meeting on May 22-23. This meeting will bring together investigators from CSER as well as the R01, R21, and other independent projects funded by the ELSI research program related to return of results. </a:t>
            </a:r>
          </a:p>
          <a:p>
            <a:pPr defTabSz="888829">
              <a:spcBef>
                <a:spcPts val="0"/>
              </a:spcBef>
              <a:defRPr/>
            </a:pPr>
            <a:endParaRPr lang="en-US" baseline="0" dirty="0" smtClean="0">
              <a:latin typeface="Arial" pitchFamily="34" charset="0"/>
              <a:cs typeface="Arial" pitchFamily="34" charset="0"/>
            </a:endParaRPr>
          </a:p>
          <a:p>
            <a:pPr defTabSz="888829">
              <a:spcBef>
                <a:spcPts val="0"/>
              </a:spcBef>
              <a:defRPr/>
            </a:pPr>
            <a:r>
              <a:rPr lang="en-US" baseline="0" dirty="0" smtClean="0">
                <a:latin typeface="Arial" pitchFamily="34" charset="0"/>
                <a:cs typeface="Arial" pitchFamily="34" charset="0"/>
              </a:rPr>
              <a:t>* The meeting will include a wide range of topics of interest to both CSER and the Return of Results Consortium members including: the recent ACMG recommendations on return of incidental findings, legal issues related to liability as well as the Clinical Laboratory Improvement Act (CLIA), and </a:t>
            </a:r>
            <a:r>
              <a:rPr lang="en-US" dirty="0">
                <a:latin typeface="Arial" pitchFamily="34" charset="0"/>
                <a:cs typeface="Arial" pitchFamily="34" charset="0"/>
              </a:rPr>
              <a:t>implications of recent finding on </a:t>
            </a:r>
            <a:r>
              <a:rPr lang="en-US" dirty="0" err="1">
                <a:latin typeface="Arial" pitchFamily="34" charset="0"/>
                <a:cs typeface="Arial" pitchFamily="34" charset="0"/>
              </a:rPr>
              <a:t>identifiability</a:t>
            </a:r>
            <a:r>
              <a:rPr lang="en-US" dirty="0">
                <a:latin typeface="Arial" pitchFamily="34" charset="0"/>
                <a:cs typeface="Arial" pitchFamily="34" charset="0"/>
              </a:rPr>
              <a:t> of genomic data for data </a:t>
            </a:r>
            <a:r>
              <a:rPr lang="en-US" dirty="0" smtClean="0">
                <a:latin typeface="Arial" pitchFamily="34" charset="0"/>
                <a:cs typeface="Arial" pitchFamily="34" charset="0"/>
              </a:rPr>
              <a:t>sharing.</a:t>
            </a:r>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3" y="8891591"/>
            <a:ext cx="3071811"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071" eaLnBrk="0" hangingPunct="0">
              <a:defRPr b="1">
                <a:solidFill>
                  <a:schemeClr val="tx1"/>
                </a:solidFill>
                <a:latin typeface="Arial" pitchFamily="34" charset="0"/>
              </a:defRPr>
            </a:lvl1pPr>
            <a:lvl2pPr marL="742511" indent="-285581" defTabSz="936071" eaLnBrk="0" hangingPunct="0">
              <a:defRPr b="1">
                <a:solidFill>
                  <a:schemeClr val="tx1"/>
                </a:solidFill>
                <a:latin typeface="Arial" pitchFamily="34" charset="0"/>
              </a:defRPr>
            </a:lvl2pPr>
            <a:lvl3pPr marL="1142326" indent="-228464" defTabSz="936071" eaLnBrk="0" hangingPunct="0">
              <a:defRPr b="1">
                <a:solidFill>
                  <a:schemeClr val="tx1"/>
                </a:solidFill>
                <a:latin typeface="Arial" pitchFamily="34" charset="0"/>
              </a:defRPr>
            </a:lvl3pPr>
            <a:lvl4pPr marL="1599254" indent="-228464" defTabSz="936071" eaLnBrk="0" hangingPunct="0">
              <a:defRPr b="1">
                <a:solidFill>
                  <a:schemeClr val="tx1"/>
                </a:solidFill>
                <a:latin typeface="Arial" pitchFamily="34" charset="0"/>
              </a:defRPr>
            </a:lvl4pPr>
            <a:lvl5pPr marL="2056184" indent="-228464" defTabSz="936071" eaLnBrk="0" hangingPunct="0">
              <a:defRPr b="1">
                <a:solidFill>
                  <a:schemeClr val="tx1"/>
                </a:solidFill>
                <a:latin typeface="Arial" pitchFamily="34" charset="0"/>
              </a:defRPr>
            </a:lvl5pPr>
            <a:lvl6pPr marL="2513113" indent="-228464" defTabSz="936071" eaLnBrk="0" fontAlgn="base" hangingPunct="0">
              <a:spcBef>
                <a:spcPct val="0"/>
              </a:spcBef>
              <a:spcAft>
                <a:spcPct val="0"/>
              </a:spcAft>
              <a:defRPr b="1">
                <a:solidFill>
                  <a:schemeClr val="tx1"/>
                </a:solidFill>
                <a:latin typeface="Arial" pitchFamily="34" charset="0"/>
              </a:defRPr>
            </a:lvl6pPr>
            <a:lvl7pPr marL="2970042" indent="-228464" defTabSz="936071" eaLnBrk="0" fontAlgn="base" hangingPunct="0">
              <a:spcBef>
                <a:spcPct val="0"/>
              </a:spcBef>
              <a:spcAft>
                <a:spcPct val="0"/>
              </a:spcAft>
              <a:defRPr b="1">
                <a:solidFill>
                  <a:schemeClr val="tx1"/>
                </a:solidFill>
                <a:latin typeface="Arial" pitchFamily="34" charset="0"/>
              </a:defRPr>
            </a:lvl7pPr>
            <a:lvl8pPr marL="3426973" indent="-228464" defTabSz="936071" eaLnBrk="0" fontAlgn="base" hangingPunct="0">
              <a:spcBef>
                <a:spcPct val="0"/>
              </a:spcBef>
              <a:spcAft>
                <a:spcPct val="0"/>
              </a:spcAft>
              <a:defRPr b="1">
                <a:solidFill>
                  <a:schemeClr val="tx1"/>
                </a:solidFill>
                <a:latin typeface="Arial" pitchFamily="34" charset="0"/>
              </a:defRPr>
            </a:lvl8pPr>
            <a:lvl9pPr marL="3883903" indent="-228464" defTabSz="93607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64</a:t>
            </a:fld>
            <a:endParaRPr lang="en-US" dirty="0" smtClean="0">
              <a:cs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203325" y="703263"/>
            <a:ext cx="4679950" cy="3509962"/>
          </a:xfrm>
          <a:prstGeom prst="rect">
            <a:avLst/>
          </a:prstGeom>
          <a:ln/>
        </p:spPr>
      </p:sp>
      <p:sp>
        <p:nvSpPr>
          <p:cNvPr id="153604" name="Rectangle 3"/>
          <p:cNvSpPr>
            <a:spLocks noGrp="1" noChangeArrowheads="1"/>
          </p:cNvSpPr>
          <p:nvPr>
            <p:ph type="body" idx="1"/>
          </p:nvPr>
        </p:nvSpPr>
        <p:spPr>
          <a:xfrm>
            <a:off x="988831" y="4446588"/>
            <a:ext cx="5388160"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68" rIns="93868"/>
          <a:lstStyle/>
          <a:p>
            <a:pPr>
              <a:spcBef>
                <a:spcPts val="0"/>
              </a:spcBef>
            </a:pPr>
            <a:r>
              <a:rPr lang="en-US" dirty="0" smtClean="0">
                <a:effectLst/>
                <a:latin typeface="Arial" pitchFamily="34" charset="0"/>
                <a:cs typeface="Arial" pitchFamily="34" charset="0"/>
              </a:rPr>
              <a:t>In</a:t>
            </a:r>
            <a:r>
              <a:rPr lang="en-US" baseline="0" dirty="0" smtClean="0">
                <a:effectLst/>
                <a:latin typeface="Arial" pitchFamily="34" charset="0"/>
                <a:cs typeface="Arial" pitchFamily="34" charset="0"/>
              </a:rPr>
              <a:t> the fall of last year, NHGRI established the Genomics and Society Working Group as a working group of this Council. </a:t>
            </a:r>
            <a:r>
              <a:rPr lang="en-US" dirty="0" smtClean="0">
                <a:effectLst/>
                <a:latin typeface="Arial" pitchFamily="34" charset="0"/>
                <a:cs typeface="Arial" pitchFamily="34" charset="0"/>
              </a:rPr>
              <a:t>The mission of the Genomics and Society Working Group is to provide advice to Council and to NHGRI on short- and long-range planning and priority setting for genomics and society activities at the Institute (broadly defined), with particular emphasis on the ELSI Research Program. </a:t>
            </a:r>
          </a:p>
          <a:p>
            <a:pPr>
              <a:spcBef>
                <a:spcPts val="0"/>
              </a:spcBef>
            </a:pPr>
            <a:endParaRPr lang="en-US" dirty="0" smtClean="0">
              <a:effectLst/>
              <a:latin typeface="Arial" pitchFamily="34" charset="0"/>
              <a:cs typeface="Arial" pitchFamily="34" charset="0"/>
            </a:endParaRPr>
          </a:p>
          <a:p>
            <a:pPr>
              <a:spcBef>
                <a:spcPts val="0"/>
              </a:spcBef>
            </a:pPr>
            <a:r>
              <a:rPr lang="en-US" dirty="0" smtClean="0">
                <a:effectLst/>
                <a:latin typeface="Arial" pitchFamily="34" charset="0"/>
                <a:cs typeface="Arial" pitchFamily="34" charset="0"/>
              </a:rPr>
              <a:t>* The first meeting of this</a:t>
            </a:r>
            <a:r>
              <a:rPr lang="en-US" baseline="0" dirty="0" smtClean="0">
                <a:effectLst/>
                <a:latin typeface="Arial" pitchFamily="34" charset="0"/>
                <a:cs typeface="Arial" pitchFamily="34" charset="0"/>
              </a:rPr>
              <a:t> working group was held in April, and * planning for their next meeting in the fall is underway. </a:t>
            </a:r>
          </a:p>
          <a:p>
            <a:pPr>
              <a:spcBef>
                <a:spcPts val="0"/>
              </a:spcBef>
            </a:pPr>
            <a:endParaRPr lang="en-US" baseline="0" dirty="0" smtClean="0">
              <a:effectLst/>
              <a:latin typeface="Arial" pitchFamily="34" charset="0"/>
              <a:cs typeface="Arial" pitchFamily="34" charset="0"/>
            </a:endParaRPr>
          </a:p>
          <a:p>
            <a:pPr>
              <a:spcBef>
                <a:spcPts val="0"/>
              </a:spcBef>
            </a:pPr>
            <a:r>
              <a:rPr lang="en-US" baseline="0" dirty="0" smtClean="0">
                <a:effectLst/>
                <a:latin typeface="Arial" pitchFamily="34" charset="0"/>
                <a:cs typeface="Arial" pitchFamily="34" charset="0"/>
              </a:rPr>
              <a:t>* Finally, Pamela </a:t>
            </a:r>
            <a:r>
              <a:rPr lang="en-US" baseline="0" dirty="0" err="1" smtClean="0">
                <a:effectLst/>
                <a:latin typeface="Arial" pitchFamily="34" charset="0"/>
                <a:cs typeface="Arial" pitchFamily="34" charset="0"/>
              </a:rPr>
              <a:t>Sankar</a:t>
            </a:r>
            <a:r>
              <a:rPr lang="en-US" baseline="0" dirty="0" smtClean="0">
                <a:effectLst/>
                <a:latin typeface="Arial" pitchFamily="34" charset="0"/>
                <a:cs typeface="Arial" pitchFamily="34" charset="0"/>
              </a:rPr>
              <a:t> will provide a report about the first meeting of this working group later in the Open Session.</a:t>
            </a:r>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3" y="8891591"/>
            <a:ext cx="3071811"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071" eaLnBrk="0" hangingPunct="0">
              <a:defRPr b="1">
                <a:solidFill>
                  <a:schemeClr val="tx1"/>
                </a:solidFill>
                <a:latin typeface="Arial" pitchFamily="34" charset="0"/>
              </a:defRPr>
            </a:lvl1pPr>
            <a:lvl2pPr marL="742511" indent="-285581" defTabSz="936071" eaLnBrk="0" hangingPunct="0">
              <a:defRPr b="1">
                <a:solidFill>
                  <a:schemeClr val="tx1"/>
                </a:solidFill>
                <a:latin typeface="Arial" pitchFamily="34" charset="0"/>
              </a:defRPr>
            </a:lvl2pPr>
            <a:lvl3pPr marL="1142326" indent="-228464" defTabSz="936071" eaLnBrk="0" hangingPunct="0">
              <a:defRPr b="1">
                <a:solidFill>
                  <a:schemeClr val="tx1"/>
                </a:solidFill>
                <a:latin typeface="Arial" pitchFamily="34" charset="0"/>
              </a:defRPr>
            </a:lvl3pPr>
            <a:lvl4pPr marL="1599254" indent="-228464" defTabSz="936071" eaLnBrk="0" hangingPunct="0">
              <a:defRPr b="1">
                <a:solidFill>
                  <a:schemeClr val="tx1"/>
                </a:solidFill>
                <a:latin typeface="Arial" pitchFamily="34" charset="0"/>
              </a:defRPr>
            </a:lvl4pPr>
            <a:lvl5pPr marL="2056184" indent="-228464" defTabSz="936071" eaLnBrk="0" hangingPunct="0">
              <a:defRPr b="1">
                <a:solidFill>
                  <a:schemeClr val="tx1"/>
                </a:solidFill>
                <a:latin typeface="Arial" pitchFamily="34" charset="0"/>
              </a:defRPr>
            </a:lvl5pPr>
            <a:lvl6pPr marL="2513113" indent="-228464" defTabSz="936071" eaLnBrk="0" fontAlgn="base" hangingPunct="0">
              <a:spcBef>
                <a:spcPct val="0"/>
              </a:spcBef>
              <a:spcAft>
                <a:spcPct val="0"/>
              </a:spcAft>
              <a:defRPr b="1">
                <a:solidFill>
                  <a:schemeClr val="tx1"/>
                </a:solidFill>
                <a:latin typeface="Arial" pitchFamily="34" charset="0"/>
              </a:defRPr>
            </a:lvl6pPr>
            <a:lvl7pPr marL="2970042" indent="-228464" defTabSz="936071" eaLnBrk="0" fontAlgn="base" hangingPunct="0">
              <a:spcBef>
                <a:spcPct val="0"/>
              </a:spcBef>
              <a:spcAft>
                <a:spcPct val="0"/>
              </a:spcAft>
              <a:defRPr b="1">
                <a:solidFill>
                  <a:schemeClr val="tx1"/>
                </a:solidFill>
                <a:latin typeface="Arial" pitchFamily="34" charset="0"/>
              </a:defRPr>
            </a:lvl7pPr>
            <a:lvl8pPr marL="3426973" indent="-228464" defTabSz="936071" eaLnBrk="0" fontAlgn="base" hangingPunct="0">
              <a:spcBef>
                <a:spcPct val="0"/>
              </a:spcBef>
              <a:spcAft>
                <a:spcPct val="0"/>
              </a:spcAft>
              <a:defRPr b="1">
                <a:solidFill>
                  <a:schemeClr val="tx1"/>
                </a:solidFill>
                <a:latin typeface="Arial" pitchFamily="34" charset="0"/>
              </a:defRPr>
            </a:lvl8pPr>
            <a:lvl9pPr marL="3883903" indent="-228464" defTabSz="93607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65</a:t>
            </a:fld>
            <a:endParaRPr lang="en-US" dirty="0" smtClean="0">
              <a:cs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14244">
              <a:spcBef>
                <a:spcPts val="0"/>
              </a:spcBef>
              <a:defRPr/>
            </a:pPr>
            <a:r>
              <a:rPr lang="en-US" dirty="0" smtClean="0">
                <a:latin typeface="Arial" pitchFamily="34" charset="0"/>
                <a:cs typeface="Arial" pitchFamily="34" charset="0"/>
              </a:rPr>
              <a:t>Earlier</a:t>
            </a:r>
            <a:r>
              <a:rPr lang="en-US" baseline="0" dirty="0" smtClean="0">
                <a:latin typeface="Arial" pitchFamily="34" charset="0"/>
                <a:cs typeface="Arial" pitchFamily="34" charset="0"/>
              </a:rPr>
              <a:t> this year, </a:t>
            </a:r>
            <a:r>
              <a:rPr lang="en-US" dirty="0" smtClean="0">
                <a:latin typeface="Arial" pitchFamily="34" charset="0"/>
                <a:cs typeface="Arial" pitchFamily="34" charset="0"/>
              </a:rPr>
              <a:t>* </a:t>
            </a:r>
            <a:r>
              <a:rPr lang="en-US" dirty="0">
                <a:latin typeface="Arial" pitchFamily="34" charset="0"/>
                <a:cs typeface="Arial" pitchFamily="34" charset="0"/>
              </a:rPr>
              <a:t>NHGRI invited </a:t>
            </a:r>
            <a:r>
              <a:rPr lang="en-US" dirty="0" smtClean="0">
                <a:latin typeface="Arial" pitchFamily="34" charset="0"/>
                <a:cs typeface="Arial" pitchFamily="34" charset="0"/>
              </a:rPr>
              <a:t>20 experts in genomics, genomic</a:t>
            </a:r>
            <a:r>
              <a:rPr lang="en-US" baseline="0" dirty="0" smtClean="0">
                <a:latin typeface="Arial" pitchFamily="34" charset="0"/>
                <a:cs typeface="Arial" pitchFamily="34" charset="0"/>
              </a:rPr>
              <a:t> medicine, and training to a workshop that discussed </a:t>
            </a:r>
            <a:r>
              <a:rPr lang="en-US" dirty="0" smtClean="0">
                <a:latin typeface="Arial" pitchFamily="34" charset="0"/>
                <a:cs typeface="Arial" pitchFamily="34" charset="0"/>
              </a:rPr>
              <a:t>the </a:t>
            </a:r>
            <a:r>
              <a:rPr lang="en-US" dirty="0">
                <a:latin typeface="Arial" pitchFamily="34" charset="0"/>
                <a:cs typeface="Arial" pitchFamily="34" charset="0"/>
              </a:rPr>
              <a:t>future of NHGRI’s </a:t>
            </a:r>
            <a:r>
              <a:rPr lang="en-US" dirty="0" smtClean="0">
                <a:latin typeface="Arial" pitchFamily="34" charset="0"/>
                <a:cs typeface="Arial" pitchFamily="34" charset="0"/>
              </a:rPr>
              <a:t>training and career development programs</a:t>
            </a:r>
            <a:r>
              <a:rPr lang="en-US" dirty="0">
                <a:latin typeface="Arial" pitchFamily="34" charset="0"/>
                <a:cs typeface="Arial" pitchFamily="34" charset="0"/>
              </a:rPr>
              <a:t>. </a:t>
            </a:r>
            <a:r>
              <a:rPr lang="en-US" dirty="0" smtClean="0">
                <a:latin typeface="Arial" pitchFamily="34" charset="0"/>
                <a:cs typeface="Arial" pitchFamily="34" charset="0"/>
              </a:rPr>
              <a:t>* This was the first review of NHGRI training programs since the Human Genome</a:t>
            </a:r>
            <a:r>
              <a:rPr lang="en-US" baseline="0" dirty="0" smtClean="0">
                <a:latin typeface="Arial" pitchFamily="34" charset="0"/>
                <a:cs typeface="Arial" pitchFamily="34" charset="0"/>
              </a:rPr>
              <a:t> Project began, and yet the </a:t>
            </a:r>
            <a:r>
              <a:rPr lang="en-US" dirty="0" smtClean="0">
                <a:latin typeface="Arial" pitchFamily="34" charset="0"/>
                <a:cs typeface="Arial" pitchFamily="34" charset="0"/>
              </a:rPr>
              <a:t>needs </a:t>
            </a:r>
            <a:r>
              <a:rPr lang="en-US" dirty="0">
                <a:latin typeface="Arial" pitchFamily="34" charset="0"/>
                <a:cs typeface="Arial" pitchFamily="34" charset="0"/>
              </a:rPr>
              <a:t>in training and career development have changed </a:t>
            </a:r>
            <a:r>
              <a:rPr lang="en-US" dirty="0" smtClean="0">
                <a:latin typeface="Arial" pitchFamily="34" charset="0"/>
                <a:cs typeface="Arial" pitchFamily="34" charset="0"/>
              </a:rPr>
              <a:t>substantially over the last two decades. </a:t>
            </a:r>
          </a:p>
          <a:p>
            <a:pPr defTabSz="914244">
              <a:spcBef>
                <a:spcPts val="0"/>
              </a:spcBef>
              <a:defRPr/>
            </a:pPr>
            <a:endParaRPr lang="en-US" dirty="0" smtClean="0">
              <a:latin typeface="Arial" pitchFamily="34" charset="0"/>
              <a:cs typeface="Arial" pitchFamily="34" charset="0"/>
            </a:endParaRPr>
          </a:p>
          <a:p>
            <a:pPr defTabSz="914244">
              <a:spcBef>
                <a:spcPts val="0"/>
              </a:spcBef>
              <a:defRPr/>
            </a:pPr>
            <a:r>
              <a:rPr lang="en-US" dirty="0" smtClean="0">
                <a:latin typeface="Arial" pitchFamily="34" charset="0"/>
                <a:cs typeface="Arial" pitchFamily="34" charset="0"/>
              </a:rPr>
              <a:t>With </a:t>
            </a:r>
            <a:r>
              <a:rPr lang="en-US" dirty="0">
                <a:latin typeface="Arial" pitchFamily="34" charset="0"/>
                <a:cs typeface="Arial" pitchFamily="34" charset="0"/>
              </a:rPr>
              <a:t>the publication of </a:t>
            </a:r>
            <a:r>
              <a:rPr lang="en-US" dirty="0" smtClean="0">
                <a:latin typeface="Arial" pitchFamily="34" charset="0"/>
                <a:cs typeface="Arial" pitchFamily="34" charset="0"/>
              </a:rPr>
              <a:t>NHGRI’s new strategic </a:t>
            </a:r>
            <a:r>
              <a:rPr lang="en-US" dirty="0">
                <a:latin typeface="Arial" pitchFamily="34" charset="0"/>
                <a:cs typeface="Arial" pitchFamily="34" charset="0"/>
              </a:rPr>
              <a:t>plan in 2011, there is a need to assess and re-align </a:t>
            </a:r>
            <a:r>
              <a:rPr lang="en-US" dirty="0" smtClean="0">
                <a:latin typeface="Arial" pitchFamily="34" charset="0"/>
                <a:cs typeface="Arial" pitchFamily="34" charset="0"/>
              </a:rPr>
              <a:t>the Institute’s training </a:t>
            </a:r>
            <a:r>
              <a:rPr lang="en-US" dirty="0">
                <a:latin typeface="Arial" pitchFamily="34" charset="0"/>
                <a:cs typeface="Arial" pitchFamily="34" charset="0"/>
              </a:rPr>
              <a:t>and career </a:t>
            </a:r>
            <a:r>
              <a:rPr lang="en-US" dirty="0" smtClean="0">
                <a:latin typeface="Arial" pitchFamily="34" charset="0"/>
                <a:cs typeface="Arial" pitchFamily="34" charset="0"/>
              </a:rPr>
              <a:t>development programs</a:t>
            </a:r>
            <a:r>
              <a:rPr lang="en-US" dirty="0">
                <a:latin typeface="Arial" pitchFamily="34" charset="0"/>
                <a:cs typeface="Arial" pitchFamily="34" charset="0"/>
              </a:rPr>
              <a:t>. The expected outcome of this </a:t>
            </a:r>
            <a:r>
              <a:rPr lang="en-US" dirty="0" smtClean="0">
                <a:latin typeface="Arial" pitchFamily="34" charset="0"/>
                <a:cs typeface="Arial" pitchFamily="34" charset="0"/>
              </a:rPr>
              <a:t>workshop and subsequent discussions will likely be new FOAs for NHGRI training</a:t>
            </a:r>
            <a:r>
              <a:rPr lang="en-US" baseline="0" dirty="0" smtClean="0">
                <a:latin typeface="Arial" pitchFamily="34" charset="0"/>
                <a:cs typeface="Arial" pitchFamily="34" charset="0"/>
              </a:rPr>
              <a:t> programs</a:t>
            </a:r>
            <a:r>
              <a:rPr lang="en-US" dirty="0" smtClean="0">
                <a:latin typeface="Arial" pitchFamily="34" charset="0"/>
                <a:cs typeface="Arial" pitchFamily="34" charset="0"/>
              </a:rPr>
              <a:t>.</a:t>
            </a:r>
            <a:endParaRPr lang="en-US" dirty="0">
              <a:latin typeface="Arial" pitchFamily="34" charset="0"/>
              <a:cs typeface="Arial" pitchFamily="34" charset="0"/>
            </a:endParaRPr>
          </a:p>
          <a:p>
            <a:pPr defTabSz="914244">
              <a:spcBef>
                <a:spcPts val="0"/>
              </a:spcBef>
              <a:defRPr/>
            </a:pPr>
            <a:endParaRPr lang="en-US" dirty="0">
              <a:latin typeface="Arial" pitchFamily="34" charset="0"/>
              <a:cs typeface="Arial" pitchFamily="34" charset="0"/>
            </a:endParaRPr>
          </a:p>
          <a:p>
            <a:pPr defTabSz="914244">
              <a:spcBef>
                <a:spcPts val="0"/>
              </a:spcBef>
              <a:defRPr/>
            </a:pPr>
            <a:r>
              <a:rPr lang="en-US" dirty="0">
                <a:latin typeface="Arial" pitchFamily="34" charset="0"/>
                <a:cs typeface="Arial" pitchFamily="34" charset="0"/>
              </a:rPr>
              <a:t>You will hear </a:t>
            </a:r>
            <a:r>
              <a:rPr lang="en-US" dirty="0" smtClean="0">
                <a:latin typeface="Arial" pitchFamily="34" charset="0"/>
                <a:cs typeface="Arial" pitchFamily="34" charset="0"/>
              </a:rPr>
              <a:t>from Bettie </a:t>
            </a:r>
            <a:r>
              <a:rPr lang="en-US" dirty="0">
                <a:latin typeface="Arial" pitchFamily="34" charset="0"/>
                <a:cs typeface="Arial" pitchFamily="34" charset="0"/>
              </a:rPr>
              <a:t>Graham about NHGRI’s training programs and specific recommendations from this </a:t>
            </a:r>
            <a:r>
              <a:rPr lang="en-US" dirty="0" smtClean="0">
                <a:latin typeface="Arial" pitchFamily="34" charset="0"/>
                <a:cs typeface="Arial" pitchFamily="34" charset="0"/>
              </a:rPr>
              <a:t>workshop later </a:t>
            </a:r>
            <a:r>
              <a:rPr lang="en-US" dirty="0">
                <a:latin typeface="Arial" pitchFamily="34" charset="0"/>
                <a:cs typeface="Arial" pitchFamily="34" charset="0"/>
              </a:rPr>
              <a:t>in the Open Session. </a:t>
            </a:r>
          </a:p>
        </p:txBody>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19678774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67</a:t>
            </a:fld>
            <a:endParaRPr lang="en-US" dirty="0" smtClean="0">
              <a:cs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xfrm>
            <a:off x="1203325" y="701675"/>
            <a:ext cx="4679950" cy="3509963"/>
          </a:xfrm>
          <a:prstGeom prst="rect">
            <a:avLst/>
          </a:prstGeom>
          <a:ln/>
        </p:spPr>
      </p:sp>
      <p:sp>
        <p:nvSpPr>
          <p:cNvPr id="155651" name="Rectangle 3"/>
          <p:cNvSpPr>
            <a:spLocks noGrp="1" noChangeArrowheads="1"/>
          </p:cNvSpPr>
          <p:nvPr>
            <p:ph type="body" idx="1"/>
          </p:nvPr>
        </p:nvSpPr>
        <p:spPr>
          <a:xfrm>
            <a:off x="944565" y="4446593"/>
            <a:ext cx="5197475" cy="44146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8407">
              <a:spcBef>
                <a:spcPts val="0"/>
              </a:spcBef>
              <a:defRPr/>
            </a:pPr>
            <a:r>
              <a:rPr lang="en-US" b="0" dirty="0" smtClean="0">
                <a:latin typeface="Arial" pitchFamily="34" charset="0"/>
                <a:cs typeface="Arial" pitchFamily="34" charset="0"/>
              </a:rPr>
              <a:t>The Molecular Libraries Program (MLP) offers researchers access to the screening capacity needed to identify small molecules that can be optimized as chemical probes to study the functions of genes, cells, and biochemical pathways in health and disease. Chemical probes may also be used to validate new drug targets. </a:t>
            </a:r>
            <a:r>
              <a:rPr lang="en-US" b="0" baseline="0" dirty="0" smtClean="0">
                <a:latin typeface="Arial" pitchFamily="34" charset="0"/>
                <a:cs typeface="Arial" pitchFamily="34" charset="0"/>
              </a:rPr>
              <a:t>The program began as a pilot in 2004 to develop screening centers. The probe production phase then began in 2008.  </a:t>
            </a:r>
          </a:p>
          <a:p>
            <a:pPr defTabSz="948407">
              <a:spcBef>
                <a:spcPts val="0"/>
              </a:spcBef>
              <a:defRPr/>
            </a:pPr>
            <a:endParaRPr lang="en-US" b="0" baseline="0" dirty="0" smtClean="0">
              <a:latin typeface="Arial" pitchFamily="34" charset="0"/>
              <a:cs typeface="Arial" pitchFamily="34" charset="0"/>
            </a:endParaRPr>
          </a:p>
          <a:p>
            <a:pPr defTabSz="948407">
              <a:spcBef>
                <a:spcPts val="0"/>
              </a:spcBef>
              <a:defRPr/>
            </a:pPr>
            <a:r>
              <a:rPr lang="en-US" b="0" baseline="0" dirty="0" smtClean="0">
                <a:latin typeface="Arial" pitchFamily="34" charset="0"/>
                <a:cs typeface="Arial" pitchFamily="34" charset="0"/>
              </a:rPr>
              <a:t>* Support from the Common Fund will end in May 2014, so we are now in the final year of the production phase.</a:t>
            </a:r>
          </a:p>
          <a:p>
            <a:pPr defTabSz="948407">
              <a:spcBef>
                <a:spcPts val="0"/>
              </a:spcBef>
              <a:defRPr/>
            </a:pPr>
            <a:endParaRPr lang="en-US" b="0" baseline="0" dirty="0" smtClean="0">
              <a:latin typeface="Arial" pitchFamily="34" charset="0"/>
              <a:cs typeface="Arial" pitchFamily="34" charset="0"/>
            </a:endParaRPr>
          </a:p>
          <a:p>
            <a:pPr defTabSz="948407">
              <a:spcBef>
                <a:spcPts val="0"/>
              </a:spcBef>
              <a:defRPr/>
            </a:pPr>
            <a:r>
              <a:rPr lang="en-US" b="0" baseline="0" dirty="0" smtClean="0">
                <a:latin typeface="Arial" pitchFamily="34" charset="0"/>
                <a:cs typeface="Arial" pitchFamily="34" charset="0"/>
              </a:rPr>
              <a:t>*  Several achievements have been made over the past 5 years of the production phase. * These include the initiation of 352 probe discovery projects, * the completion of 340 high-throughout screens, and * the production of 348 small molecule probes.</a:t>
            </a:r>
          </a:p>
          <a:p>
            <a:pPr defTabSz="948407">
              <a:spcBef>
                <a:spcPts val="0"/>
              </a:spcBef>
              <a:defRPr/>
            </a:pPr>
            <a:endParaRPr lang="en-US" b="0" baseline="0" dirty="0" smtClean="0">
              <a:latin typeface="Arial" pitchFamily="34" charset="0"/>
              <a:cs typeface="Arial" pitchFamily="34" charset="0"/>
            </a:endParaRPr>
          </a:p>
          <a:p>
            <a:pPr>
              <a:spcBef>
                <a:spcPts val="0"/>
              </a:spcBef>
            </a:pPr>
            <a:r>
              <a:rPr lang="en-US" b="0" dirty="0" smtClean="0">
                <a:latin typeface="Arial" pitchFamily="34" charset="0"/>
                <a:cs typeface="Arial" pitchFamily="34" charset="0"/>
              </a:rPr>
              <a:t>The Molecular</a:t>
            </a:r>
            <a:r>
              <a:rPr lang="en-US" b="0" baseline="0" dirty="0" smtClean="0">
                <a:latin typeface="Arial" pitchFamily="34" charset="0"/>
                <a:cs typeface="Arial" pitchFamily="34" charset="0"/>
              </a:rPr>
              <a:t> Libraries Program s</a:t>
            </a:r>
            <a:r>
              <a:rPr lang="en-US" b="0" dirty="0" smtClean="0">
                <a:latin typeface="Arial" pitchFamily="34" charset="0"/>
                <a:cs typeface="Arial" pitchFamily="34" charset="0"/>
              </a:rPr>
              <a:t>creening</a:t>
            </a:r>
            <a:r>
              <a:rPr lang="en-US" b="0" baseline="0" dirty="0" smtClean="0">
                <a:latin typeface="Arial" pitchFamily="34" charset="0"/>
                <a:cs typeface="Arial" pitchFamily="34" charset="0"/>
              </a:rPr>
              <a:t> data is available in </a:t>
            </a:r>
            <a:r>
              <a:rPr lang="en-US" b="0" baseline="0" dirty="0" err="1" smtClean="0">
                <a:latin typeface="Arial" pitchFamily="34" charset="0"/>
                <a:cs typeface="Arial" pitchFamily="34" charset="0"/>
              </a:rPr>
              <a:t>PubChem</a:t>
            </a:r>
            <a:r>
              <a:rPr lang="en-US" b="0" baseline="0" dirty="0" smtClean="0">
                <a:latin typeface="Arial" pitchFamily="34" charset="0"/>
                <a:cs typeface="Arial" pitchFamily="34" charset="0"/>
              </a:rPr>
              <a:t> for every project, and probes are published on the NCBI ‘Bookshelf.’</a:t>
            </a:r>
            <a:endParaRPr lang="en-US" b="0" dirty="0" smtClean="0">
              <a:latin typeface="Arial" pitchFamily="34" charset="0"/>
              <a:cs typeface="Arial" pitchFamily="34" charset="0"/>
            </a:endParaRPr>
          </a:p>
        </p:txBody>
      </p:sp>
      <p:sp>
        <p:nvSpPr>
          <p:cNvPr id="4" name="Slide Number Placeholder 3"/>
          <p:cNvSpPr>
            <a:spLocks noGrp="1"/>
          </p:cNvSpPr>
          <p:nvPr>
            <p:ph type="sldNum" sz="quarter" idx="5"/>
          </p:nvPr>
        </p:nvSpPr>
        <p:spPr>
          <a:xfrm>
            <a:off x="4014794" y="8891590"/>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51" eaLnBrk="0" hangingPunct="0">
              <a:defRPr b="1">
                <a:solidFill>
                  <a:schemeClr val="tx1"/>
                </a:solidFill>
                <a:latin typeface="Arial" pitchFamily="34" charset="0"/>
              </a:defRPr>
            </a:lvl1pPr>
            <a:lvl2pPr marL="756773" indent="-291067" defTabSz="954051" eaLnBrk="0" hangingPunct="0">
              <a:defRPr b="1">
                <a:solidFill>
                  <a:schemeClr val="tx1"/>
                </a:solidFill>
                <a:latin typeface="Arial" pitchFamily="34" charset="0"/>
              </a:defRPr>
            </a:lvl2pPr>
            <a:lvl3pPr marL="1164268" indent="-232854" defTabSz="954051" eaLnBrk="0" hangingPunct="0">
              <a:defRPr b="1">
                <a:solidFill>
                  <a:schemeClr val="tx1"/>
                </a:solidFill>
                <a:latin typeface="Arial" pitchFamily="34" charset="0"/>
              </a:defRPr>
            </a:lvl3pPr>
            <a:lvl4pPr marL="1629973" indent="-232854" defTabSz="954051" eaLnBrk="0" hangingPunct="0">
              <a:defRPr b="1">
                <a:solidFill>
                  <a:schemeClr val="tx1"/>
                </a:solidFill>
                <a:latin typeface="Arial" pitchFamily="34" charset="0"/>
              </a:defRPr>
            </a:lvl4pPr>
            <a:lvl5pPr marL="2095679" indent="-232854" defTabSz="954051" eaLnBrk="0" hangingPunct="0">
              <a:defRPr b="1">
                <a:solidFill>
                  <a:schemeClr val="tx1"/>
                </a:solidFill>
                <a:latin typeface="Arial" pitchFamily="34" charset="0"/>
              </a:defRPr>
            </a:lvl5pPr>
            <a:lvl6pPr marL="2561387" indent="-232854" defTabSz="954051" eaLnBrk="0" fontAlgn="base" hangingPunct="0">
              <a:spcBef>
                <a:spcPct val="0"/>
              </a:spcBef>
              <a:spcAft>
                <a:spcPct val="0"/>
              </a:spcAft>
              <a:defRPr b="1">
                <a:solidFill>
                  <a:schemeClr val="tx1"/>
                </a:solidFill>
                <a:latin typeface="Arial" pitchFamily="34" charset="0"/>
              </a:defRPr>
            </a:lvl6pPr>
            <a:lvl7pPr marL="3027092" indent="-232854" defTabSz="954051" eaLnBrk="0" fontAlgn="base" hangingPunct="0">
              <a:spcBef>
                <a:spcPct val="0"/>
              </a:spcBef>
              <a:spcAft>
                <a:spcPct val="0"/>
              </a:spcAft>
              <a:defRPr b="1">
                <a:solidFill>
                  <a:schemeClr val="tx1"/>
                </a:solidFill>
                <a:latin typeface="Arial" pitchFamily="34" charset="0"/>
              </a:defRPr>
            </a:lvl7pPr>
            <a:lvl8pPr marL="3492799" indent="-232854" defTabSz="954051" eaLnBrk="0" fontAlgn="base" hangingPunct="0">
              <a:spcBef>
                <a:spcPct val="0"/>
              </a:spcBef>
              <a:spcAft>
                <a:spcPct val="0"/>
              </a:spcAft>
              <a:defRPr b="1">
                <a:solidFill>
                  <a:schemeClr val="tx1"/>
                </a:solidFill>
                <a:latin typeface="Arial" pitchFamily="34" charset="0"/>
              </a:defRPr>
            </a:lvl8pPr>
            <a:lvl9pPr marL="3958505" indent="-232854" defTabSz="95405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68</a:t>
            </a:fld>
            <a:endParaRPr lang="en-US" dirty="0" smtClean="0">
              <a:cs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Rot="1" noChangeAspect="1" noChangeArrowheads="1" noTextEdit="1"/>
          </p:cNvSpPr>
          <p:nvPr>
            <p:ph type="sldImg"/>
          </p:nvPr>
        </p:nvSpPr>
        <p:spPr>
          <a:xfrm>
            <a:off x="1203325" y="703263"/>
            <a:ext cx="4679950" cy="3509962"/>
          </a:xfrm>
          <a:prstGeom prst="rect">
            <a:avLst/>
          </a:prstGeom>
          <a:ln/>
        </p:spPr>
      </p:sp>
      <p:sp>
        <p:nvSpPr>
          <p:cNvPr id="151556" name="Rectangle 3"/>
          <p:cNvSpPr>
            <a:spLocks noGrp="1" noChangeArrowheads="1"/>
          </p:cNvSpPr>
          <p:nvPr>
            <p:ph type="body" idx="1"/>
          </p:nvPr>
        </p:nvSpPr>
        <p:spPr>
          <a:xfrm>
            <a:off x="882504" y="4446589"/>
            <a:ext cx="5289698"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00" rIns="93900"/>
          <a:lstStyle/>
          <a:p>
            <a:pPr marL="0" lvl="1">
              <a:spcBef>
                <a:spcPts val="0"/>
              </a:spcBef>
              <a:defRPr/>
            </a:pPr>
            <a:r>
              <a:rPr lang="en-US" dirty="0" smtClean="0">
                <a:latin typeface="Arial" pitchFamily="34" charset="0"/>
                <a:cs typeface="Arial" pitchFamily="34" charset="0"/>
              </a:rPr>
              <a:t>The goal of the Knockout</a:t>
            </a:r>
            <a:r>
              <a:rPr lang="en-US" baseline="0" dirty="0" smtClean="0">
                <a:latin typeface="Arial" pitchFamily="34" charset="0"/>
                <a:cs typeface="Arial" pitchFamily="34" charset="0"/>
              </a:rPr>
              <a:t> </a:t>
            </a:r>
            <a:r>
              <a:rPr lang="en-US" dirty="0" smtClean="0">
                <a:latin typeface="Arial" pitchFamily="34" charset="0"/>
                <a:cs typeface="Arial" pitchFamily="34" charset="0"/>
              </a:rPr>
              <a:t>Mouse </a:t>
            </a:r>
            <a:r>
              <a:rPr lang="en-US" dirty="0" err="1" smtClean="0">
                <a:latin typeface="Arial" pitchFamily="34" charset="0"/>
                <a:cs typeface="Arial" pitchFamily="34" charset="0"/>
              </a:rPr>
              <a:t>Phenotyping</a:t>
            </a:r>
            <a:r>
              <a:rPr lang="en-US" baseline="0" dirty="0" smtClean="0">
                <a:latin typeface="Arial" pitchFamily="34" charset="0"/>
                <a:cs typeface="Arial" pitchFamily="34" charset="0"/>
              </a:rPr>
              <a:t> Project (KOMP2), * launched in the fall of 2011, is to make and phenotype * 2,500 knockout mouse strains over five years. The phenotype data will be deposited into a central core database, and the mouse strains will be available from the KOMP repository. </a:t>
            </a:r>
          </a:p>
          <a:p>
            <a:pPr marL="0" lvl="1">
              <a:spcBef>
                <a:spcPts val="0"/>
              </a:spcBef>
              <a:defRPr/>
            </a:pPr>
            <a:endParaRPr lang="en-US" baseline="0" dirty="0" smtClean="0">
              <a:latin typeface="Arial" pitchFamily="34" charset="0"/>
              <a:cs typeface="Arial" pitchFamily="34" charset="0"/>
            </a:endParaRPr>
          </a:p>
          <a:p>
            <a:pPr marL="0" lvl="1">
              <a:spcBef>
                <a:spcPts val="0"/>
              </a:spcBef>
              <a:defRPr/>
            </a:pPr>
            <a:r>
              <a:rPr lang="en-US" baseline="0" dirty="0" smtClean="0">
                <a:latin typeface="Arial" pitchFamily="34" charset="0"/>
                <a:cs typeface="Arial" pitchFamily="34" charset="0"/>
              </a:rPr>
              <a:t>The project is part of the International Mouse Phenotyping Consortium (IMPC), whose overall goal is make over 5,000 strains during these five years. * These graphs show a typical report. The top graph shows ES cell microinjections, while the bottom graph shows the production of mouse strains for which the ES cell has transmitted through the germ line. The yellow lines reflect the project’s goals, and the blue lines show the actual production. </a:t>
            </a:r>
          </a:p>
          <a:p>
            <a:pPr marL="0" lvl="1">
              <a:spcBef>
                <a:spcPts val="0"/>
              </a:spcBef>
              <a:defRPr/>
            </a:pPr>
            <a:endParaRPr lang="en-US" baseline="0" dirty="0" smtClean="0">
              <a:latin typeface="Arial" pitchFamily="34" charset="0"/>
              <a:cs typeface="Arial" pitchFamily="34" charset="0"/>
            </a:endParaRPr>
          </a:p>
          <a:p>
            <a:pPr marL="0" lvl="1">
              <a:spcBef>
                <a:spcPts val="0"/>
              </a:spcBef>
              <a:defRPr/>
            </a:pPr>
            <a:r>
              <a:rPr lang="en-US" baseline="0" dirty="0" smtClean="0">
                <a:latin typeface="Arial" pitchFamily="34" charset="0"/>
                <a:cs typeface="Arial" pitchFamily="34" charset="0"/>
              </a:rPr>
              <a:t>* The KOMP2 Annual Meeting was held a few weeks ago, at which overall progress at the international level was reviewed by the IMPC Panel of Scientific Consultants.</a:t>
            </a:r>
          </a:p>
          <a:p>
            <a:pPr defTabSz="912445">
              <a:spcBef>
                <a:spcPts val="0"/>
              </a:spcBef>
              <a:defRPr/>
            </a:pPr>
            <a:endParaRPr lang="en-US" b="0" dirty="0" smtClean="0">
              <a:latin typeface="Arial" pitchFamily="34" charset="0"/>
              <a:cs typeface="Arial" pitchFamily="34" charset="0"/>
            </a:endParaRPr>
          </a:p>
          <a:p>
            <a:pPr defTabSz="922639">
              <a:spcBef>
                <a:spcPts val="0"/>
              </a:spcBef>
              <a:defRPr/>
            </a:pPr>
            <a:r>
              <a:rPr lang="en-US" b="0" dirty="0" smtClean="0">
                <a:latin typeface="Arial" pitchFamily="34" charset="0"/>
                <a:cs typeface="Arial" pitchFamily="34" charset="0"/>
              </a:rPr>
              <a:t>* The Bloomsbury report on mouse embryo </a:t>
            </a:r>
            <a:r>
              <a:rPr lang="en-US" b="0" dirty="0" err="1" smtClean="0">
                <a:latin typeface="Arial" pitchFamily="34" charset="0"/>
                <a:cs typeface="Arial" pitchFamily="34" charset="0"/>
              </a:rPr>
              <a:t>phenotyping</a:t>
            </a:r>
            <a:r>
              <a:rPr lang="en-US" b="0" dirty="0" smtClean="0">
                <a:latin typeface="Arial" pitchFamily="34" charset="0"/>
                <a:cs typeface="Arial" pitchFamily="34" charset="0"/>
              </a:rPr>
              <a:t> </a:t>
            </a:r>
            <a:r>
              <a:rPr lang="en-US" dirty="0" smtClean="0">
                <a:latin typeface="Arial" pitchFamily="34" charset="0"/>
                <a:cs typeface="Arial" pitchFamily="34" charset="0"/>
              </a:rPr>
              <a:t>was published in </a:t>
            </a:r>
            <a:r>
              <a:rPr lang="en-US" dirty="0">
                <a:latin typeface="Arial" pitchFamily="34" charset="0"/>
                <a:cs typeface="Arial" pitchFamily="34" charset="0"/>
              </a:rPr>
              <a:t>March. This presented the rationale for the embryonic lethal phenotyping supplement that was recently granted </a:t>
            </a:r>
            <a:r>
              <a:rPr lang="en-US" dirty="0" smtClean="0">
                <a:latin typeface="Arial" pitchFamily="34" charset="0"/>
                <a:cs typeface="Arial" pitchFamily="34" charset="0"/>
              </a:rPr>
              <a:t>(for $9.6</a:t>
            </a:r>
            <a:r>
              <a:rPr lang="en-US" baseline="0" dirty="0" smtClean="0">
                <a:latin typeface="Arial" pitchFamily="34" charset="0"/>
                <a:cs typeface="Arial" pitchFamily="34" charset="0"/>
              </a:rPr>
              <a:t> million</a:t>
            </a:r>
            <a:r>
              <a:rPr lang="en-US" dirty="0" smtClean="0">
                <a:latin typeface="Arial" pitchFamily="34" charset="0"/>
                <a:cs typeface="Arial" pitchFamily="34" charset="0"/>
              </a:rPr>
              <a:t>) </a:t>
            </a:r>
            <a:r>
              <a:rPr lang="en-US" dirty="0">
                <a:latin typeface="Arial" pitchFamily="34" charset="0"/>
                <a:cs typeface="Arial" pitchFamily="34" charset="0"/>
              </a:rPr>
              <a:t>by the </a:t>
            </a:r>
            <a:r>
              <a:rPr lang="en-US" dirty="0" smtClean="0">
                <a:latin typeface="Arial" pitchFamily="34" charset="0"/>
                <a:cs typeface="Arial" pitchFamily="34" charset="0"/>
              </a:rPr>
              <a:t>NIH Common </a:t>
            </a:r>
            <a:r>
              <a:rPr lang="en-US" dirty="0">
                <a:latin typeface="Arial" pitchFamily="34" charset="0"/>
                <a:cs typeface="Arial" pitchFamily="34" charset="0"/>
              </a:rPr>
              <a:t>Fund.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3"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srgbClr val="000000"/>
                </a:solidFill>
                <a:cs typeface="Arial" pitchFamily="34" charset="0"/>
              </a:rPr>
              <a:pPr eaLnBrk="1" hangingPunct="1"/>
              <a:t>69</a:t>
            </a:fld>
            <a:endParaRPr lang="en-US" dirty="0" smtClean="0">
              <a:solidFill>
                <a:srgbClr val="000000"/>
              </a:solidFill>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pPr marL="0" lvl="1">
              <a:spcBef>
                <a:spcPts val="0"/>
              </a:spcBef>
              <a:defRPr/>
            </a:pPr>
            <a:r>
              <a:rPr lang="en-US" dirty="0" smtClean="0">
                <a:latin typeface="Arial" pitchFamily="34" charset="0"/>
                <a:cs typeface="Arial" pitchFamily="34" charset="0"/>
              </a:rPr>
              <a:t>Believing</a:t>
            </a:r>
            <a:r>
              <a:rPr lang="en-US" baseline="0" dirty="0" smtClean="0">
                <a:latin typeface="Arial" pitchFamily="34" charset="0"/>
                <a:cs typeface="Arial" pitchFamily="34" charset="0"/>
              </a:rPr>
              <a:t> that it is always nice to begin with </a:t>
            </a:r>
            <a:r>
              <a:rPr lang="en-US" dirty="0" smtClean="0">
                <a:latin typeface="Arial" pitchFamily="34" charset="0"/>
                <a:cs typeface="Arial" pitchFamily="34" charset="0"/>
              </a:rPr>
              <a:t>‘feel good’ topic, April 14, 2013 </a:t>
            </a:r>
            <a:r>
              <a:rPr lang="en-US" dirty="0">
                <a:latin typeface="Arial" pitchFamily="34" charset="0"/>
                <a:cs typeface="Arial" pitchFamily="34" charset="0"/>
              </a:rPr>
              <a:t>marked the 10</a:t>
            </a:r>
            <a:r>
              <a:rPr lang="en-US" baseline="30000" dirty="0">
                <a:latin typeface="Arial" pitchFamily="34" charset="0"/>
                <a:cs typeface="Arial" pitchFamily="34" charset="0"/>
              </a:rPr>
              <a:t>th</a:t>
            </a:r>
            <a:r>
              <a:rPr lang="en-US" dirty="0">
                <a:latin typeface="Arial" pitchFamily="34" charset="0"/>
                <a:cs typeface="Arial" pitchFamily="34" charset="0"/>
              </a:rPr>
              <a:t> anniversary of the completion of the Human Genome Project. </a:t>
            </a:r>
            <a:r>
              <a:rPr lang="en-US" dirty="0" smtClean="0">
                <a:latin typeface="Arial" pitchFamily="34" charset="0"/>
                <a:cs typeface="Arial" pitchFamily="34" charset="0"/>
              </a:rPr>
              <a:t>This milestone was met with some excellent press coverage, * including an </a:t>
            </a:r>
            <a:r>
              <a:rPr lang="en-US" dirty="0">
                <a:latin typeface="Arial" pitchFamily="34" charset="0"/>
                <a:cs typeface="Arial" pitchFamily="34" charset="0"/>
              </a:rPr>
              <a:t>interview </a:t>
            </a:r>
            <a:r>
              <a:rPr lang="en-US" dirty="0" smtClean="0">
                <a:latin typeface="Arial" pitchFamily="34" charset="0"/>
                <a:cs typeface="Arial" pitchFamily="34" charset="0"/>
              </a:rPr>
              <a:t>with yours truly in the </a:t>
            </a:r>
            <a:r>
              <a:rPr lang="en-US" dirty="0">
                <a:latin typeface="Arial" pitchFamily="34" charset="0"/>
                <a:cs typeface="Arial" pitchFamily="34" charset="0"/>
              </a:rPr>
              <a:t>New York </a:t>
            </a:r>
            <a:r>
              <a:rPr lang="en-US" dirty="0" smtClean="0">
                <a:latin typeface="Arial" pitchFamily="34" charset="0"/>
                <a:cs typeface="Arial" pitchFamily="34" charset="0"/>
              </a:rPr>
              <a:t>Times.</a:t>
            </a:r>
          </a:p>
          <a:p>
            <a:pPr marL="0" lvl="1">
              <a:spcBef>
                <a:spcPts val="0"/>
              </a:spcBef>
              <a:defRPr/>
            </a:pPr>
            <a:endParaRPr lang="en-US" dirty="0">
              <a:latin typeface="Arial" pitchFamily="34" charset="0"/>
              <a:cs typeface="Arial" pitchFamily="34" charset="0"/>
            </a:endParaRPr>
          </a:p>
          <a:p>
            <a:pPr marL="0" lvl="1">
              <a:spcBef>
                <a:spcPts val="0"/>
              </a:spcBef>
              <a:defRPr/>
            </a:pPr>
            <a:r>
              <a:rPr lang="en-US" dirty="0">
                <a:latin typeface="Arial" pitchFamily="34" charset="0"/>
                <a:cs typeface="Arial" pitchFamily="34" charset="0"/>
              </a:rPr>
              <a:t>Other coverage </a:t>
            </a:r>
            <a:r>
              <a:rPr lang="en-US" dirty="0" smtClean="0">
                <a:latin typeface="Arial" pitchFamily="34" charset="0"/>
                <a:cs typeface="Arial" pitchFamily="34" charset="0"/>
              </a:rPr>
              <a:t>included stories in </a:t>
            </a:r>
            <a:r>
              <a:rPr lang="en-US" dirty="0">
                <a:latin typeface="Arial" pitchFamily="34" charset="0"/>
                <a:cs typeface="Arial" pitchFamily="34" charset="0"/>
              </a:rPr>
              <a:t>* the Huffington Post, * the Milwaukee Journal Sentinel, * NBC News Online, * </a:t>
            </a:r>
            <a:r>
              <a:rPr lang="en-US" dirty="0" err="1">
                <a:latin typeface="Arial" pitchFamily="34" charset="0"/>
                <a:cs typeface="Arial" pitchFamily="34" charset="0"/>
              </a:rPr>
              <a:t>HealthDay</a:t>
            </a:r>
            <a:r>
              <a:rPr lang="en-US" dirty="0">
                <a:latin typeface="Arial" pitchFamily="34" charset="0"/>
                <a:cs typeface="Arial" pitchFamily="34" charset="0"/>
              </a:rPr>
              <a:t>, and * the San Francisco Chronicle.</a:t>
            </a:r>
          </a:p>
        </p:txBody>
      </p:sp>
      <p:sp>
        <p:nvSpPr>
          <p:cNvPr id="4" name="Slide Number Placeholder 3"/>
          <p:cNvSpPr>
            <a:spLocks noGrp="1"/>
          </p:cNvSpPr>
          <p:nvPr>
            <p:ph type="sldNum" sz="quarter" idx="10"/>
          </p:nvPr>
        </p:nvSpPr>
        <p:spPr/>
        <p:txBody>
          <a:bodyPr/>
          <a:lstStyle/>
          <a:p>
            <a:fld id="{69B66EA5-E5D7-4ADA-A487-C1FEA7F564E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6668456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1203325" y="703263"/>
            <a:ext cx="4679950" cy="3509962"/>
          </a:xfrm>
          <a:prstGeom prst="rect">
            <a:avLst/>
          </a:prstGeom>
          <a:ln/>
        </p:spPr>
      </p:sp>
      <p:sp>
        <p:nvSpPr>
          <p:cNvPr id="154627" name="Notes Placeholder 2"/>
          <p:cNvSpPr>
            <a:spLocks noGrp="1"/>
          </p:cNvSpPr>
          <p:nvPr>
            <p:ph type="body" idx="1"/>
          </p:nvPr>
        </p:nvSpPr>
        <p:spPr>
          <a:xfrm>
            <a:off x="953455" y="4446589"/>
            <a:ext cx="5294946" cy="4210050"/>
          </a:xfrm>
          <a:noFill/>
          <a:ln/>
        </p:spPr>
        <p:txBody>
          <a:bodyPr lIns="94811" rIns="94811"/>
          <a:lstStyle/>
          <a:p>
            <a:pPr defTabSz="939568">
              <a:spcBef>
                <a:spcPts val="0"/>
              </a:spcBef>
              <a:defRPr/>
            </a:pPr>
            <a:r>
              <a:rPr lang="en-US" b="0" dirty="0" smtClean="0">
                <a:latin typeface="Arial" pitchFamily="34" charset="0"/>
                <a:cs typeface="Arial" pitchFamily="34" charset="0"/>
              </a:rPr>
              <a:t>The Genotype-Tissue</a:t>
            </a:r>
            <a:r>
              <a:rPr lang="en-US" b="0" baseline="0" dirty="0" smtClean="0">
                <a:latin typeface="Arial" pitchFamily="34" charset="0"/>
                <a:cs typeface="Arial" pitchFamily="34" charset="0"/>
              </a:rPr>
              <a:t> Expression (</a:t>
            </a:r>
            <a:r>
              <a:rPr lang="en-US" b="0" dirty="0" smtClean="0">
                <a:latin typeface="Arial" pitchFamily="34" charset="0"/>
                <a:cs typeface="Arial" pitchFamily="34" charset="0"/>
              </a:rPr>
              <a:t>GTEx) </a:t>
            </a:r>
            <a:r>
              <a:rPr lang="en-US" b="0" baseline="0" dirty="0" smtClean="0">
                <a:latin typeface="Arial" pitchFamily="34" charset="0"/>
                <a:cs typeface="Arial" pitchFamily="34" charset="0"/>
              </a:rPr>
              <a:t>Project </a:t>
            </a:r>
            <a:r>
              <a:rPr lang="en-US" b="0" i="0" kern="1200" dirty="0" smtClean="0">
                <a:solidFill>
                  <a:schemeClr val="tx1"/>
                </a:solidFill>
                <a:latin typeface="Arial" pitchFamily="34" charset="0"/>
                <a:cs typeface="Arial" pitchFamily="34" charset="0"/>
              </a:rPr>
              <a:t>aims to study human gene expression and regulation in multiple tissues</a:t>
            </a:r>
            <a:r>
              <a:rPr lang="en-US" b="0" i="0" kern="1200" baseline="0" dirty="0" smtClean="0">
                <a:solidFill>
                  <a:schemeClr val="tx1"/>
                </a:solidFill>
                <a:latin typeface="Arial" pitchFamily="34" charset="0"/>
                <a:cs typeface="Arial" pitchFamily="34" charset="0"/>
              </a:rPr>
              <a:t> through genomic analyses of rapid autopsy samples. The goal is to gain val</a:t>
            </a:r>
            <a:r>
              <a:rPr lang="en-US" b="0" i="0" kern="1200" dirty="0" smtClean="0">
                <a:solidFill>
                  <a:schemeClr val="tx1"/>
                </a:solidFill>
                <a:latin typeface="Arial" pitchFamily="34" charset="0"/>
                <a:cs typeface="Arial" pitchFamily="34" charset="0"/>
              </a:rPr>
              <a:t>uable insights into the mechanisms of gene regulation and, in the future, its disease-related perturbations.</a:t>
            </a:r>
            <a:r>
              <a:rPr lang="en-US" b="0" i="0" kern="1200" baseline="0" dirty="0" smtClean="0">
                <a:solidFill>
                  <a:schemeClr val="tx1"/>
                </a:solidFill>
                <a:latin typeface="Arial" pitchFamily="34" charset="0"/>
                <a:cs typeface="Arial" pitchFamily="34" charset="0"/>
              </a:rPr>
              <a:t>  </a:t>
            </a:r>
          </a:p>
          <a:p>
            <a:pPr defTabSz="939568">
              <a:spcBef>
                <a:spcPts val="0"/>
              </a:spcBef>
              <a:defRPr/>
            </a:pPr>
            <a:endParaRPr lang="en-US" b="0" i="0" kern="1200" baseline="0" dirty="0" smtClean="0">
              <a:solidFill>
                <a:schemeClr val="tx1"/>
              </a:solidFill>
              <a:latin typeface="Arial" pitchFamily="34" charset="0"/>
              <a:cs typeface="Arial" pitchFamily="34" charset="0"/>
            </a:endParaRPr>
          </a:p>
          <a:p>
            <a:pPr defTabSz="939568">
              <a:spcBef>
                <a:spcPts val="0"/>
              </a:spcBef>
              <a:defRPr/>
            </a:pPr>
            <a:r>
              <a:rPr lang="en-US" b="0" i="0" kern="1200" baseline="0" dirty="0" smtClean="0">
                <a:solidFill>
                  <a:schemeClr val="tx1"/>
                </a:solidFill>
                <a:latin typeface="Arial" pitchFamily="34" charset="0"/>
                <a:cs typeface="Arial" pitchFamily="34" charset="0"/>
              </a:rPr>
              <a:t>* </a:t>
            </a:r>
            <a:r>
              <a:rPr lang="en-US" b="0" dirty="0" err="1" smtClean="0">
                <a:latin typeface="Arial" pitchFamily="34" charset="0"/>
                <a:cs typeface="Arial" pitchFamily="34" charset="0"/>
              </a:rPr>
              <a:t>GTEx</a:t>
            </a:r>
            <a:r>
              <a:rPr lang="en-US" b="0" dirty="0" smtClean="0">
                <a:latin typeface="Arial" pitchFamily="34" charset="0"/>
                <a:cs typeface="Arial" pitchFamily="34" charset="0"/>
              </a:rPr>
              <a:t> released its pilot data in April through </a:t>
            </a:r>
            <a:r>
              <a:rPr lang="en-US" b="0" dirty="0" err="1" smtClean="0">
                <a:latin typeface="Arial" pitchFamily="34" charset="0"/>
                <a:cs typeface="Arial" pitchFamily="34" charset="0"/>
              </a:rPr>
              <a:t>dbGaP</a:t>
            </a:r>
            <a:r>
              <a:rPr lang="en-US" b="0" dirty="0" smtClean="0">
                <a:latin typeface="Arial" pitchFamily="34" charset="0"/>
                <a:cs typeface="Arial" pitchFamily="34" charset="0"/>
              </a:rPr>
              <a:t>.</a:t>
            </a:r>
            <a:r>
              <a:rPr lang="en-US" b="0" baseline="0" dirty="0" smtClean="0">
                <a:latin typeface="Arial" pitchFamily="34" charset="0"/>
                <a:cs typeface="Arial" pitchFamily="34" charset="0"/>
              </a:rPr>
              <a:t> </a:t>
            </a:r>
            <a:r>
              <a:rPr lang="en-US" b="0" dirty="0" smtClean="0">
                <a:latin typeface="Arial" pitchFamily="34" charset="0"/>
                <a:cs typeface="Arial" pitchFamily="34" charset="0"/>
              </a:rPr>
              <a:t>This includes genotype data from 182 post-mortem donors and over 1,800</a:t>
            </a:r>
            <a:r>
              <a:rPr lang="en-US" b="0" baseline="0" dirty="0" smtClean="0">
                <a:latin typeface="Arial" pitchFamily="34" charset="0"/>
                <a:cs typeface="Arial" pitchFamily="34" charset="0"/>
              </a:rPr>
              <a:t> RNA-</a:t>
            </a:r>
            <a:r>
              <a:rPr lang="en-US" b="0" baseline="0" dirty="0" err="1" smtClean="0">
                <a:latin typeface="Arial" pitchFamily="34" charset="0"/>
                <a:cs typeface="Arial" pitchFamily="34" charset="0"/>
              </a:rPr>
              <a:t>Seq</a:t>
            </a:r>
            <a:r>
              <a:rPr lang="en-US" b="0" baseline="0" dirty="0" smtClean="0">
                <a:latin typeface="Arial" pitchFamily="34" charset="0"/>
                <a:cs typeface="Arial" pitchFamily="34" charset="0"/>
              </a:rPr>
              <a:t> studies from 38 different tissue types. Shown in the figure are data for nine organs with 90 or more samples analyzed.</a:t>
            </a:r>
            <a:endParaRPr lang="en-US" b="0" dirty="0" smtClean="0">
              <a:latin typeface="Arial" pitchFamily="34" charset="0"/>
              <a:cs typeface="Arial" pitchFamily="34" charset="0"/>
            </a:endParaRPr>
          </a:p>
          <a:p>
            <a:pPr defTabSz="939568">
              <a:spcBef>
                <a:spcPts val="0"/>
              </a:spcBef>
              <a:defRPr/>
            </a:pPr>
            <a:endParaRPr lang="en-US" b="0" i="0" kern="1200" baseline="0" dirty="0" smtClean="0">
              <a:solidFill>
                <a:schemeClr val="tx1"/>
              </a:solidFill>
              <a:latin typeface="Arial" pitchFamily="34" charset="0"/>
              <a:cs typeface="Arial" pitchFamily="34" charset="0"/>
            </a:endParaRPr>
          </a:p>
          <a:p>
            <a:pPr defTabSz="939568">
              <a:spcBef>
                <a:spcPts val="0"/>
              </a:spcBef>
              <a:defRPr/>
            </a:pPr>
            <a:r>
              <a:rPr lang="en-US" b="0" i="0" kern="1200" baseline="0" dirty="0" smtClean="0">
                <a:solidFill>
                  <a:schemeClr val="tx1"/>
                </a:solidFill>
                <a:latin typeface="Arial" pitchFamily="34" charset="0"/>
                <a:cs typeface="Arial" pitchFamily="34" charset="0"/>
              </a:rPr>
              <a:t>* On June 18, </a:t>
            </a:r>
            <a:r>
              <a:rPr lang="en-US" b="0" i="0" kern="1200" baseline="0" dirty="0" err="1" smtClean="0">
                <a:solidFill>
                  <a:schemeClr val="tx1"/>
                </a:solidFill>
                <a:latin typeface="Arial" pitchFamily="34" charset="0"/>
                <a:cs typeface="Arial" pitchFamily="34" charset="0"/>
              </a:rPr>
              <a:t>GTEx</a:t>
            </a:r>
            <a:r>
              <a:rPr lang="en-US" b="0" i="0" kern="1200" baseline="0" dirty="0" smtClean="0">
                <a:solidFill>
                  <a:schemeClr val="tx1"/>
                </a:solidFill>
                <a:latin typeface="Arial" pitchFamily="34" charset="0"/>
                <a:cs typeface="Arial" pitchFamily="34" charset="0"/>
              </a:rPr>
              <a:t> will hold the 1</a:t>
            </a:r>
            <a:r>
              <a:rPr lang="en-US" b="0" i="0" kern="1200" baseline="30000" dirty="0" smtClean="0">
                <a:solidFill>
                  <a:schemeClr val="tx1"/>
                </a:solidFill>
                <a:latin typeface="Arial" pitchFamily="34" charset="0"/>
                <a:cs typeface="Arial" pitchFamily="34" charset="0"/>
              </a:rPr>
              <a:t>st</a:t>
            </a:r>
            <a:r>
              <a:rPr lang="en-US" b="0" i="0" kern="1200" baseline="0" dirty="0" smtClean="0">
                <a:solidFill>
                  <a:schemeClr val="tx1"/>
                </a:solidFill>
                <a:latin typeface="Arial" pitchFamily="34" charset="0"/>
                <a:cs typeface="Arial" pitchFamily="34" charset="0"/>
              </a:rPr>
              <a:t> </a:t>
            </a:r>
            <a:r>
              <a:rPr lang="en-US" b="0" i="0" kern="1200" baseline="0" dirty="0" err="1" smtClean="0">
                <a:solidFill>
                  <a:schemeClr val="tx1"/>
                </a:solidFill>
                <a:latin typeface="Arial" pitchFamily="34" charset="0"/>
                <a:cs typeface="Arial" pitchFamily="34" charset="0"/>
              </a:rPr>
              <a:t>GTEx</a:t>
            </a:r>
            <a:r>
              <a:rPr lang="en-US" b="0" i="0" kern="1200" baseline="0" dirty="0" smtClean="0">
                <a:solidFill>
                  <a:schemeClr val="tx1"/>
                </a:solidFill>
                <a:latin typeface="Arial" pitchFamily="34" charset="0"/>
                <a:cs typeface="Arial" pitchFamily="34" charset="0"/>
              </a:rPr>
              <a:t> Community Meeting in Boston.</a:t>
            </a:r>
          </a:p>
          <a:p>
            <a:pPr defTabSz="939568">
              <a:spcBef>
                <a:spcPts val="0"/>
              </a:spcBef>
              <a:defRPr/>
            </a:pPr>
            <a:endParaRPr lang="en-US" b="0" dirty="0" smtClean="0">
              <a:latin typeface="Arial" pitchFamily="34" charset="0"/>
              <a:cs typeface="Arial" pitchFamily="34" charset="0"/>
            </a:endParaRPr>
          </a:p>
          <a:p>
            <a:pPr defTabSz="939568">
              <a:spcBef>
                <a:spcPts val="0"/>
              </a:spcBef>
              <a:defRPr/>
            </a:pPr>
            <a:r>
              <a:rPr lang="en-US" b="0" dirty="0" smtClean="0">
                <a:latin typeface="Arial" pitchFamily="34" charset="0"/>
                <a:cs typeface="Arial" pitchFamily="34" charset="0"/>
              </a:rPr>
              <a:t>* There</a:t>
            </a:r>
            <a:r>
              <a:rPr lang="en-US" b="0" baseline="0" dirty="0" smtClean="0">
                <a:latin typeface="Arial" pitchFamily="34" charset="0"/>
                <a:cs typeface="Arial" pitchFamily="34" charset="0"/>
              </a:rPr>
              <a:t> was a robust response to an RFA designed to enhance GTEx with additional molecular assays and, after review in June, these applications will come to the Council meeting in September.</a:t>
            </a:r>
            <a:endParaRPr lang="en-US" b="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70</a:t>
            </a:fld>
            <a:endParaRPr lang="en-US" dirty="0" smtClean="0">
              <a:cs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xfrm>
            <a:off x="906780" y="4506913"/>
            <a:ext cx="5234940" cy="4332287"/>
          </a:xfrm>
          <a:noFill/>
        </p:spPr>
        <p:txBody>
          <a:bodyPr wrap="square" numCol="1" anchor="t" anchorCtr="0" compatLnSpc="1">
            <a:prstTxWarp prst="textNoShape">
              <a:avLst/>
            </a:prstTxWarp>
            <a:noAutofit/>
          </a:bodyPr>
          <a:lstStyle/>
          <a:p>
            <a:pPr eaLnBrk="1" hangingPunct="1">
              <a:spcBef>
                <a:spcPct val="0"/>
              </a:spcBef>
            </a:pPr>
            <a:r>
              <a:rPr lang="en-US" dirty="0" smtClean="0">
                <a:latin typeface="Arial" pitchFamily="34" charset="0"/>
                <a:cs typeface="Arial" pitchFamily="34" charset="0"/>
              </a:rPr>
              <a:t>The Library of Integrated Network-based Cellular Signatures (LINCS) project aims </a:t>
            </a:r>
            <a:r>
              <a:rPr lang="en-US" dirty="0">
                <a:latin typeface="Arial" pitchFamily="34" charset="0"/>
                <a:cs typeface="Arial" pitchFamily="34" charset="0"/>
              </a:rPr>
              <a:t>to create a network-based understanding of biology by cataloging changes in gene expression and other cellular processes that occur when cells are exposed to a variety of perturbing agents, and by using computational tools to integrate this diverse information into a comprehensive view of normal and disease states that can be applied for the development of new biomarkers and therapeutics.</a:t>
            </a:r>
          </a:p>
          <a:p>
            <a:pPr eaLnBrk="1" hangingPunct="1">
              <a:spcBef>
                <a:spcPct val="0"/>
              </a:spcBef>
            </a:pPr>
            <a:endParaRPr lang="en-US" dirty="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 In </a:t>
            </a:r>
            <a:r>
              <a:rPr lang="en-US" dirty="0">
                <a:latin typeface="Arial" pitchFamily="34" charset="0"/>
                <a:cs typeface="Arial" pitchFamily="34" charset="0"/>
              </a:rPr>
              <a:t>March, </a:t>
            </a:r>
            <a:r>
              <a:rPr lang="en-US" dirty="0" smtClean="0">
                <a:latin typeface="Arial" pitchFamily="34" charset="0"/>
                <a:cs typeface="Arial" pitchFamily="34" charset="0"/>
              </a:rPr>
              <a:t>a LINCS </a:t>
            </a:r>
            <a:r>
              <a:rPr lang="en-US" dirty="0">
                <a:latin typeface="Arial" pitchFamily="34" charset="0"/>
                <a:cs typeface="Arial" pitchFamily="34" charset="0"/>
              </a:rPr>
              <a:t>Data Forum was held at Harvard Medical School. </a:t>
            </a:r>
            <a:r>
              <a:rPr lang="en-US" dirty="0" smtClean="0">
                <a:latin typeface="Arial" pitchFamily="34" charset="0"/>
                <a:cs typeface="Arial" pitchFamily="34" charset="0"/>
              </a:rPr>
              <a:t>Approximately </a:t>
            </a:r>
            <a:r>
              <a:rPr lang="en-US" dirty="0">
                <a:latin typeface="Arial" pitchFamily="34" charset="0"/>
                <a:cs typeface="Arial" pitchFamily="34" charset="0"/>
              </a:rPr>
              <a:t>150 people attended the </a:t>
            </a:r>
            <a:r>
              <a:rPr lang="en-US" dirty="0" smtClean="0">
                <a:latin typeface="Arial" pitchFamily="34" charset="0"/>
                <a:cs typeface="Arial" pitchFamily="34" charset="0"/>
              </a:rPr>
              <a:t>forum, </a:t>
            </a:r>
            <a:r>
              <a:rPr lang="en-US" dirty="0">
                <a:latin typeface="Arial" pitchFamily="34" charset="0"/>
                <a:cs typeface="Arial" pitchFamily="34" charset="0"/>
              </a:rPr>
              <a:t>over 90 of which were non-LINCS </a:t>
            </a:r>
            <a:r>
              <a:rPr lang="en-US" dirty="0" smtClean="0">
                <a:latin typeface="Arial" pitchFamily="34" charset="0"/>
                <a:cs typeface="Arial" pitchFamily="34" charset="0"/>
              </a:rPr>
              <a:t>scientists</a:t>
            </a:r>
            <a:r>
              <a:rPr lang="en-US" baseline="0" dirty="0" smtClean="0">
                <a:latin typeface="Arial" pitchFamily="34" charset="0"/>
                <a:cs typeface="Arial" pitchFamily="34" charset="0"/>
              </a:rPr>
              <a:t> (</a:t>
            </a:r>
            <a:r>
              <a:rPr lang="en-US" dirty="0" smtClean="0">
                <a:latin typeface="Arial" pitchFamily="34" charset="0"/>
                <a:cs typeface="Arial" pitchFamily="34" charset="0"/>
              </a:rPr>
              <a:t>including </a:t>
            </a:r>
            <a:r>
              <a:rPr lang="en-US" dirty="0">
                <a:latin typeface="Arial" pitchFamily="34" charset="0"/>
                <a:cs typeface="Arial" pitchFamily="34" charset="0"/>
              </a:rPr>
              <a:t>15 researchers from </a:t>
            </a:r>
            <a:r>
              <a:rPr lang="en-US" dirty="0" err="1" smtClean="0">
                <a:latin typeface="Arial" pitchFamily="34" charset="0"/>
                <a:cs typeface="Arial" pitchFamily="34" charset="0"/>
              </a:rPr>
              <a:t>pharma</a:t>
            </a:r>
            <a:r>
              <a:rPr lang="en-US" dirty="0" smtClean="0">
                <a:latin typeface="Arial" pitchFamily="34" charset="0"/>
                <a:cs typeface="Arial" pitchFamily="34" charset="0"/>
              </a:rPr>
              <a:t>). In </a:t>
            </a:r>
            <a:r>
              <a:rPr lang="en-US" dirty="0">
                <a:latin typeface="Arial" pitchFamily="34" charset="0"/>
                <a:cs typeface="Arial" pitchFamily="34" charset="0"/>
              </a:rPr>
              <a:t>addition, 40 people from Europe </a:t>
            </a:r>
            <a:r>
              <a:rPr lang="en-US" dirty="0" smtClean="0">
                <a:latin typeface="Arial" pitchFamily="34" charset="0"/>
                <a:cs typeface="Arial" pitchFamily="34" charset="0"/>
              </a:rPr>
              <a:t>and Asia </a:t>
            </a:r>
            <a:r>
              <a:rPr lang="en-US" dirty="0">
                <a:latin typeface="Arial" pitchFamily="34" charset="0"/>
                <a:cs typeface="Arial" pitchFamily="34" charset="0"/>
              </a:rPr>
              <a:t>attended via </a:t>
            </a:r>
            <a:r>
              <a:rPr lang="en-US" dirty="0" smtClean="0">
                <a:latin typeface="Arial" pitchFamily="34" charset="0"/>
                <a:cs typeface="Arial" pitchFamily="34" charset="0"/>
              </a:rPr>
              <a:t>a live </a:t>
            </a:r>
            <a:r>
              <a:rPr lang="en-US" dirty="0" err="1">
                <a:latin typeface="Arial" pitchFamily="34" charset="0"/>
                <a:cs typeface="Arial" pitchFamily="34" charset="0"/>
              </a:rPr>
              <a:t>videocast</a:t>
            </a:r>
            <a:r>
              <a:rPr lang="en-US" dirty="0">
                <a:latin typeface="Arial" pitchFamily="34" charset="0"/>
                <a:cs typeface="Arial" pitchFamily="34" charset="0"/>
              </a:rPr>
              <a:t>. The </a:t>
            </a:r>
            <a:r>
              <a:rPr lang="en-US" dirty="0" smtClean="0">
                <a:latin typeface="Arial" pitchFamily="34" charset="0"/>
                <a:cs typeface="Arial" pitchFamily="34" charset="0"/>
              </a:rPr>
              <a:t>forum </a:t>
            </a:r>
            <a:r>
              <a:rPr lang="en-US" dirty="0">
                <a:latin typeface="Arial" pitchFamily="34" charset="0"/>
                <a:cs typeface="Arial" pitchFamily="34" charset="0"/>
              </a:rPr>
              <a:t>showcased the LINCS tools that were released </a:t>
            </a:r>
            <a:r>
              <a:rPr lang="en-US" dirty="0" smtClean="0">
                <a:latin typeface="Arial" pitchFamily="34" charset="0"/>
                <a:cs typeface="Arial" pitchFamily="34" charset="0"/>
              </a:rPr>
              <a:t>in November, </a:t>
            </a:r>
            <a:r>
              <a:rPr lang="en-US" dirty="0">
                <a:latin typeface="Arial" pitchFamily="34" charset="0"/>
                <a:cs typeface="Arial" pitchFamily="34" charset="0"/>
              </a:rPr>
              <a:t>and provided interactive hands-on demonstration sessions that allowed participants to try out the new tools with expert guidance. </a:t>
            </a:r>
            <a:endParaRPr lang="en-US" dirty="0" smtClean="0">
              <a:latin typeface="Arial" pitchFamily="34" charset="0"/>
              <a:cs typeface="Arial" pitchFamily="34" charset="0"/>
            </a:endParaRP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 </a:t>
            </a:r>
            <a:r>
              <a:rPr lang="en-US" dirty="0">
                <a:latin typeface="Arial" pitchFamily="34" charset="0"/>
                <a:cs typeface="Arial" pitchFamily="34" charset="0"/>
              </a:rPr>
              <a:t>The follow-up LINCS-VIZBI meeting afforded an opportunity for LINCS groups to introduce the broader biomedical visualization community to the data visualization and analysis challenges </a:t>
            </a:r>
            <a:r>
              <a:rPr lang="en-US" dirty="0" smtClean="0">
                <a:latin typeface="Arial" pitchFamily="34" charset="0"/>
                <a:cs typeface="Arial" pitchFamily="34" charset="0"/>
              </a:rPr>
              <a:t>being faced by LINCS. </a:t>
            </a:r>
            <a:endParaRPr lang="en-US" dirty="0">
              <a:latin typeface="Arial" pitchFamily="34" charset="0"/>
              <a:cs typeface="Arial" pitchFamily="34" charset="0"/>
            </a:endParaRPr>
          </a:p>
          <a:p>
            <a:pPr eaLnBrk="1" hangingPunct="1">
              <a:spcBef>
                <a:spcPct val="0"/>
              </a:spcBef>
            </a:pPr>
            <a:endParaRPr lang="en-US" dirty="0">
              <a:latin typeface="Arial" pitchFamily="34" charset="0"/>
              <a:cs typeface="Arial" pitchFamily="34" charset="0"/>
            </a:endParaRPr>
          </a:p>
          <a:p>
            <a:pPr eaLnBrk="1" hangingPunct="1">
              <a:spcBef>
                <a:spcPct val="0"/>
              </a:spcBef>
            </a:pPr>
            <a:r>
              <a:rPr lang="en-US" dirty="0">
                <a:latin typeface="Arial" pitchFamily="34" charset="0"/>
                <a:cs typeface="Arial" pitchFamily="34" charset="0"/>
              </a:rPr>
              <a:t>* </a:t>
            </a:r>
            <a:r>
              <a:rPr lang="en-US" dirty="0" smtClean="0">
                <a:latin typeface="Arial" pitchFamily="34" charset="0"/>
                <a:cs typeface="Arial" pitchFamily="34" charset="0"/>
              </a:rPr>
              <a:t>Finally, the NIH </a:t>
            </a:r>
            <a:r>
              <a:rPr lang="en-US" dirty="0">
                <a:latin typeface="Arial" pitchFamily="34" charset="0"/>
                <a:cs typeface="Arial" pitchFamily="34" charset="0"/>
              </a:rPr>
              <a:t>Common Fund has approved </a:t>
            </a:r>
            <a:r>
              <a:rPr lang="en-US" dirty="0" smtClean="0">
                <a:latin typeface="Arial" pitchFamily="34" charset="0"/>
                <a:cs typeface="Arial" pitchFamily="34" charset="0"/>
              </a:rPr>
              <a:t>a Phase 2 for LINCS, which will begin </a:t>
            </a:r>
            <a:r>
              <a:rPr lang="en-US" dirty="0">
                <a:latin typeface="Arial" pitchFamily="34" charset="0"/>
                <a:cs typeface="Arial" pitchFamily="34" charset="0"/>
              </a:rPr>
              <a:t>in </a:t>
            </a:r>
            <a:r>
              <a:rPr lang="en-US" dirty="0" smtClean="0">
                <a:latin typeface="Arial" pitchFamily="34" charset="0"/>
                <a:cs typeface="Arial" pitchFamily="34" charset="0"/>
              </a:rPr>
              <a:t>Fiscal</a:t>
            </a:r>
            <a:r>
              <a:rPr lang="en-US" baseline="0" dirty="0" smtClean="0">
                <a:latin typeface="Arial" pitchFamily="34" charset="0"/>
                <a:cs typeface="Arial" pitchFamily="34" charset="0"/>
              </a:rPr>
              <a:t> Year 20</a:t>
            </a:r>
            <a:r>
              <a:rPr lang="en-US" dirty="0" smtClean="0">
                <a:latin typeface="Arial" pitchFamily="34" charset="0"/>
                <a:cs typeface="Arial" pitchFamily="34" charset="0"/>
              </a:rPr>
              <a:t>14</a:t>
            </a:r>
            <a:r>
              <a:rPr lang="en-US" dirty="0">
                <a:latin typeface="Arial" pitchFamily="34" charset="0"/>
                <a:cs typeface="Arial" pitchFamily="34" charset="0"/>
              </a:rPr>
              <a:t>. </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925F559-A907-4C9F-989A-E36CB0435449}" type="slidenum">
              <a:rPr lang="en-US" smtClean="0">
                <a:solidFill>
                  <a:prstClr val="black"/>
                </a:solidFill>
              </a:rPr>
              <a:pPr>
                <a:defRPr/>
              </a:pPr>
              <a:t>71</a:t>
            </a:fld>
            <a:endParaRPr lang="en-US" dirty="0" smtClean="0">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893" tIns="46946" rIns="93893" bIns="46946" numCol="1" anchor="t" anchorCtr="0" compatLnSpc="1">
            <a:prstTxWarp prst="textNoShape">
              <a:avLst/>
            </a:prstTxWarp>
          </a:bodyPr>
          <a:lstStyle/>
          <a:p>
            <a:pPr>
              <a:spcBef>
                <a:spcPts val="0"/>
              </a:spcBef>
            </a:pPr>
            <a:r>
              <a:rPr lang="en-US" dirty="0">
                <a:latin typeface="Arial" pitchFamily="34" charset="0"/>
                <a:cs typeface="Arial" pitchFamily="34" charset="0"/>
              </a:rPr>
              <a:t>The Protein Capture </a:t>
            </a:r>
            <a:r>
              <a:rPr lang="en-US" dirty="0" smtClean="0">
                <a:latin typeface="Arial" pitchFamily="34" charset="0"/>
                <a:cs typeface="Arial" pitchFamily="34" charset="0"/>
              </a:rPr>
              <a:t>Reagents</a:t>
            </a:r>
            <a:r>
              <a:rPr lang="en-US" baseline="0" dirty="0" smtClean="0">
                <a:latin typeface="Arial" pitchFamily="34" charset="0"/>
                <a:cs typeface="Arial" pitchFamily="34" charset="0"/>
              </a:rPr>
              <a:t> </a:t>
            </a:r>
            <a:r>
              <a:rPr lang="en-US" dirty="0" smtClean="0">
                <a:latin typeface="Arial" pitchFamily="34" charset="0"/>
                <a:cs typeface="Arial" pitchFamily="34" charset="0"/>
              </a:rPr>
              <a:t>Program </a:t>
            </a:r>
            <a:r>
              <a:rPr lang="en-US" dirty="0">
                <a:latin typeface="Arial" pitchFamily="34" charset="0"/>
                <a:cs typeface="Arial" pitchFamily="34" charset="0"/>
              </a:rPr>
              <a:t>is in its 3</a:t>
            </a:r>
            <a:r>
              <a:rPr lang="en-US" baseline="30000" dirty="0">
                <a:latin typeface="Arial" pitchFamily="34" charset="0"/>
                <a:cs typeface="Arial" pitchFamily="34" charset="0"/>
              </a:rPr>
              <a:t>rd</a:t>
            </a:r>
            <a:r>
              <a:rPr lang="en-US" dirty="0">
                <a:latin typeface="Arial" pitchFamily="34" charset="0"/>
                <a:cs typeface="Arial" pitchFamily="34" charset="0"/>
              </a:rPr>
              <a:t> year. The three production centers, one </a:t>
            </a:r>
            <a:r>
              <a:rPr lang="en-US" dirty="0" smtClean="0">
                <a:latin typeface="Arial" pitchFamily="34" charset="0"/>
                <a:cs typeface="Arial" pitchFamily="34" charset="0"/>
              </a:rPr>
              <a:t>antigen center, and </a:t>
            </a:r>
            <a:r>
              <a:rPr lang="en-US" dirty="0">
                <a:latin typeface="Arial" pitchFamily="34" charset="0"/>
                <a:cs typeface="Arial" pitchFamily="34" charset="0"/>
              </a:rPr>
              <a:t>two antibody </a:t>
            </a:r>
            <a:r>
              <a:rPr lang="en-US" dirty="0" smtClean="0">
                <a:latin typeface="Arial" pitchFamily="34" charset="0"/>
                <a:cs typeface="Arial" pitchFamily="34" charset="0"/>
              </a:rPr>
              <a:t>centers</a:t>
            </a:r>
            <a:r>
              <a:rPr lang="en-US" baseline="0" dirty="0" smtClean="0">
                <a:latin typeface="Arial" pitchFamily="34" charset="0"/>
                <a:cs typeface="Arial" pitchFamily="34" charset="0"/>
              </a:rPr>
              <a:t> </a:t>
            </a:r>
            <a:r>
              <a:rPr lang="en-US" dirty="0" smtClean="0">
                <a:latin typeface="Arial" pitchFamily="34" charset="0"/>
                <a:cs typeface="Arial" pitchFamily="34" charset="0"/>
              </a:rPr>
              <a:t>are </a:t>
            </a:r>
            <a:r>
              <a:rPr lang="en-US" dirty="0">
                <a:latin typeface="Arial" pitchFamily="34" charset="0"/>
                <a:cs typeface="Arial" pitchFamily="34" charset="0"/>
              </a:rPr>
              <a:t>focused on production of human transcription factor affinity reagents. </a:t>
            </a:r>
            <a:r>
              <a:rPr lang="en-US" dirty="0" smtClean="0">
                <a:latin typeface="Arial" pitchFamily="34" charset="0"/>
                <a:cs typeface="Arial" pitchFamily="34" charset="0"/>
              </a:rPr>
              <a:t>* All seven of these groups were recently subjected</a:t>
            </a:r>
            <a:r>
              <a:rPr lang="en-US" baseline="0" dirty="0" smtClean="0">
                <a:latin typeface="Arial" pitchFamily="34" charset="0"/>
                <a:cs typeface="Arial" pitchFamily="34" charset="0"/>
              </a:rPr>
              <a:t> to site visits by </a:t>
            </a:r>
            <a:r>
              <a:rPr lang="en-US" dirty="0" smtClean="0">
                <a:latin typeface="Arial" pitchFamily="34" charset="0"/>
                <a:cs typeface="Arial" pitchFamily="34" charset="0"/>
              </a:rPr>
              <a:t>NIH </a:t>
            </a:r>
            <a:r>
              <a:rPr lang="en-US" dirty="0">
                <a:latin typeface="Arial" pitchFamily="34" charset="0"/>
                <a:cs typeface="Arial" pitchFamily="34" charset="0"/>
              </a:rPr>
              <a:t>p</a:t>
            </a:r>
            <a:r>
              <a:rPr lang="en-US" dirty="0" smtClean="0">
                <a:latin typeface="Arial" pitchFamily="34" charset="0"/>
                <a:cs typeface="Arial" pitchFamily="34" charset="0"/>
              </a:rPr>
              <a:t>rogram </a:t>
            </a:r>
            <a:r>
              <a:rPr lang="en-US" dirty="0">
                <a:latin typeface="Arial" pitchFamily="34" charset="0"/>
                <a:cs typeface="Arial" pitchFamily="34" charset="0"/>
              </a:rPr>
              <a:t>s</a:t>
            </a:r>
            <a:r>
              <a:rPr lang="en-US" dirty="0" smtClean="0">
                <a:latin typeface="Arial" pitchFamily="34" charset="0"/>
                <a:cs typeface="Arial" pitchFamily="34" charset="0"/>
              </a:rPr>
              <a:t>taff </a:t>
            </a:r>
            <a:r>
              <a:rPr lang="en-US" dirty="0">
                <a:latin typeface="Arial" pitchFamily="34" charset="0"/>
                <a:cs typeface="Arial" pitchFamily="34" charset="0"/>
              </a:rPr>
              <a:t>and </a:t>
            </a:r>
            <a:r>
              <a:rPr lang="en-US" dirty="0" smtClean="0">
                <a:latin typeface="Arial" pitchFamily="34" charset="0"/>
                <a:cs typeface="Arial" pitchFamily="34" charset="0"/>
              </a:rPr>
              <a:t>external advisors. There </a:t>
            </a:r>
            <a:r>
              <a:rPr lang="en-US" dirty="0">
                <a:latin typeface="Arial" pitchFamily="34" charset="0"/>
                <a:cs typeface="Arial" pitchFamily="34" charset="0"/>
              </a:rPr>
              <a:t>has been an overall </a:t>
            </a:r>
            <a:r>
              <a:rPr lang="en-US" dirty="0" smtClean="0">
                <a:latin typeface="Arial" pitchFamily="34" charset="0"/>
                <a:cs typeface="Arial" pitchFamily="34" charset="0"/>
              </a:rPr>
              <a:t>slowdown </a:t>
            </a:r>
            <a:r>
              <a:rPr lang="en-US" dirty="0">
                <a:latin typeface="Arial" pitchFamily="34" charset="0"/>
                <a:cs typeface="Arial" pitchFamily="34" charset="0"/>
              </a:rPr>
              <a:t>in production due to </a:t>
            </a:r>
            <a:r>
              <a:rPr lang="en-US" dirty="0" smtClean="0">
                <a:latin typeface="Arial" pitchFamily="34" charset="0"/>
                <a:cs typeface="Arial" pitchFamily="34" charset="0"/>
              </a:rPr>
              <a:t>a bottleneck in the antigen </a:t>
            </a:r>
            <a:r>
              <a:rPr lang="en-US" dirty="0">
                <a:latin typeface="Arial" pitchFamily="34" charset="0"/>
                <a:cs typeface="Arial" pitchFamily="34" charset="0"/>
              </a:rPr>
              <a:t>supply and the unforeseen difficulty in providing two different antigen formats to two different </a:t>
            </a:r>
            <a:r>
              <a:rPr lang="en-US" dirty="0" smtClean="0">
                <a:latin typeface="Arial" pitchFamily="34" charset="0"/>
                <a:cs typeface="Arial" pitchFamily="34" charset="0"/>
              </a:rPr>
              <a:t>antibody-production </a:t>
            </a:r>
            <a:r>
              <a:rPr lang="en-US" dirty="0">
                <a:latin typeface="Arial" pitchFamily="34" charset="0"/>
                <a:cs typeface="Arial" pitchFamily="34" charset="0"/>
              </a:rPr>
              <a:t>groups. </a:t>
            </a:r>
            <a:r>
              <a:rPr lang="en-US" dirty="0" smtClean="0">
                <a:latin typeface="Arial" pitchFamily="34" charset="0"/>
                <a:cs typeface="Arial" pitchFamily="34" charset="0"/>
              </a:rPr>
              <a:t>Program </a:t>
            </a:r>
            <a:r>
              <a:rPr lang="en-US" dirty="0">
                <a:latin typeface="Arial" pitchFamily="34" charset="0"/>
                <a:cs typeface="Arial" pitchFamily="34" charset="0"/>
              </a:rPr>
              <a:t>staff and </a:t>
            </a:r>
            <a:r>
              <a:rPr lang="en-US" dirty="0" smtClean="0">
                <a:latin typeface="Arial" pitchFamily="34" charset="0"/>
                <a:cs typeface="Arial" pitchFamily="34" charset="0"/>
              </a:rPr>
              <a:t>the external </a:t>
            </a:r>
            <a:r>
              <a:rPr lang="en-US" dirty="0">
                <a:latin typeface="Arial" pitchFamily="34" charset="0"/>
                <a:cs typeface="Arial" pitchFamily="34" charset="0"/>
              </a:rPr>
              <a:t>advisors are working </a:t>
            </a:r>
            <a:r>
              <a:rPr lang="en-US" dirty="0" smtClean="0">
                <a:latin typeface="Arial" pitchFamily="34" charset="0"/>
                <a:cs typeface="Arial" pitchFamily="34" charset="0"/>
              </a:rPr>
              <a:t>with </a:t>
            </a:r>
            <a:r>
              <a:rPr lang="en-US" dirty="0">
                <a:latin typeface="Arial" pitchFamily="34" charset="0"/>
                <a:cs typeface="Arial" pitchFamily="34" charset="0"/>
              </a:rPr>
              <a:t>the centers to solve </a:t>
            </a:r>
            <a:r>
              <a:rPr lang="en-US" dirty="0" smtClean="0">
                <a:latin typeface="Arial" pitchFamily="34" charset="0"/>
                <a:cs typeface="Arial" pitchFamily="34" charset="0"/>
              </a:rPr>
              <a:t>this bottleneck </a:t>
            </a:r>
            <a:r>
              <a:rPr lang="en-US" dirty="0">
                <a:latin typeface="Arial" pitchFamily="34" charset="0"/>
                <a:cs typeface="Arial" pitchFamily="34" charset="0"/>
              </a:rPr>
              <a:t>and </a:t>
            </a:r>
            <a:r>
              <a:rPr lang="en-US" dirty="0" smtClean="0">
                <a:latin typeface="Arial" pitchFamily="34" charset="0"/>
                <a:cs typeface="Arial" pitchFamily="34" charset="0"/>
              </a:rPr>
              <a:t>to get </a:t>
            </a:r>
            <a:r>
              <a:rPr lang="en-US" dirty="0">
                <a:latin typeface="Arial" pitchFamily="34" charset="0"/>
                <a:cs typeface="Arial" pitchFamily="34" charset="0"/>
              </a:rPr>
              <a:t>production back on track. </a:t>
            </a:r>
            <a:endParaRPr lang="en-US" dirty="0" smtClean="0">
              <a:latin typeface="Arial" pitchFamily="34" charset="0"/>
              <a:cs typeface="Arial" pitchFamily="34" charset="0"/>
            </a:endParaRP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 The </a:t>
            </a:r>
            <a:r>
              <a:rPr lang="en-US" dirty="0">
                <a:latin typeface="Arial" pitchFamily="34" charset="0"/>
                <a:cs typeface="Arial" pitchFamily="34" charset="0"/>
              </a:rPr>
              <a:t>biennial </a:t>
            </a:r>
            <a:r>
              <a:rPr lang="en-US" dirty="0" smtClean="0">
                <a:latin typeface="Arial" pitchFamily="34" charset="0"/>
                <a:cs typeface="Arial" pitchFamily="34" charset="0"/>
              </a:rPr>
              <a:t>EU </a:t>
            </a:r>
            <a:r>
              <a:rPr lang="en-US" dirty="0" err="1" smtClean="0">
                <a:latin typeface="Arial" pitchFamily="34" charset="0"/>
                <a:cs typeface="Arial" pitchFamily="34" charset="0"/>
              </a:rPr>
              <a:t>Affinomics</a:t>
            </a:r>
            <a:r>
              <a:rPr lang="en-US" dirty="0" smtClean="0">
                <a:latin typeface="Arial" pitchFamily="34" charset="0"/>
                <a:cs typeface="Arial" pitchFamily="34" charset="0"/>
              </a:rPr>
              <a:t> </a:t>
            </a:r>
            <a:r>
              <a:rPr lang="en-US" dirty="0">
                <a:latin typeface="Arial" pitchFamily="34" charset="0"/>
                <a:cs typeface="Arial" pitchFamily="34" charset="0"/>
              </a:rPr>
              <a:t>Meeting was held </a:t>
            </a:r>
            <a:r>
              <a:rPr lang="en-US" dirty="0" smtClean="0">
                <a:latin typeface="Arial" pitchFamily="34" charset="0"/>
                <a:cs typeface="Arial" pitchFamily="34" charset="0"/>
              </a:rPr>
              <a:t>in March. This program </a:t>
            </a:r>
            <a:r>
              <a:rPr lang="en-US" dirty="0">
                <a:latin typeface="Arial" pitchFamily="34" charset="0"/>
                <a:cs typeface="Arial" pitchFamily="34" charset="0"/>
              </a:rPr>
              <a:t>is a European Commission-funded effort with similar goals </a:t>
            </a:r>
            <a:r>
              <a:rPr lang="en-US" dirty="0" smtClean="0">
                <a:latin typeface="Arial" pitchFamily="34" charset="0"/>
                <a:cs typeface="Arial" pitchFamily="34" charset="0"/>
              </a:rPr>
              <a:t>as the </a:t>
            </a:r>
            <a:r>
              <a:rPr lang="en-US" dirty="0">
                <a:latin typeface="Arial" pitchFamily="34" charset="0"/>
                <a:cs typeface="Arial" pitchFamily="34" charset="0"/>
              </a:rPr>
              <a:t>Protein Capture Reagents Program. </a:t>
            </a:r>
            <a:r>
              <a:rPr lang="en-US" dirty="0" smtClean="0">
                <a:latin typeface="Arial" pitchFamily="34" charset="0"/>
                <a:cs typeface="Arial" pitchFamily="34" charset="0"/>
              </a:rPr>
              <a:t>The two </a:t>
            </a:r>
            <a:r>
              <a:rPr lang="en-US" dirty="0">
                <a:latin typeface="Arial" pitchFamily="34" charset="0"/>
                <a:cs typeface="Arial" pitchFamily="34" charset="0"/>
              </a:rPr>
              <a:t>programs are looking to expand </a:t>
            </a:r>
            <a:r>
              <a:rPr lang="en-US" dirty="0" smtClean="0">
                <a:latin typeface="Arial" pitchFamily="34" charset="0"/>
                <a:cs typeface="Arial" pitchFamily="34" charset="0"/>
              </a:rPr>
              <a:t>their </a:t>
            </a:r>
            <a:r>
              <a:rPr lang="en-US" dirty="0">
                <a:latin typeface="Arial" pitchFamily="34" charset="0"/>
                <a:cs typeface="Arial" pitchFamily="34" charset="0"/>
              </a:rPr>
              <a:t>collaborative efforts. </a:t>
            </a:r>
            <a:r>
              <a:rPr lang="en-US" dirty="0" smtClean="0">
                <a:latin typeface="Arial" pitchFamily="34" charset="0"/>
                <a:cs typeface="Arial" pitchFamily="34" charset="0"/>
              </a:rPr>
              <a:t>The </a:t>
            </a:r>
            <a:r>
              <a:rPr lang="en-US" dirty="0">
                <a:latin typeface="Arial" pitchFamily="34" charset="0"/>
                <a:cs typeface="Arial" pitchFamily="34" charset="0"/>
              </a:rPr>
              <a:t>Protein Capture </a:t>
            </a:r>
            <a:r>
              <a:rPr lang="en-US" dirty="0" smtClean="0">
                <a:latin typeface="Arial" pitchFamily="34" charset="0"/>
                <a:cs typeface="Arial" pitchFamily="34" charset="0"/>
              </a:rPr>
              <a:t>Reagents</a:t>
            </a:r>
            <a:r>
              <a:rPr lang="en-US" baseline="0" dirty="0" smtClean="0">
                <a:latin typeface="Arial" pitchFamily="34" charset="0"/>
                <a:cs typeface="Arial" pitchFamily="34" charset="0"/>
              </a:rPr>
              <a:t> p</a:t>
            </a:r>
            <a:r>
              <a:rPr lang="en-US" dirty="0" smtClean="0">
                <a:latin typeface="Arial" pitchFamily="34" charset="0"/>
                <a:cs typeface="Arial" pitchFamily="34" charset="0"/>
              </a:rPr>
              <a:t>rogram </a:t>
            </a:r>
            <a:r>
              <a:rPr lang="en-US" dirty="0">
                <a:latin typeface="Arial" pitchFamily="34" charset="0"/>
                <a:cs typeface="Arial" pitchFamily="34" charset="0"/>
              </a:rPr>
              <a:t>is also in the process of strengthening ties with the European Human Protein Atlas </a:t>
            </a:r>
            <a:r>
              <a:rPr lang="en-US" dirty="0" smtClean="0">
                <a:latin typeface="Arial" pitchFamily="34" charset="0"/>
                <a:cs typeface="Arial" pitchFamily="34" charset="0"/>
              </a:rPr>
              <a:t>program. </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 The first affinity reagents</a:t>
            </a:r>
            <a:r>
              <a:rPr lang="en-US" baseline="0" dirty="0" smtClean="0">
                <a:latin typeface="Arial" pitchFamily="34" charset="0"/>
                <a:cs typeface="Arial" pitchFamily="34" charset="0"/>
              </a:rPr>
              <a:t> emanating from our program have been deposited in public repositories</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713">
              <a:defRPr/>
            </a:pPr>
            <a:fld id="{EF1538E9-0E3C-4F99-854D-827A84D0C00A}" type="slidenum">
              <a:rPr lang="en-US" smtClean="0">
                <a:solidFill>
                  <a:srgbClr val="000000"/>
                </a:solidFill>
              </a:rPr>
              <a:pPr defTabSz="925713">
                <a:defRPr/>
              </a:pPr>
              <a:t>72</a:t>
            </a:fld>
            <a:endParaRPr lang="en-US" dirty="0" smtClean="0">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xfrm>
            <a:off x="1203325" y="701675"/>
            <a:ext cx="4679950" cy="3509963"/>
          </a:xfrm>
          <a:prstGeom prst="rect">
            <a:avLst/>
          </a:prstGeom>
          <a:ln/>
        </p:spPr>
      </p:sp>
      <p:sp>
        <p:nvSpPr>
          <p:cNvPr id="157699" name="Notes Placeholder 2"/>
          <p:cNvSpPr>
            <a:spLocks noGrp="1"/>
          </p:cNvSpPr>
          <p:nvPr>
            <p:ph type="body" idx="1"/>
          </p:nvPr>
        </p:nvSpPr>
        <p:spPr>
          <a:ln/>
        </p:spPr>
        <p:txBody>
          <a:bodyPr/>
          <a:lstStyle/>
          <a:p>
            <a:pPr>
              <a:spcBef>
                <a:spcPts val="0"/>
              </a:spcBef>
            </a:pPr>
            <a:r>
              <a:rPr lang="en-US" dirty="0" smtClean="0">
                <a:latin typeface="Arial" pitchFamily="34" charset="0"/>
                <a:cs typeface="Arial" pitchFamily="34" charset="0"/>
              </a:rPr>
              <a:t>The</a:t>
            </a:r>
            <a:r>
              <a:rPr lang="en-US" baseline="0" dirty="0" smtClean="0">
                <a:latin typeface="Arial" pitchFamily="34" charset="0"/>
                <a:cs typeface="Arial" pitchFamily="34" charset="0"/>
              </a:rPr>
              <a:t> Human Heredity and Health in Africa (H3Africa) Program, which provides funding directly to African institutions to support genomics research, * had its second consortium meeting in Ghana last week. The first day was devoted to a series of * working group meetings so that these groups could finalize the policy recommendations that were then presented to the H3Africa Steering Committee for revision and enactment.</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 Immediately following the H3Africa meeting, there was a joint meeting with the African Society of Human Genetics, which began on May 19 and ends today. </a:t>
            </a:r>
            <a:r>
              <a:rPr lang="en-US" b="0" strike="noStrike" baseline="0" dirty="0" smtClean="0">
                <a:latin typeface="Arial" pitchFamily="34" charset="0"/>
                <a:cs typeface="Arial" pitchFamily="34" charset="0"/>
              </a:rPr>
              <a:t>That the H3Africa meeting was held back-to-back with the African Society of Human Genetics meeting was no coincidence, and is part of H3Africa’s outreach efforts to engage African scientists across the continent. </a:t>
            </a:r>
          </a:p>
          <a:p>
            <a:pPr>
              <a:spcBef>
                <a:spcPts val="0"/>
              </a:spcBef>
            </a:pPr>
            <a:endParaRPr lang="en-US" b="0" strike="noStrike" baseline="0" dirty="0" smtClean="0">
              <a:latin typeface="Arial" pitchFamily="34" charset="0"/>
              <a:cs typeface="Arial" pitchFamily="34" charset="0"/>
            </a:endParaRPr>
          </a:p>
          <a:p>
            <a:pPr>
              <a:spcBef>
                <a:spcPts val="0"/>
              </a:spcBef>
            </a:pPr>
            <a:r>
              <a:rPr lang="en-US" b="0" strike="noStrike" baseline="0" dirty="0" smtClean="0">
                <a:latin typeface="Arial" pitchFamily="34" charset="0"/>
                <a:cs typeface="Arial" pitchFamily="34" charset="0"/>
              </a:rPr>
              <a:t>The next </a:t>
            </a:r>
            <a:r>
              <a:rPr lang="en-US" baseline="0" dirty="0" smtClean="0">
                <a:latin typeface="Arial" pitchFamily="34" charset="0"/>
                <a:cs typeface="Arial" pitchFamily="34" charset="0"/>
              </a:rPr>
              <a:t>H3Africa </a:t>
            </a:r>
            <a:r>
              <a:rPr lang="en-US" b="0" strike="noStrike" baseline="0" dirty="0" smtClean="0">
                <a:latin typeface="Arial" pitchFamily="34" charset="0"/>
                <a:cs typeface="Arial" pitchFamily="34" charset="0"/>
              </a:rPr>
              <a:t>consortium meeting will be held in Johannesburg, South Africa in October, and will coincide with the </a:t>
            </a:r>
            <a:r>
              <a:rPr lang="en-US" dirty="0">
                <a:latin typeface="Arial" pitchFamily="34" charset="0"/>
                <a:cs typeface="Arial" pitchFamily="34" charset="0"/>
              </a:rPr>
              <a:t>Southern African Society for Human Genetics </a:t>
            </a:r>
            <a:r>
              <a:rPr lang="en-US" dirty="0" smtClean="0">
                <a:latin typeface="Arial" pitchFamily="34" charset="0"/>
                <a:cs typeface="Arial" pitchFamily="34" charset="0"/>
              </a:rPr>
              <a:t>Congress.</a:t>
            </a:r>
            <a:endParaRPr lang="en-US" b="0" strike="noStrike"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73</a:t>
            </a:fld>
            <a:endParaRPr lang="en-US" dirty="0" smtClean="0">
              <a:cs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noFill/>
          <a:ln w="9525">
            <a:noFill/>
            <a:miter lim="800000"/>
            <a:headEnd/>
            <a:tailEnd/>
          </a:ln>
          <a:effectLst/>
        </p:spPr>
        <p:txBody>
          <a:bodyPr vert="horz" wrap="square" lIns="93893" tIns="46946" rIns="93893" bIns="46946" numCol="1" anchor="t" anchorCtr="0" compatLnSpc="1">
            <a:prstTxWarp prst="textNoShape">
              <a:avLst/>
            </a:prstTxWarp>
          </a:bodyPr>
          <a:lstStyle/>
          <a:p>
            <a:pPr defTabSz="906188" eaLnBrk="1" fontAlgn="auto" hangingPunct="1">
              <a:spcBef>
                <a:spcPts val="0"/>
              </a:spcBef>
              <a:spcAft>
                <a:spcPts val="0"/>
              </a:spcAft>
              <a:defRPr/>
            </a:pPr>
            <a:r>
              <a:rPr lang="en-US" dirty="0" smtClean="0">
                <a:latin typeface="Arial" pitchFamily="34" charset="0"/>
                <a:cs typeface="Arial" pitchFamily="34" charset="0"/>
              </a:rPr>
              <a:t>The</a:t>
            </a:r>
            <a:r>
              <a:rPr lang="en-US" dirty="0">
                <a:latin typeface="Arial" pitchFamily="34" charset="0"/>
                <a:cs typeface="Arial" pitchFamily="34" charset="0"/>
              </a:rPr>
              <a:t> Undiagnosed Diseases Network (UDN) is being established across the country to increase the capacity for and use of </a:t>
            </a:r>
            <a:r>
              <a:rPr lang="en-US" dirty="0" smtClean="0">
                <a:latin typeface="Arial" pitchFamily="34" charset="0"/>
                <a:cs typeface="Arial" pitchFamily="34" charset="0"/>
              </a:rPr>
              <a:t>genome sequencing </a:t>
            </a:r>
            <a:r>
              <a:rPr lang="en-US" dirty="0">
                <a:latin typeface="Arial" pitchFamily="34" charset="0"/>
                <a:cs typeface="Arial" pitchFamily="34" charset="0"/>
              </a:rPr>
              <a:t>in the diagnosis of rare and new diseases. The Network also hopes to aid in management strategies for </a:t>
            </a:r>
            <a:r>
              <a:rPr lang="en-US" dirty="0" smtClean="0">
                <a:latin typeface="Arial" pitchFamily="34" charset="0"/>
                <a:cs typeface="Arial" pitchFamily="34" charset="0"/>
              </a:rPr>
              <a:t>patients with such disorders. </a:t>
            </a:r>
            <a:r>
              <a:rPr lang="en-US" dirty="0">
                <a:latin typeface="Arial" pitchFamily="34" charset="0"/>
                <a:cs typeface="Arial" pitchFamily="34" charset="0"/>
              </a:rPr>
              <a:t>The Undiagnosed Diseases Network </a:t>
            </a:r>
            <a:r>
              <a:rPr lang="en-US" dirty="0" smtClean="0">
                <a:latin typeface="Arial" pitchFamily="34" charset="0"/>
                <a:cs typeface="Arial" pitchFamily="34" charset="0"/>
              </a:rPr>
              <a:t>has two open </a:t>
            </a:r>
            <a:r>
              <a:rPr lang="en-US" dirty="0">
                <a:latin typeface="Arial" pitchFamily="34" charset="0"/>
                <a:cs typeface="Arial" pitchFamily="34" charset="0"/>
              </a:rPr>
              <a:t>funding </a:t>
            </a:r>
            <a:r>
              <a:rPr lang="en-US" dirty="0" smtClean="0">
                <a:latin typeface="Arial" pitchFamily="34" charset="0"/>
                <a:cs typeface="Arial" pitchFamily="34" charset="0"/>
              </a:rPr>
              <a:t>opportunities, with applications </a:t>
            </a:r>
            <a:r>
              <a:rPr lang="en-US" dirty="0">
                <a:latin typeface="Arial" pitchFamily="34" charset="0"/>
                <a:cs typeface="Arial" pitchFamily="34" charset="0"/>
              </a:rPr>
              <a:t>for both </a:t>
            </a:r>
            <a:r>
              <a:rPr lang="en-US" dirty="0" smtClean="0">
                <a:latin typeface="Arial" pitchFamily="34" charset="0"/>
                <a:cs typeface="Arial" pitchFamily="34" charset="0"/>
              </a:rPr>
              <a:t>due </a:t>
            </a:r>
            <a:r>
              <a:rPr lang="en-US" dirty="0">
                <a:latin typeface="Arial" pitchFamily="34" charset="0"/>
                <a:cs typeface="Arial" pitchFamily="34" charset="0"/>
              </a:rPr>
              <a:t>in June.     </a:t>
            </a:r>
          </a:p>
          <a:p>
            <a:pPr defTabSz="906188">
              <a:spcBef>
                <a:spcPts val="0"/>
              </a:spcBef>
              <a:spcAft>
                <a:spcPts val="0"/>
              </a:spcAft>
              <a:defRPr/>
            </a:pPr>
            <a:endParaRPr lang="en-US" dirty="0">
              <a:latin typeface="Arial" pitchFamily="34" charset="0"/>
              <a:cs typeface="Arial" pitchFamily="34" charset="0"/>
            </a:endParaRPr>
          </a:p>
          <a:p>
            <a:pPr defTabSz="906188">
              <a:spcBef>
                <a:spcPts val="0"/>
              </a:spcBef>
              <a:spcAft>
                <a:spcPts val="0"/>
              </a:spcAft>
              <a:defRPr/>
            </a:pPr>
            <a:r>
              <a:rPr lang="en-US" dirty="0" smtClean="0">
                <a:latin typeface="Arial" pitchFamily="34" charset="0"/>
                <a:cs typeface="Arial" pitchFamily="34" charset="0"/>
              </a:rPr>
              <a:t>* The </a:t>
            </a:r>
            <a:r>
              <a:rPr lang="en-US" dirty="0">
                <a:latin typeface="Arial" pitchFamily="34" charset="0"/>
                <a:cs typeface="Arial" pitchFamily="34" charset="0"/>
              </a:rPr>
              <a:t>Undiagnosed Diseases Gene Function Research (</a:t>
            </a:r>
            <a:r>
              <a:rPr lang="en-US" dirty="0" smtClean="0">
                <a:latin typeface="Arial" pitchFamily="34" charset="0"/>
                <a:cs typeface="Arial" pitchFamily="34" charset="0"/>
              </a:rPr>
              <a:t>R21) </a:t>
            </a:r>
            <a:r>
              <a:rPr lang="en-US" dirty="0">
                <a:latin typeface="Arial" pitchFamily="34" charset="0"/>
                <a:cs typeface="Arial" pitchFamily="34" charset="0"/>
              </a:rPr>
              <a:t>solicitation will support gene function studies to investigate the underlying genetics, </a:t>
            </a:r>
            <a:r>
              <a:rPr lang="en-US" dirty="0" smtClean="0">
                <a:latin typeface="Arial" pitchFamily="34" charset="0"/>
                <a:cs typeface="Arial" pitchFamily="34" charset="0"/>
              </a:rPr>
              <a:t>biochemistry, </a:t>
            </a:r>
            <a:r>
              <a:rPr lang="en-US" dirty="0">
                <a:latin typeface="Arial" pitchFamily="34" charset="0"/>
                <a:cs typeface="Arial" pitchFamily="34" charset="0"/>
              </a:rPr>
              <a:t>and/or pathophysiology of newly diagnosed diseases in association with gene variants identified through the Undiagnosed Diseases </a:t>
            </a:r>
            <a:r>
              <a:rPr lang="en-US" dirty="0" smtClean="0">
                <a:latin typeface="Arial" pitchFamily="34" charset="0"/>
                <a:cs typeface="Arial" pitchFamily="34" charset="0"/>
              </a:rPr>
              <a:t>Network. </a:t>
            </a:r>
            <a:endParaRPr lang="en-US" dirty="0">
              <a:latin typeface="Arial" pitchFamily="34" charset="0"/>
              <a:cs typeface="Arial" pitchFamily="34" charset="0"/>
            </a:endParaRPr>
          </a:p>
          <a:p>
            <a:pPr defTabSz="906188">
              <a:spcBef>
                <a:spcPts val="0"/>
              </a:spcBef>
              <a:spcAft>
                <a:spcPts val="0"/>
              </a:spcAft>
              <a:defRPr/>
            </a:pPr>
            <a:endParaRPr lang="en-US" dirty="0">
              <a:latin typeface="Arial" pitchFamily="34" charset="0"/>
              <a:cs typeface="Arial" pitchFamily="34" charset="0"/>
            </a:endParaRPr>
          </a:p>
          <a:p>
            <a:pPr defTabSz="906188">
              <a:spcBef>
                <a:spcPts val="0"/>
              </a:spcBef>
              <a:spcAft>
                <a:spcPts val="0"/>
              </a:spcAft>
              <a:defRPr/>
            </a:pPr>
            <a:r>
              <a:rPr lang="en-US" dirty="0" smtClean="0">
                <a:latin typeface="Arial" pitchFamily="34" charset="0"/>
                <a:cs typeface="Arial" pitchFamily="34" charset="0"/>
              </a:rPr>
              <a:t>* Clinical </a:t>
            </a:r>
            <a:r>
              <a:rPr lang="en-US" dirty="0">
                <a:latin typeface="Arial" pitchFamily="34" charset="0"/>
                <a:cs typeface="Arial" pitchFamily="34" charset="0"/>
              </a:rPr>
              <a:t>Sites for an Undiagnosed Diseases Network (</a:t>
            </a:r>
            <a:r>
              <a:rPr lang="en-US" dirty="0" smtClean="0">
                <a:latin typeface="Arial" pitchFamily="34" charset="0"/>
                <a:cs typeface="Arial" pitchFamily="34" charset="0"/>
              </a:rPr>
              <a:t>U01) solicitation aims </a:t>
            </a:r>
            <a:r>
              <a:rPr lang="en-US" dirty="0">
                <a:latin typeface="Arial" pitchFamily="34" charset="0"/>
                <a:cs typeface="Arial" pitchFamily="34" charset="0"/>
              </a:rPr>
              <a:t>to add to and build upon the NIH Intramural Research Program’s Undiagnosed Diseases Program. This program seeks to provide improved patient access to state-of-the-art diagnostic </a:t>
            </a:r>
            <a:r>
              <a:rPr lang="en-US" dirty="0" smtClean="0">
                <a:latin typeface="Arial" pitchFamily="34" charset="0"/>
                <a:cs typeface="Arial" pitchFamily="34" charset="0"/>
              </a:rPr>
              <a:t>methods, which will be pursued by </a:t>
            </a:r>
            <a:r>
              <a:rPr lang="en-US" dirty="0">
                <a:latin typeface="Arial" pitchFamily="34" charset="0"/>
                <a:cs typeface="Arial" pitchFamily="34" charset="0"/>
              </a:rPr>
              <a:t>expanding the available expertise and facilities serving patients with these unusual disorders and by accelerating discovery and innovation in diagnosing and treating these patients.</a:t>
            </a:r>
          </a:p>
          <a:p>
            <a:pPr defTabSz="906188">
              <a:spcBef>
                <a:spcPts val="0"/>
              </a:spcBef>
              <a:spcAft>
                <a:spcPts val="0"/>
              </a:spcAft>
              <a:defRPr/>
            </a:pP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74</a:t>
            </a:fld>
            <a:endParaRPr lang="en-US" dirty="0">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75</a:t>
            </a:fld>
            <a:endParaRPr lang="en-US" dirty="0" smtClean="0">
              <a:cs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pPr>
              <a:spcBef>
                <a:spcPts val="0"/>
              </a:spcBef>
            </a:pPr>
            <a:r>
              <a:rPr lang="en-US" dirty="0" smtClean="0">
                <a:latin typeface="Arial" pitchFamily="34" charset="0"/>
                <a:cs typeface="Arial" pitchFamily="34" charset="0"/>
              </a:rPr>
              <a:t>In late 2009, NHGRI began distributing its video content on </a:t>
            </a:r>
            <a:r>
              <a:rPr lang="en-US" dirty="0" err="1" smtClean="0">
                <a:latin typeface="Arial" pitchFamily="34" charset="0"/>
                <a:cs typeface="Arial" pitchFamily="34" charset="0"/>
              </a:rPr>
              <a:t>GenomeTV</a:t>
            </a:r>
            <a:r>
              <a:rPr lang="en-US" dirty="0" smtClean="0">
                <a:latin typeface="Arial" pitchFamily="34" charset="0"/>
                <a:cs typeface="Arial" pitchFamily="34" charset="0"/>
              </a:rPr>
              <a:t>, a channel on YouTube.com. Since then, NHGRI has produced and posted more than 630 videos, ranging from recorded webcasts of these Council meetings to major events, such as our recent symposium celebrating the 10</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anniversary of the completion of the Human Genome Project. As of April 29, </a:t>
            </a:r>
            <a:r>
              <a:rPr lang="en-US" dirty="0" err="1" smtClean="0">
                <a:latin typeface="Arial" pitchFamily="34" charset="0"/>
                <a:cs typeface="Arial" pitchFamily="34" charset="0"/>
              </a:rPr>
              <a:t>GenomeTV</a:t>
            </a:r>
            <a:r>
              <a:rPr lang="en-US" dirty="0" smtClean="0">
                <a:latin typeface="Arial" pitchFamily="34" charset="0"/>
                <a:cs typeface="Arial" pitchFamily="34" charset="0"/>
              </a:rPr>
              <a:t> had 5,159 subscribers, and the videos on </a:t>
            </a:r>
            <a:r>
              <a:rPr lang="en-US" dirty="0" err="1" smtClean="0">
                <a:latin typeface="Arial" pitchFamily="34" charset="0"/>
                <a:cs typeface="Arial" pitchFamily="34" charset="0"/>
              </a:rPr>
              <a:t>GenomeTV</a:t>
            </a:r>
            <a:r>
              <a:rPr lang="en-US" dirty="0" smtClean="0">
                <a:latin typeface="Arial" pitchFamily="34" charset="0"/>
                <a:cs typeface="Arial" pitchFamily="34" charset="0"/>
              </a:rPr>
              <a:t> had been viewed more than 1.1 million times. </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While you can access all of the videos on </a:t>
            </a:r>
            <a:r>
              <a:rPr lang="en-US" dirty="0" err="1" smtClean="0">
                <a:latin typeface="Arial" pitchFamily="34" charset="0"/>
                <a:cs typeface="Arial" pitchFamily="34" charset="0"/>
              </a:rPr>
              <a:t>GenomeTV</a:t>
            </a:r>
            <a:r>
              <a:rPr lang="en-US" dirty="0" smtClean="0">
                <a:latin typeface="Arial" pitchFamily="34" charset="0"/>
                <a:cs typeface="Arial" pitchFamily="34" charset="0"/>
              </a:rPr>
              <a:t> directly through YouTube, we have also conveniently organized all of the Institute’s </a:t>
            </a:r>
            <a:r>
              <a:rPr lang="en-US" dirty="0" err="1" smtClean="0">
                <a:latin typeface="Arial" pitchFamily="34" charset="0"/>
                <a:cs typeface="Arial" pitchFamily="34" charset="0"/>
              </a:rPr>
              <a:t>GenomeTV</a:t>
            </a:r>
            <a:r>
              <a:rPr lang="en-US" dirty="0" smtClean="0">
                <a:latin typeface="Arial" pitchFamily="34" charset="0"/>
                <a:cs typeface="Arial" pitchFamily="34" charset="0"/>
              </a:rPr>
              <a:t> video assets on our website, * specifically, at genome.gov/</a:t>
            </a:r>
            <a:r>
              <a:rPr lang="en-US" dirty="0" err="1" smtClean="0">
                <a:latin typeface="Arial" pitchFamily="34" charset="0"/>
                <a:cs typeface="Arial" pitchFamily="34" charset="0"/>
              </a:rPr>
              <a:t>GenomeTV</a:t>
            </a:r>
            <a:r>
              <a:rPr lang="en-US" dirty="0" smtClean="0">
                <a:latin typeface="Arial" pitchFamily="34" charset="0"/>
                <a:cs typeface="Arial" pitchFamily="34" charset="0"/>
              </a:rPr>
              <a:t>. In the upper right corner of that page, users can also see any live webcasts currently underway. </a:t>
            </a:r>
          </a:p>
          <a:p>
            <a:pPr>
              <a:spcBef>
                <a:spcPts val="0"/>
              </a:spcBef>
            </a:pPr>
            <a:endParaRPr lang="en-US" dirty="0">
              <a:latin typeface="Arial" pitchFamily="34" charset="0"/>
              <a:cs typeface="Arial" pitchFamily="34" charset="0"/>
            </a:endParaRPr>
          </a:p>
          <a:p>
            <a:pPr>
              <a:spcBef>
                <a:spcPts val="0"/>
              </a:spcBef>
            </a:pPr>
            <a:r>
              <a:rPr lang="en-US" dirty="0" smtClean="0">
                <a:latin typeface="Arial" pitchFamily="34" charset="0"/>
                <a:cs typeface="Arial" pitchFamily="34" charset="0"/>
              </a:rPr>
              <a:t>In addition, the Broadcast Media tab in the lower left of this page links to full-resolution, high-definition video that news organizations and other broadcasters can download directly and use in their own shows.  </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For historic purposes, the Archived Video tab in the lower right links to older videos that were produced prior to the middle of 2007.</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76</a:t>
            </a:fld>
            <a:endParaRPr lang="en-US" dirty="0"/>
          </a:p>
        </p:txBody>
      </p:sp>
    </p:spTree>
    <p:extLst>
      <p:ext uri="{BB962C8B-B14F-4D97-AF65-F5344CB8AC3E}">
        <p14:creationId xmlns:p14="http://schemas.microsoft.com/office/powerpoint/2010/main" val="20613743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1203325" y="703263"/>
            <a:ext cx="4679950" cy="3509962"/>
          </a:xfrm>
          <a:prstGeom prst="rect">
            <a:avLst/>
          </a:prstGeom>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latin typeface="Arial" pitchFamily="34" charset="0"/>
                <a:cs typeface="Arial" pitchFamily="34" charset="0"/>
              </a:rPr>
              <a:t>I am a big</a:t>
            </a:r>
            <a:r>
              <a:rPr lang="en-US" baseline="0" dirty="0" smtClean="0">
                <a:latin typeface="Arial" pitchFamily="34" charset="0"/>
                <a:cs typeface="Arial" pitchFamily="34" charset="0"/>
              </a:rPr>
              <a:t> enthusiast of our </a:t>
            </a:r>
            <a:r>
              <a:rPr lang="en-US" baseline="0" dirty="0" err="1" smtClean="0">
                <a:latin typeface="Arial" pitchFamily="34" charset="0"/>
                <a:cs typeface="Arial" pitchFamily="34" charset="0"/>
              </a:rPr>
              <a:t>GenomeTV</a:t>
            </a:r>
            <a:r>
              <a:rPr lang="en-US" baseline="0" dirty="0" smtClean="0">
                <a:latin typeface="Arial" pitchFamily="34" charset="0"/>
                <a:cs typeface="Arial" pitchFamily="34" charset="0"/>
              </a:rPr>
              <a:t> channel and our general video-based outreach efforts. One of the reasons for this is that </a:t>
            </a:r>
            <a:r>
              <a:rPr lang="en-US" u="sng" baseline="0" dirty="0" smtClean="0">
                <a:latin typeface="Arial" pitchFamily="34" charset="0"/>
                <a:cs typeface="Arial" pitchFamily="34" charset="0"/>
              </a:rPr>
              <a:t>not</a:t>
            </a:r>
            <a:r>
              <a:rPr lang="en-US" baseline="0" dirty="0" smtClean="0">
                <a:latin typeface="Arial" pitchFamily="34" charset="0"/>
                <a:cs typeface="Arial" pitchFamily="34" charset="0"/>
              </a:rPr>
              <a:t> infrequently, I get a * ‘feel good’ email that just makes me smile in otherwise crazy and stress-filled day.</a:t>
            </a:r>
          </a:p>
          <a:p>
            <a:pPr eaLnBrk="1" hangingPunct="1">
              <a:spcBef>
                <a:spcPct val="0"/>
              </a:spcBef>
            </a:pPr>
            <a:endParaRPr lang="en-US" baseline="0" dirty="0" smtClean="0">
              <a:latin typeface="Arial" pitchFamily="34" charset="0"/>
              <a:cs typeface="Arial" pitchFamily="34" charset="0"/>
            </a:endParaRPr>
          </a:p>
          <a:p>
            <a:pPr eaLnBrk="1" hangingPunct="1">
              <a:spcBef>
                <a:spcPct val="0"/>
              </a:spcBef>
            </a:pPr>
            <a:r>
              <a:rPr lang="en-US" baseline="0" dirty="0" smtClean="0">
                <a:latin typeface="Arial" pitchFamily="34" charset="0"/>
                <a:cs typeface="Arial" pitchFamily="34" charset="0"/>
              </a:rPr>
              <a:t>* As anecdotal evidence of </a:t>
            </a:r>
            <a:r>
              <a:rPr lang="en-US" baseline="0" dirty="0" err="1" smtClean="0">
                <a:latin typeface="Arial" pitchFamily="34" charset="0"/>
                <a:cs typeface="Arial" pitchFamily="34" charset="0"/>
              </a:rPr>
              <a:t>GenomeTV</a:t>
            </a:r>
            <a:r>
              <a:rPr lang="en-US" baseline="0" dirty="0" smtClean="0">
                <a:latin typeface="Arial" pitchFamily="34" charset="0"/>
                <a:cs typeface="Arial" pitchFamily="34" charset="0"/>
              </a:rPr>
              <a:t> outreach, here is an email I received back in March from someone at Lahore College for Women University in Pakistan. This individual asks specific questions about my personal favorite </a:t>
            </a:r>
            <a:r>
              <a:rPr lang="en-US" baseline="0" dirty="0" err="1" smtClean="0">
                <a:latin typeface="Arial" pitchFamily="34" charset="0"/>
                <a:cs typeface="Arial" pitchFamily="34" charset="0"/>
              </a:rPr>
              <a:t>GenomeTV</a:t>
            </a:r>
            <a:r>
              <a:rPr lang="en-US" baseline="0" dirty="0" smtClean="0">
                <a:latin typeface="Arial" pitchFamily="34" charset="0"/>
                <a:cs typeface="Arial" pitchFamily="34" charset="0"/>
              </a:rPr>
              <a:t> video— the * one that Carla Easter and I produced demonstrating how to purify strawberry DNA using materials you can find in your kitchen. </a:t>
            </a:r>
          </a:p>
          <a:p>
            <a:pPr eaLnBrk="1" hangingPunct="1">
              <a:spcBef>
                <a:spcPct val="0"/>
              </a:spcBef>
            </a:pPr>
            <a:endParaRPr lang="en-US" baseline="0" dirty="0" smtClean="0">
              <a:latin typeface="Arial" pitchFamily="34" charset="0"/>
              <a:cs typeface="Arial" pitchFamily="34" charset="0"/>
            </a:endParaRPr>
          </a:p>
          <a:p>
            <a:pPr eaLnBrk="1" hangingPunct="1">
              <a:spcBef>
                <a:spcPct val="0"/>
              </a:spcBef>
            </a:pPr>
            <a:r>
              <a:rPr lang="en-US" baseline="0" dirty="0" smtClean="0">
                <a:latin typeface="Arial" pitchFamily="34" charset="0"/>
                <a:cs typeface="Arial" pitchFamily="34" charset="0"/>
              </a:rPr>
              <a:t>The thought of someone in Pakistan watching Carla and I doing a laboratory demonstration, and then sending me an email with technical questions about analyzing the resulting DNA just made me smile.</a:t>
            </a: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77</a:t>
            </a:fld>
            <a:endParaRPr lang="en-US" dirty="0" smtClean="0">
              <a:cs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xfrm>
            <a:off x="1203325" y="701675"/>
            <a:ext cx="4679950" cy="3509963"/>
          </a:xfrm>
          <a:prstGeom prst="rect">
            <a:avLst/>
          </a:prstGeom>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2500">
              <a:spcBef>
                <a:spcPts val="0"/>
              </a:spcBef>
              <a:defRPr/>
            </a:pPr>
            <a:r>
              <a:rPr lang="en-US" dirty="0" smtClean="0">
                <a:latin typeface="Arial" pitchFamily="34" charset="0"/>
                <a:cs typeface="Arial" pitchFamily="34" charset="0"/>
              </a:rPr>
              <a:t>The</a:t>
            </a:r>
            <a:r>
              <a:rPr lang="en-US" baseline="0" dirty="0" smtClean="0">
                <a:latin typeface="Arial" pitchFamily="34" charset="0"/>
                <a:cs typeface="Arial" pitchFamily="34" charset="0"/>
              </a:rPr>
              <a:t> Genomics in Medicine lecture series began its third round of lectures earlier this month. The lecture series is a collaboration between </a:t>
            </a:r>
            <a:r>
              <a:rPr lang="en-US" dirty="0" smtClean="0">
                <a:latin typeface="Arial" pitchFamily="34" charset="0"/>
                <a:cs typeface="Arial" pitchFamily="34" charset="0"/>
              </a:rPr>
              <a:t>NHGRI, Suburban Hospital in Bethesda, and the Johns Hopkins University School of Medicine to educate healthcare professionals about the increasing role of genomics in clinical care. This round of lectures will focus</a:t>
            </a:r>
            <a:r>
              <a:rPr lang="en-US" baseline="0" dirty="0" smtClean="0">
                <a:latin typeface="Arial" pitchFamily="34" charset="0"/>
                <a:cs typeface="Arial" pitchFamily="34" charset="0"/>
              </a:rPr>
              <a:t> on genomics and oncology, and will include a special lecture on integration of genomics into nursing practice.   </a:t>
            </a:r>
          </a:p>
          <a:p>
            <a:pPr defTabSz="922500">
              <a:spcBef>
                <a:spcPts val="0"/>
              </a:spcBef>
              <a:defRPr/>
            </a:pPr>
            <a:endParaRPr lang="en-US" baseline="0" dirty="0" smtClean="0">
              <a:latin typeface="Arial" pitchFamily="34" charset="0"/>
              <a:cs typeface="Arial" pitchFamily="34" charset="0"/>
            </a:endParaRPr>
          </a:p>
          <a:p>
            <a:pPr defTabSz="922500">
              <a:spcBef>
                <a:spcPts val="0"/>
              </a:spcBef>
              <a:defRPr/>
            </a:pPr>
            <a:r>
              <a:rPr lang="en-US" baseline="0" dirty="0" smtClean="0">
                <a:latin typeface="Arial" pitchFamily="34" charset="0"/>
                <a:cs typeface="Arial" pitchFamily="34" charset="0"/>
              </a:rPr>
              <a:t>Lectures in this series have been held monthly since December 2011 as part of S</a:t>
            </a:r>
            <a:r>
              <a:rPr lang="en-US" dirty="0" smtClean="0">
                <a:latin typeface="Arial" pitchFamily="34" charset="0"/>
                <a:cs typeface="Arial" pitchFamily="34" charset="0"/>
              </a:rPr>
              <a:t>uburban Hospital’s Grand Rounds. </a:t>
            </a:r>
            <a:r>
              <a:rPr lang="en-US" baseline="0" dirty="0" smtClean="0">
                <a:latin typeface="Arial" pitchFamily="34" charset="0"/>
                <a:cs typeface="Arial" pitchFamily="34" charset="0"/>
              </a:rPr>
              <a:t>Lectures are attended by 80-100 in-person practicing physicians, and a</a:t>
            </a:r>
            <a:r>
              <a:rPr lang="en-US" dirty="0" smtClean="0">
                <a:latin typeface="Arial" pitchFamily="34" charset="0"/>
                <a:cs typeface="Arial" pitchFamily="34" charset="0"/>
              </a:rPr>
              <a:t>ll of the talks are videotaped</a:t>
            </a:r>
            <a:r>
              <a:rPr lang="en-US" baseline="0" dirty="0" smtClean="0">
                <a:latin typeface="Arial" pitchFamily="34" charset="0"/>
                <a:cs typeface="Arial" pitchFamily="34" charset="0"/>
              </a:rPr>
              <a:t> and made available on the </a:t>
            </a:r>
            <a:r>
              <a:rPr lang="en-US" baseline="0" dirty="0" err="1" smtClean="0">
                <a:latin typeface="Arial" pitchFamily="34" charset="0"/>
                <a:cs typeface="Arial" pitchFamily="34" charset="0"/>
              </a:rPr>
              <a:t>GenomeTV</a:t>
            </a:r>
            <a:r>
              <a:rPr lang="en-US" baseline="0" dirty="0" smtClean="0">
                <a:latin typeface="Arial" pitchFamily="34" charset="0"/>
                <a:cs typeface="Arial" pitchFamily="34" charset="0"/>
              </a:rPr>
              <a:t> channel of YouTube</a:t>
            </a:r>
            <a:r>
              <a:rPr lang="en-US" dirty="0" smtClean="0">
                <a:latin typeface="Arial" pitchFamily="34" charset="0"/>
                <a:cs typeface="Arial" pitchFamily="34" charset="0"/>
              </a:rPr>
              <a:t>.</a:t>
            </a:r>
          </a:p>
        </p:txBody>
      </p:sp>
      <p:sp>
        <p:nvSpPr>
          <p:cNvPr id="5" name="Slide Number Placeholder 3"/>
          <p:cNvSpPr>
            <a:spLocks noGrp="1"/>
          </p:cNvSpPr>
          <p:nvPr>
            <p:ph type="sldNum" sz="quarter" idx="5"/>
          </p:nvPr>
        </p:nvSpPr>
        <p:spPr>
          <a:xfrm>
            <a:off x="4014792"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982" eaLnBrk="0" hangingPunct="0">
              <a:defRPr b="1">
                <a:solidFill>
                  <a:schemeClr val="tx1"/>
                </a:solidFill>
                <a:latin typeface="Arial" pitchFamily="34" charset="0"/>
              </a:defRPr>
            </a:lvl1pPr>
            <a:lvl2pPr marL="742439" indent="-285554" defTabSz="935982" eaLnBrk="0" hangingPunct="0">
              <a:defRPr b="1">
                <a:solidFill>
                  <a:schemeClr val="tx1"/>
                </a:solidFill>
                <a:latin typeface="Arial" pitchFamily="34" charset="0"/>
              </a:defRPr>
            </a:lvl2pPr>
            <a:lvl3pPr marL="1142217" indent="-228443" defTabSz="935982" eaLnBrk="0" hangingPunct="0">
              <a:defRPr b="1">
                <a:solidFill>
                  <a:schemeClr val="tx1"/>
                </a:solidFill>
                <a:latin typeface="Arial" pitchFamily="34" charset="0"/>
              </a:defRPr>
            </a:lvl3pPr>
            <a:lvl4pPr marL="1599102" indent="-228443" defTabSz="935982" eaLnBrk="0" hangingPunct="0">
              <a:defRPr b="1">
                <a:solidFill>
                  <a:schemeClr val="tx1"/>
                </a:solidFill>
                <a:latin typeface="Arial" pitchFamily="34" charset="0"/>
              </a:defRPr>
            </a:lvl4pPr>
            <a:lvl5pPr marL="2055988" indent="-228443" defTabSz="935982" eaLnBrk="0" hangingPunct="0">
              <a:defRPr b="1">
                <a:solidFill>
                  <a:schemeClr val="tx1"/>
                </a:solidFill>
                <a:latin typeface="Arial" pitchFamily="34" charset="0"/>
              </a:defRPr>
            </a:lvl5pPr>
            <a:lvl6pPr marL="2512874" indent="-228443" defTabSz="935982" eaLnBrk="0" fontAlgn="base" hangingPunct="0">
              <a:spcBef>
                <a:spcPct val="0"/>
              </a:spcBef>
              <a:spcAft>
                <a:spcPct val="0"/>
              </a:spcAft>
              <a:defRPr b="1">
                <a:solidFill>
                  <a:schemeClr val="tx1"/>
                </a:solidFill>
                <a:latin typeface="Arial" pitchFamily="34" charset="0"/>
              </a:defRPr>
            </a:lvl6pPr>
            <a:lvl7pPr marL="2969762" indent="-228443" defTabSz="935982" eaLnBrk="0" fontAlgn="base" hangingPunct="0">
              <a:spcBef>
                <a:spcPct val="0"/>
              </a:spcBef>
              <a:spcAft>
                <a:spcPct val="0"/>
              </a:spcAft>
              <a:defRPr b="1">
                <a:solidFill>
                  <a:schemeClr val="tx1"/>
                </a:solidFill>
                <a:latin typeface="Arial" pitchFamily="34" charset="0"/>
              </a:defRPr>
            </a:lvl7pPr>
            <a:lvl8pPr marL="3426648" indent="-228443" defTabSz="935982" eaLnBrk="0" fontAlgn="base" hangingPunct="0">
              <a:spcBef>
                <a:spcPct val="0"/>
              </a:spcBef>
              <a:spcAft>
                <a:spcPct val="0"/>
              </a:spcAft>
              <a:defRPr b="1">
                <a:solidFill>
                  <a:schemeClr val="tx1"/>
                </a:solidFill>
                <a:latin typeface="Arial" pitchFamily="34" charset="0"/>
              </a:defRPr>
            </a:lvl8pPr>
            <a:lvl9pPr marL="3883533" indent="-228443" defTabSz="93598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78</a:t>
            </a:fld>
            <a:endParaRPr lang="en-US" dirty="0" smtClean="0">
              <a:solidFill>
                <a:prstClr val="black"/>
              </a:solidFill>
              <a:cs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81538" cy="3509963"/>
          </a:xfrm>
          <a:prstGeom prst="rect">
            <a:avLst/>
          </a:prstGeom>
        </p:spPr>
      </p:sp>
      <p:sp>
        <p:nvSpPr>
          <p:cNvPr id="3" name="Notes Placeholder 2"/>
          <p:cNvSpPr>
            <a:spLocks noGrp="1"/>
          </p:cNvSpPr>
          <p:nvPr>
            <p:ph type="body" idx="1"/>
          </p:nvPr>
        </p:nvSpPr>
        <p:spPr/>
        <p:txBody>
          <a:bodyPr/>
          <a:lstStyle/>
          <a:p>
            <a:pPr>
              <a:spcBef>
                <a:spcPts val="0"/>
              </a:spcBef>
            </a:pPr>
            <a:r>
              <a:rPr lang="en-US" dirty="0" smtClean="0">
                <a:latin typeface="Arial" pitchFamily="34" charset="0"/>
                <a:cs typeface="Arial" pitchFamily="34" charset="0"/>
              </a:rPr>
              <a:t>To celebrate DNA Day 2013 and in partnership </a:t>
            </a:r>
            <a:r>
              <a:rPr lang="en-US" dirty="0">
                <a:latin typeface="Arial" pitchFamily="34" charset="0"/>
                <a:cs typeface="Arial" pitchFamily="34" charset="0"/>
              </a:rPr>
              <a:t>with the National Museum of Natural History, </a:t>
            </a:r>
            <a:r>
              <a:rPr lang="en-US" dirty="0" smtClean="0">
                <a:latin typeface="Arial" pitchFamily="34" charset="0"/>
                <a:cs typeface="Arial" pitchFamily="34" charset="0"/>
              </a:rPr>
              <a:t>* NHGRI </a:t>
            </a:r>
            <a:r>
              <a:rPr lang="en-US" dirty="0">
                <a:latin typeface="Arial" pitchFamily="34" charset="0"/>
                <a:cs typeface="Arial" pitchFamily="34" charset="0"/>
              </a:rPr>
              <a:t>held a program for over 250 high school students from 8 different local schools on April </a:t>
            </a:r>
            <a:r>
              <a:rPr lang="en-US" dirty="0" smtClean="0">
                <a:latin typeface="Arial" pitchFamily="34" charset="0"/>
                <a:cs typeface="Arial" pitchFamily="34" charset="0"/>
              </a:rPr>
              <a:t>19 </a:t>
            </a:r>
            <a:r>
              <a:rPr lang="en-US" dirty="0">
                <a:latin typeface="Arial" pitchFamily="34" charset="0"/>
                <a:cs typeface="Arial" pitchFamily="34" charset="0"/>
              </a:rPr>
              <a:t>at the National Museum of Natural </a:t>
            </a:r>
            <a:r>
              <a:rPr lang="en-US" dirty="0" smtClean="0">
                <a:latin typeface="Arial" pitchFamily="34" charset="0"/>
                <a:cs typeface="Arial" pitchFamily="34" charset="0"/>
              </a:rPr>
              <a:t>History.  </a:t>
            </a:r>
            <a:r>
              <a:rPr lang="en-US" dirty="0">
                <a:latin typeface="Arial" pitchFamily="34" charset="0"/>
                <a:cs typeface="Arial" pitchFamily="34" charset="0"/>
              </a:rPr>
              <a:t>While at the museum, </a:t>
            </a:r>
            <a:r>
              <a:rPr lang="en-US" dirty="0" smtClean="0">
                <a:latin typeface="Arial" pitchFamily="34" charset="0"/>
                <a:cs typeface="Arial" pitchFamily="34" charset="0"/>
              </a:rPr>
              <a:t>these students listened </a:t>
            </a:r>
            <a:r>
              <a:rPr lang="en-US" dirty="0">
                <a:latin typeface="Arial" pitchFamily="34" charset="0"/>
                <a:cs typeface="Arial" pitchFamily="34" charset="0"/>
              </a:rPr>
              <a:t>and participated in a </a:t>
            </a:r>
            <a:r>
              <a:rPr lang="en-US" dirty="0" smtClean="0">
                <a:latin typeface="Arial" pitchFamily="34" charset="0"/>
                <a:cs typeface="Arial" pitchFamily="34" charset="0"/>
              </a:rPr>
              <a:t>question/answer</a:t>
            </a:r>
            <a:r>
              <a:rPr lang="en-US" baseline="0" dirty="0" smtClean="0">
                <a:latin typeface="Arial" pitchFamily="34" charset="0"/>
                <a:cs typeface="Arial" pitchFamily="34" charset="0"/>
              </a:rPr>
              <a:t> session</a:t>
            </a:r>
            <a:r>
              <a:rPr lang="en-US" dirty="0" smtClean="0">
                <a:latin typeface="Arial" pitchFamily="34" charset="0"/>
                <a:cs typeface="Arial" pitchFamily="34" charset="0"/>
              </a:rPr>
              <a:t> </a:t>
            </a:r>
            <a:r>
              <a:rPr lang="en-US" dirty="0">
                <a:latin typeface="Arial" pitchFamily="34" charset="0"/>
                <a:cs typeface="Arial" pitchFamily="34" charset="0"/>
              </a:rPr>
              <a:t>with a </a:t>
            </a:r>
            <a:r>
              <a:rPr lang="en-US" dirty="0" smtClean="0">
                <a:latin typeface="Arial" pitchFamily="34" charset="0"/>
                <a:cs typeface="Arial" pitchFamily="34" charset="0"/>
              </a:rPr>
              <a:t>panel of genomics researchers, and </a:t>
            </a:r>
            <a:r>
              <a:rPr lang="en-US" dirty="0">
                <a:latin typeface="Arial" pitchFamily="34" charset="0"/>
                <a:cs typeface="Arial" pitchFamily="34" charset="0"/>
              </a:rPr>
              <a:t>were sent on a scavenger hunt throughout the </a:t>
            </a:r>
            <a:r>
              <a:rPr lang="en-US" dirty="0" smtClean="0">
                <a:latin typeface="Arial" pitchFamily="34" charset="0"/>
                <a:cs typeface="Arial" pitchFamily="34" charset="0"/>
              </a:rPr>
              <a:t>museum</a:t>
            </a:r>
            <a:r>
              <a:rPr lang="en-US" baseline="0" dirty="0" smtClean="0">
                <a:latin typeface="Arial" pitchFamily="34" charset="0"/>
                <a:cs typeface="Arial" pitchFamily="34" charset="0"/>
              </a:rPr>
              <a:t> (</a:t>
            </a:r>
            <a:r>
              <a:rPr lang="en-US" dirty="0" smtClean="0">
                <a:latin typeface="Arial" pitchFamily="34" charset="0"/>
                <a:cs typeface="Arial" pitchFamily="34" charset="0"/>
              </a:rPr>
              <a:t>which </a:t>
            </a:r>
            <a:r>
              <a:rPr lang="en-US" dirty="0">
                <a:latin typeface="Arial" pitchFamily="34" charset="0"/>
                <a:cs typeface="Arial" pitchFamily="34" charset="0"/>
              </a:rPr>
              <a:t>illustrated how genomics is relevant to many of the current </a:t>
            </a:r>
            <a:r>
              <a:rPr lang="en-US" dirty="0" smtClean="0">
                <a:latin typeface="Arial" pitchFamily="34" charset="0"/>
                <a:cs typeface="Arial" pitchFamily="34" charset="0"/>
              </a:rPr>
              <a:t>exhibitions). </a:t>
            </a:r>
            <a:r>
              <a:rPr lang="en-US" dirty="0">
                <a:latin typeface="Arial" pitchFamily="34" charset="0"/>
                <a:cs typeface="Arial" pitchFamily="34" charset="0"/>
              </a:rPr>
              <a:t>Students also participated in hands-on genomics </a:t>
            </a:r>
            <a:r>
              <a:rPr lang="en-US" dirty="0" smtClean="0">
                <a:latin typeface="Arial" pitchFamily="34" charset="0"/>
                <a:cs typeface="Arial" pitchFamily="34" charset="0"/>
              </a:rPr>
              <a:t>activities, </a:t>
            </a:r>
            <a:r>
              <a:rPr lang="en-US" dirty="0">
                <a:latin typeface="Arial" pitchFamily="34" charset="0"/>
                <a:cs typeface="Arial" pitchFamily="34" charset="0"/>
              </a:rPr>
              <a:t>and concluded their busy day with a viewing of an IMAX film.</a:t>
            </a:r>
          </a:p>
          <a:p>
            <a:pPr>
              <a:spcBef>
                <a:spcPts val="0"/>
              </a:spcBef>
            </a:pPr>
            <a:endParaRPr lang="en-US" dirty="0">
              <a:latin typeface="Arial" pitchFamily="34" charset="0"/>
              <a:cs typeface="Arial" pitchFamily="34" charset="0"/>
            </a:endParaRPr>
          </a:p>
          <a:p>
            <a:pPr>
              <a:spcBef>
                <a:spcPts val="0"/>
              </a:spcBef>
            </a:pPr>
            <a:r>
              <a:rPr lang="en-US" dirty="0" smtClean="0">
                <a:latin typeface="Arial" pitchFamily="34" charset="0"/>
                <a:cs typeface="Arial" pitchFamily="34" charset="0"/>
              </a:rPr>
              <a:t>* Staff </a:t>
            </a:r>
            <a:r>
              <a:rPr lang="en-US" dirty="0">
                <a:latin typeface="Arial" pitchFamily="34" charset="0"/>
                <a:cs typeface="Arial" pitchFamily="34" charset="0"/>
              </a:rPr>
              <a:t>from NHGRI also celebrated DNA Day </a:t>
            </a:r>
            <a:r>
              <a:rPr lang="en-US" dirty="0" smtClean="0">
                <a:latin typeface="Arial" pitchFamily="34" charset="0"/>
                <a:cs typeface="Arial" pitchFamily="34" charset="0"/>
              </a:rPr>
              <a:t>2013 in </a:t>
            </a:r>
            <a:r>
              <a:rPr lang="en-US" dirty="0">
                <a:latin typeface="Arial" pitchFamily="34" charset="0"/>
                <a:cs typeface="Arial" pitchFamily="34" charset="0"/>
              </a:rPr>
              <a:t>partnership with </a:t>
            </a:r>
            <a:r>
              <a:rPr lang="en-US" dirty="0" err="1">
                <a:latin typeface="Arial" pitchFamily="34" charset="0"/>
                <a:cs typeface="Arial" pitchFamily="34" charset="0"/>
              </a:rPr>
              <a:t>Medgar</a:t>
            </a:r>
            <a:r>
              <a:rPr lang="en-US" dirty="0">
                <a:latin typeface="Arial" pitchFamily="34" charset="0"/>
                <a:cs typeface="Arial" pitchFamily="34" charset="0"/>
              </a:rPr>
              <a:t> Evers College, the Brooklyn Public Libraries, and five Brooklyn high schools. </a:t>
            </a:r>
            <a:r>
              <a:rPr lang="en-US" dirty="0" smtClean="0">
                <a:latin typeface="Arial" pitchFamily="34" charset="0"/>
                <a:cs typeface="Arial" pitchFamily="34" charset="0"/>
              </a:rPr>
              <a:t>As </a:t>
            </a:r>
            <a:r>
              <a:rPr lang="en-US" dirty="0">
                <a:latin typeface="Arial" pitchFamily="34" charset="0"/>
                <a:cs typeface="Arial" pitchFamily="34" charset="0"/>
              </a:rPr>
              <a:t>part of the day, students spent two hours isolating DNA from cheek </a:t>
            </a:r>
            <a:r>
              <a:rPr lang="en-US" dirty="0" smtClean="0">
                <a:latin typeface="Arial" pitchFamily="34" charset="0"/>
                <a:cs typeface="Arial" pitchFamily="34" charset="0"/>
              </a:rPr>
              <a:t>cells, and </a:t>
            </a:r>
            <a:r>
              <a:rPr lang="en-US" dirty="0">
                <a:latin typeface="Arial" pitchFamily="34" charset="0"/>
                <a:cs typeface="Arial" pitchFamily="34" charset="0"/>
              </a:rPr>
              <a:t>discussed the relevance of </a:t>
            </a:r>
            <a:r>
              <a:rPr lang="en-US" dirty="0" smtClean="0">
                <a:latin typeface="Arial" pitchFamily="34" charset="0"/>
                <a:cs typeface="Arial" pitchFamily="34" charset="0"/>
              </a:rPr>
              <a:t>ethic issues in </a:t>
            </a:r>
            <a:r>
              <a:rPr lang="en-US" dirty="0">
                <a:latin typeface="Arial" pitchFamily="34" charset="0"/>
                <a:cs typeface="Arial" pitchFamily="34" charset="0"/>
              </a:rPr>
              <a:t>genomics research.</a:t>
            </a:r>
          </a:p>
        </p:txBody>
      </p:sp>
      <p:sp>
        <p:nvSpPr>
          <p:cNvPr id="4" name="Slide Number Placeholder 3"/>
          <p:cNvSpPr>
            <a:spLocks noGrp="1"/>
          </p:cNvSpPr>
          <p:nvPr>
            <p:ph type="sldNum" sz="quarter" idx="10"/>
          </p:nvPr>
        </p:nvSpPr>
        <p:spPr/>
        <p:txBody>
          <a:bodyPr/>
          <a:lstStyle/>
          <a:p>
            <a:fld id="{69B66EA5-E5D7-4ADA-A487-C1FEA7F564E5}" type="slidenum">
              <a:rPr lang="en-US" smtClean="0"/>
              <a:pPr/>
              <a:t>79</a:t>
            </a:fld>
            <a:endParaRPr lang="en-US"/>
          </a:p>
        </p:txBody>
      </p:sp>
    </p:spTree>
    <p:extLst>
      <p:ext uri="{BB962C8B-B14F-4D97-AF65-F5344CB8AC3E}">
        <p14:creationId xmlns:p14="http://schemas.microsoft.com/office/powerpoint/2010/main" val="3506669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pPr>
              <a:spcBef>
                <a:spcPts val="0"/>
              </a:spcBef>
            </a:pPr>
            <a:r>
              <a:rPr lang="en-US" dirty="0" smtClean="0">
                <a:latin typeface="Arial" pitchFamily="34" charset="0"/>
                <a:cs typeface="Arial" pitchFamily="34" charset="0"/>
              </a:rPr>
              <a:t>The 10</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anniversary of the Human Genome Project did not go unnoticed by Congress. </a:t>
            </a:r>
          </a:p>
          <a:p>
            <a:pPr>
              <a:spcBef>
                <a:spcPts val="0"/>
              </a:spcBef>
            </a:pPr>
            <a:endParaRPr lang="en-US" dirty="0">
              <a:latin typeface="Arial" pitchFamily="34" charset="0"/>
              <a:cs typeface="Arial" pitchFamily="34" charset="0"/>
            </a:endParaRPr>
          </a:p>
          <a:p>
            <a:pPr>
              <a:spcBef>
                <a:spcPts val="0"/>
              </a:spcBef>
            </a:pPr>
            <a:r>
              <a:rPr lang="en-US" dirty="0" smtClean="0">
                <a:latin typeface="Arial" pitchFamily="34" charset="0"/>
                <a:cs typeface="Arial" pitchFamily="34" charset="0"/>
              </a:rPr>
              <a:t>On DNA</a:t>
            </a:r>
            <a:r>
              <a:rPr lang="en-US" baseline="0" dirty="0" smtClean="0">
                <a:latin typeface="Arial" pitchFamily="34" charset="0"/>
                <a:cs typeface="Arial" pitchFamily="34" charset="0"/>
              </a:rPr>
              <a:t> Day (April 25), Congresswoman Louise Slaughter of New York and Congressman Michael Burgess of Texas, together with some of their House colleagues, introduced </a:t>
            </a:r>
            <a:r>
              <a:rPr lang="en-US" dirty="0" smtClean="0">
                <a:latin typeface="Arial" pitchFamily="34" charset="0"/>
                <a:cs typeface="Arial" pitchFamily="34" charset="0"/>
              </a:rPr>
              <a:t>House Resolution 180 </a:t>
            </a:r>
            <a:r>
              <a:rPr lang="en-US" baseline="0" dirty="0" smtClean="0">
                <a:latin typeface="Arial" pitchFamily="34" charset="0"/>
                <a:cs typeface="Arial" pitchFamily="34" charset="0"/>
              </a:rPr>
              <a:t>recognizing </a:t>
            </a:r>
            <a:r>
              <a:rPr lang="en-US" dirty="0">
                <a:latin typeface="Arial" pitchFamily="34" charset="0"/>
                <a:cs typeface="Arial" pitchFamily="34" charset="0"/>
              </a:rPr>
              <a:t>the 10</a:t>
            </a:r>
            <a:r>
              <a:rPr lang="en-US" baseline="30000" dirty="0">
                <a:latin typeface="Arial" pitchFamily="34" charset="0"/>
                <a:cs typeface="Arial" pitchFamily="34" charset="0"/>
              </a:rPr>
              <a:t>th</a:t>
            </a:r>
            <a:r>
              <a:rPr lang="en-US" dirty="0">
                <a:latin typeface="Arial" pitchFamily="34" charset="0"/>
                <a:cs typeface="Arial" pitchFamily="34" charset="0"/>
              </a:rPr>
              <a:t> anniversary of the completion of the Human Genome Project.  </a:t>
            </a:r>
            <a:endParaRPr lang="en-US" dirty="0" smtClean="0">
              <a:latin typeface="Arial" pitchFamily="34" charset="0"/>
              <a:cs typeface="Arial" pitchFamily="34" charset="0"/>
            </a:endParaRPr>
          </a:p>
          <a:p>
            <a:pPr>
              <a:spcBef>
                <a:spcPts val="0"/>
              </a:spcBef>
            </a:pPr>
            <a:endParaRPr lang="en-US" dirty="0">
              <a:latin typeface="Arial" pitchFamily="34" charset="0"/>
              <a:cs typeface="Arial" pitchFamily="34" charset="0"/>
            </a:endParaRPr>
          </a:p>
          <a:p>
            <a:pPr>
              <a:spcBef>
                <a:spcPts val="0"/>
              </a:spcBef>
            </a:pPr>
            <a:r>
              <a:rPr lang="en-US" dirty="0" smtClean="0">
                <a:latin typeface="Arial" pitchFamily="34" charset="0"/>
                <a:cs typeface="Arial" pitchFamily="34" charset="0"/>
              </a:rPr>
              <a:t>The </a:t>
            </a:r>
            <a:r>
              <a:rPr lang="en-US" dirty="0">
                <a:latin typeface="Arial" pitchFamily="34" charset="0"/>
                <a:cs typeface="Arial" pitchFamily="34" charset="0"/>
              </a:rPr>
              <a:t>Resolution praised the sequencing of the human genome as one of the most significant scientific accomplishments of the past 100 years, and </a:t>
            </a:r>
            <a:r>
              <a:rPr lang="en-US" dirty="0" smtClean="0">
                <a:latin typeface="Arial" pitchFamily="34" charset="0"/>
                <a:cs typeface="Arial" pitchFamily="34" charset="0"/>
              </a:rPr>
              <a:t>recognized the ongoing </a:t>
            </a:r>
            <a:r>
              <a:rPr lang="en-US" dirty="0">
                <a:latin typeface="Arial" pitchFamily="34" charset="0"/>
                <a:cs typeface="Arial" pitchFamily="34" charset="0"/>
              </a:rPr>
              <a:t>public education </a:t>
            </a:r>
            <a:r>
              <a:rPr lang="en-US" dirty="0" smtClean="0">
                <a:latin typeface="Arial" pitchFamily="34" charset="0"/>
                <a:cs typeface="Arial" pitchFamily="34" charset="0"/>
              </a:rPr>
              <a:t>activities</a:t>
            </a:r>
            <a:r>
              <a:rPr lang="en-US" dirty="0">
                <a:latin typeface="Arial" pitchFamily="34" charset="0"/>
                <a:cs typeface="Arial" pitchFamily="34" charset="0"/>
              </a:rPr>
              <a:t> </a:t>
            </a:r>
            <a:r>
              <a:rPr lang="en-US" dirty="0" smtClean="0">
                <a:latin typeface="Arial" pitchFamily="34" charset="0"/>
                <a:cs typeface="Arial" pitchFamily="34" charset="0"/>
              </a:rPr>
              <a:t>in genomics.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6A67ED9-7D2F-DE43-8C4C-D11B613E5513}" type="slidenum">
              <a:rPr lang="en-US" smtClean="0"/>
              <a:pPr/>
              <a:t>8</a:t>
            </a:fld>
            <a:endParaRPr lang="en-US"/>
          </a:p>
        </p:txBody>
      </p:sp>
    </p:spTree>
    <p:extLst>
      <p:ext uri="{BB962C8B-B14F-4D97-AF65-F5344CB8AC3E}">
        <p14:creationId xmlns:p14="http://schemas.microsoft.com/office/powerpoint/2010/main" val="33429537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80</a:t>
            </a:fld>
            <a:endParaRPr lang="en-US" dirty="0" smtClean="0">
              <a:cs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07" tIns="46953" rIns="93907" bIns="46953" numCol="1" anchor="t" anchorCtr="0" compatLnSpc="1">
            <a:prstTxWarp prst="textNoShape">
              <a:avLst/>
            </a:prstTxWarp>
          </a:bodyPr>
          <a:lstStyle/>
          <a:p>
            <a:r>
              <a:rPr lang="en-US" dirty="0" smtClean="0">
                <a:latin typeface="Arial" pitchFamily="34" charset="0"/>
                <a:cs typeface="Arial" pitchFamily="34" charset="0"/>
              </a:rPr>
              <a:t>Elaine Ostrander, Chief of the Cancer Genetics</a:t>
            </a:r>
            <a:r>
              <a:rPr lang="en-US" baseline="0" dirty="0" smtClean="0">
                <a:latin typeface="Arial" pitchFamily="34" charset="0"/>
                <a:cs typeface="Arial" pitchFamily="34" charset="0"/>
              </a:rPr>
              <a:t> </a:t>
            </a:r>
            <a:r>
              <a:rPr lang="en-US" dirty="0" smtClean="0">
                <a:latin typeface="Arial" pitchFamily="34" charset="0"/>
                <a:cs typeface="Arial" pitchFamily="34" charset="0"/>
              </a:rPr>
              <a:t>Branch in NHGRI’s Intramural Research</a:t>
            </a:r>
            <a:r>
              <a:rPr lang="en-US" baseline="0" dirty="0" smtClean="0">
                <a:latin typeface="Arial" pitchFamily="34" charset="0"/>
                <a:cs typeface="Arial" pitchFamily="34" charset="0"/>
              </a:rPr>
              <a:t> Program, </a:t>
            </a:r>
            <a:r>
              <a:rPr lang="en-US" dirty="0" smtClean="0">
                <a:latin typeface="Arial" pitchFamily="34" charset="0"/>
                <a:cs typeface="Arial" pitchFamily="34" charset="0"/>
              </a:rPr>
              <a:t>received </a:t>
            </a:r>
            <a:r>
              <a:rPr lang="en-US" dirty="0">
                <a:latin typeface="Arial" pitchFamily="34" charset="0"/>
                <a:cs typeface="Arial" pitchFamily="34" charset="0"/>
              </a:rPr>
              <a:t>the International Canine Health Lifetime Achievement </a:t>
            </a:r>
            <a:r>
              <a:rPr lang="en-US" dirty="0" smtClean="0">
                <a:latin typeface="Arial" pitchFamily="34" charset="0"/>
                <a:cs typeface="Arial" pitchFamily="34" charset="0"/>
              </a:rPr>
              <a:t>Award </a:t>
            </a:r>
            <a:r>
              <a:rPr lang="en-US" dirty="0">
                <a:latin typeface="Arial" pitchFamily="34" charset="0"/>
                <a:cs typeface="Arial" pitchFamily="34" charset="0"/>
              </a:rPr>
              <a:t>for her leading role in sequencing and analyzing the canine genome, and thus providing a lasting legacy for the improvement of dog health and the understanding of several human diseases. </a:t>
            </a: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81</a:t>
            </a:fld>
            <a:endParaRPr lang="en-US" dirty="0" smtClean="0">
              <a:cs typeface="Arial"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xfrm>
            <a:off x="1203325" y="701675"/>
            <a:ext cx="4679950" cy="3509963"/>
          </a:xfrm>
          <a:prstGeom prst="rect">
            <a:avLst/>
          </a:prstGeom>
          <a:ln/>
        </p:spPr>
      </p:sp>
      <p:sp>
        <p:nvSpPr>
          <p:cNvPr id="4099" name="Notes Placeholder 2"/>
          <p:cNvSpPr>
            <a:spLocks noGrp="1"/>
          </p:cNvSpPr>
          <p:nvPr>
            <p:ph type="body" idx="1"/>
          </p:nvPr>
        </p:nvSpPr>
        <p:spPr>
          <a:xfrm>
            <a:off x="944566" y="4446592"/>
            <a:ext cx="5354635" cy="4211637"/>
          </a:xfrm>
          <a:noFill/>
          <a:ln/>
        </p:spPr>
        <p:txBody>
          <a:bodyPr>
            <a:noAutofit/>
          </a:bodyPr>
          <a:lstStyle/>
          <a:p>
            <a:pPr marL="0">
              <a:spcBef>
                <a:spcPts val="0"/>
              </a:spcBef>
            </a:pPr>
            <a:r>
              <a:rPr lang="en-US" kern="1200" dirty="0" smtClean="0">
                <a:latin typeface="Arial" pitchFamily="34" charset="0"/>
                <a:cs typeface="Arial" pitchFamily="34" charset="0"/>
              </a:rPr>
              <a:t>NHGRI founded the Social and Behavioral Research Branch * almost 10 years</a:t>
            </a:r>
            <a:r>
              <a:rPr lang="en-US" kern="1200" baseline="0" dirty="0" smtClean="0">
                <a:latin typeface="Arial" pitchFamily="34" charset="0"/>
                <a:cs typeface="Arial" pitchFamily="34" charset="0"/>
              </a:rPr>
              <a:t> ago (</a:t>
            </a:r>
            <a:r>
              <a:rPr lang="en-US" kern="1200" dirty="0" smtClean="0">
                <a:latin typeface="Arial" pitchFamily="34" charset="0"/>
                <a:cs typeface="Arial" pitchFamily="34" charset="0"/>
              </a:rPr>
              <a:t>on December 4, 2003),</a:t>
            </a:r>
            <a:r>
              <a:rPr lang="en-US" kern="1200" baseline="0" dirty="0" smtClean="0">
                <a:latin typeface="Arial" pitchFamily="34" charset="0"/>
                <a:cs typeface="Arial" pitchFamily="34" charset="0"/>
              </a:rPr>
              <a:t> making it the </a:t>
            </a:r>
            <a:r>
              <a:rPr lang="en-US" kern="1200" dirty="0" smtClean="0">
                <a:latin typeface="Arial" pitchFamily="34" charset="0"/>
                <a:cs typeface="Arial" pitchFamily="34" charset="0"/>
              </a:rPr>
              <a:t>seventh of NHGRI’s branche</a:t>
            </a:r>
            <a:r>
              <a:rPr lang="en-US" kern="1200" baseline="0" dirty="0" smtClean="0">
                <a:latin typeface="Arial" pitchFamily="34" charset="0"/>
                <a:cs typeface="Arial" pitchFamily="34" charset="0"/>
              </a:rPr>
              <a:t>s in its Intramural Research Program.</a:t>
            </a:r>
            <a:endParaRPr lang="en-US" kern="1200" dirty="0" smtClean="0">
              <a:latin typeface="Arial" pitchFamily="34" charset="0"/>
              <a:cs typeface="Arial" pitchFamily="34" charset="0"/>
            </a:endParaRPr>
          </a:p>
          <a:p>
            <a:pPr marL="0">
              <a:spcBef>
                <a:spcPts val="0"/>
              </a:spcBef>
            </a:pPr>
            <a:r>
              <a:rPr lang="en-US" kern="1200" dirty="0" smtClean="0">
                <a:latin typeface="Arial" pitchFamily="34" charset="0"/>
                <a:cs typeface="Arial" pitchFamily="34" charset="0"/>
              </a:rPr>
              <a:t> </a:t>
            </a:r>
          </a:p>
          <a:p>
            <a:pPr marL="0">
              <a:spcBef>
                <a:spcPts val="0"/>
              </a:spcBef>
              <a:buFont typeface="Arial" pitchFamily="34" charset="0"/>
              <a:buNone/>
            </a:pPr>
            <a:r>
              <a:rPr lang="en-US" kern="1200" dirty="0" smtClean="0">
                <a:latin typeface="Arial" pitchFamily="34" charset="0"/>
                <a:cs typeface="Arial" pitchFamily="34" charset="0"/>
              </a:rPr>
              <a:t>The Branch</a:t>
            </a:r>
            <a:r>
              <a:rPr lang="en-US" kern="1200" baseline="0" dirty="0" smtClean="0">
                <a:latin typeface="Arial" pitchFamily="34" charset="0"/>
                <a:cs typeface="Arial" pitchFamily="34" charset="0"/>
              </a:rPr>
              <a:t> is planning various events to celebrate their 10</a:t>
            </a:r>
            <a:r>
              <a:rPr lang="en-US" kern="1200" baseline="30000" dirty="0" smtClean="0">
                <a:latin typeface="Arial" pitchFamily="34" charset="0"/>
                <a:cs typeface="Arial" pitchFamily="34" charset="0"/>
              </a:rPr>
              <a:t>th</a:t>
            </a:r>
            <a:r>
              <a:rPr lang="en-US" kern="1200" baseline="0" dirty="0" smtClean="0">
                <a:latin typeface="Arial" pitchFamily="34" charset="0"/>
                <a:cs typeface="Arial" pitchFamily="34" charset="0"/>
              </a:rPr>
              <a:t> </a:t>
            </a:r>
            <a:r>
              <a:rPr lang="en-US" kern="1200" dirty="0" smtClean="0">
                <a:latin typeface="Arial" pitchFamily="34" charset="0"/>
                <a:cs typeface="Arial" pitchFamily="34" charset="0"/>
              </a:rPr>
              <a:t>anniversary.</a:t>
            </a:r>
            <a:r>
              <a:rPr lang="en-US" kern="1200" baseline="0" dirty="0" smtClean="0">
                <a:latin typeface="Arial" pitchFamily="34" charset="0"/>
                <a:cs typeface="Arial" pitchFamily="34" charset="0"/>
              </a:rPr>
              <a:t> </a:t>
            </a:r>
          </a:p>
          <a:p>
            <a:pPr marL="0">
              <a:spcBef>
                <a:spcPts val="0"/>
              </a:spcBef>
              <a:buFont typeface="Arial" pitchFamily="34" charset="0"/>
              <a:buNone/>
            </a:pPr>
            <a:endParaRPr lang="en-US" kern="1200" baseline="0" dirty="0" smtClean="0">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 typeface="Arial" pitchFamily="34" charset="0"/>
              <a:buNone/>
              <a:tabLst/>
              <a:defRPr/>
            </a:pPr>
            <a:r>
              <a:rPr lang="en-US" kern="1200" baseline="0" dirty="0" smtClean="0">
                <a:latin typeface="Arial" pitchFamily="34" charset="0"/>
                <a:cs typeface="Arial" pitchFamily="34" charset="0"/>
              </a:rPr>
              <a:t>* For example, </a:t>
            </a:r>
            <a:r>
              <a:rPr lang="en-US" kern="1200" dirty="0" smtClean="0">
                <a:latin typeface="Arial" pitchFamily="34" charset="0"/>
                <a:cs typeface="Arial" pitchFamily="34" charset="0"/>
              </a:rPr>
              <a:t>Drs. Caryn </a:t>
            </a:r>
            <a:r>
              <a:rPr lang="en-US" kern="1200" dirty="0" err="1" smtClean="0">
                <a:latin typeface="Arial" pitchFamily="34" charset="0"/>
                <a:cs typeface="Arial" pitchFamily="34" charset="0"/>
              </a:rPr>
              <a:t>Lerman</a:t>
            </a:r>
            <a:r>
              <a:rPr lang="en-US" kern="1200" dirty="0" smtClean="0">
                <a:latin typeface="Arial" pitchFamily="34" charset="0"/>
                <a:cs typeface="Arial" pitchFamily="34" charset="0"/>
              </a:rPr>
              <a:t> and Alexandra Shields gave the </a:t>
            </a:r>
            <a:r>
              <a:rPr lang="en-US" kern="1200" baseline="0" dirty="0" smtClean="0">
                <a:latin typeface="Arial" pitchFamily="34" charset="0"/>
                <a:cs typeface="Arial" pitchFamily="34" charset="0"/>
              </a:rPr>
              <a:t>last of the series of paired lectures as part of our commemorative 2013 activities (in honor of the 10</a:t>
            </a:r>
            <a:r>
              <a:rPr lang="en-US" kern="1200" baseline="30000" dirty="0" smtClean="0">
                <a:latin typeface="Arial" pitchFamily="34" charset="0"/>
                <a:cs typeface="Arial" pitchFamily="34" charset="0"/>
              </a:rPr>
              <a:t>th</a:t>
            </a:r>
            <a:r>
              <a:rPr lang="en-US" kern="1200" baseline="0" dirty="0" smtClean="0">
                <a:latin typeface="Arial" pitchFamily="34" charset="0"/>
                <a:cs typeface="Arial" pitchFamily="34" charset="0"/>
              </a:rPr>
              <a:t> anniversary of the Human Genome Project). Their lectures served as a kick-off to celebrating the </a:t>
            </a:r>
            <a:r>
              <a:rPr lang="en-US" kern="1200" dirty="0" smtClean="0">
                <a:latin typeface="Arial" pitchFamily="34" charset="0"/>
                <a:cs typeface="Arial" pitchFamily="34" charset="0"/>
              </a:rPr>
              <a:t>Social and Behavioral Research Branch’s 10</a:t>
            </a:r>
            <a:r>
              <a:rPr lang="en-US" kern="1200" baseline="30000" dirty="0" smtClean="0">
                <a:latin typeface="Arial" pitchFamily="34" charset="0"/>
                <a:cs typeface="Arial" pitchFamily="34" charset="0"/>
              </a:rPr>
              <a:t>th</a:t>
            </a:r>
            <a:r>
              <a:rPr lang="en-US" kern="1200" baseline="0" dirty="0" smtClean="0">
                <a:latin typeface="Arial" pitchFamily="34" charset="0"/>
                <a:cs typeface="Arial" pitchFamily="34" charset="0"/>
              </a:rPr>
              <a:t> anniversary.</a:t>
            </a:r>
            <a:endParaRPr lang="en-US" kern="1200" dirty="0" smtClean="0">
              <a:latin typeface="Arial" pitchFamily="34" charset="0"/>
              <a:cs typeface="Arial" pitchFamily="34" charset="0"/>
            </a:endParaRPr>
          </a:p>
          <a:p>
            <a:pPr marL="0">
              <a:spcBef>
                <a:spcPts val="0"/>
              </a:spcBef>
              <a:buFont typeface="Arial" pitchFamily="34" charset="0"/>
              <a:buNone/>
            </a:pPr>
            <a:endParaRPr lang="en-US" kern="1200" dirty="0" smtClean="0">
              <a:latin typeface="Arial" pitchFamily="34" charset="0"/>
              <a:cs typeface="Arial" pitchFamily="34" charset="0"/>
            </a:endParaRPr>
          </a:p>
          <a:p>
            <a:pPr marL="0">
              <a:spcBef>
                <a:spcPts val="0"/>
              </a:spcBef>
              <a:buFont typeface="Arial" pitchFamily="34" charset="0"/>
              <a:buNone/>
            </a:pPr>
            <a:r>
              <a:rPr lang="en-US" kern="1200" dirty="0" smtClean="0">
                <a:latin typeface="Arial" pitchFamily="34" charset="0"/>
                <a:cs typeface="Arial" pitchFamily="34" charset="0"/>
              </a:rPr>
              <a:t>* A larger celebration</a:t>
            </a:r>
            <a:r>
              <a:rPr lang="en-US" kern="1200" baseline="0" dirty="0" smtClean="0">
                <a:latin typeface="Arial" pitchFamily="34" charset="0"/>
                <a:cs typeface="Arial" pitchFamily="34" charset="0"/>
              </a:rPr>
              <a:t> </a:t>
            </a:r>
            <a:r>
              <a:rPr lang="en-US" kern="1200" dirty="0" smtClean="0">
                <a:latin typeface="Arial" pitchFamily="34" charset="0"/>
                <a:cs typeface="Arial" pitchFamily="34" charset="0"/>
              </a:rPr>
              <a:t>is being planned for October </a:t>
            </a:r>
            <a:r>
              <a:rPr lang="en-US" dirty="0" smtClean="0">
                <a:latin typeface="Arial" pitchFamily="34" charset="0"/>
                <a:cs typeface="Arial" pitchFamily="34" charset="0"/>
              </a:rPr>
              <a:t>30, an event that will include two internationally recognized speakers, NIH colleagues, </a:t>
            </a:r>
            <a:r>
              <a:rPr lang="en-US" kern="1200" dirty="0" smtClean="0">
                <a:latin typeface="Arial" pitchFamily="34" charset="0"/>
                <a:cs typeface="Arial" pitchFamily="34" charset="0"/>
              </a:rPr>
              <a:t>alumni trainees, and visiting faculty. There</a:t>
            </a:r>
            <a:r>
              <a:rPr lang="en-US" kern="1200" baseline="0" dirty="0" smtClean="0">
                <a:latin typeface="Arial" pitchFamily="34" charset="0"/>
                <a:cs typeface="Arial" pitchFamily="34" charset="0"/>
              </a:rPr>
              <a:t> will also be an </a:t>
            </a:r>
            <a:r>
              <a:rPr lang="en-US" kern="1200" dirty="0" smtClean="0">
                <a:latin typeface="Arial" pitchFamily="34" charset="0"/>
                <a:cs typeface="Arial" pitchFamily="34" charset="0"/>
              </a:rPr>
              <a:t>afternoon exhibition that will include posters and interactive exhibits to showcase innovative science of both intramural and extramural genomics and society programs. </a:t>
            </a:r>
            <a:endParaRPr lang="en-US" dirty="0" smtClean="0">
              <a:latin typeface="Arial" pitchFamily="34" charset="0"/>
              <a:cs typeface="Arial" pitchFamily="34" charset="0"/>
            </a:endParaRPr>
          </a:p>
        </p:txBody>
      </p:sp>
      <p:sp>
        <p:nvSpPr>
          <p:cNvPr id="4100" name="Slide Number Placeholder 3"/>
          <p:cNvSpPr>
            <a:spLocks noGrp="1"/>
          </p:cNvSpPr>
          <p:nvPr>
            <p:ph type="sldNum" sz="quarter" idx="5"/>
          </p:nvPr>
        </p:nvSpPr>
        <p:spPr>
          <a:noFill/>
        </p:spPr>
        <p:txBody>
          <a:bodyPr/>
          <a:lstStyle/>
          <a:p>
            <a:pPr defTabSz="945161"/>
            <a:fld id="{E501B558-9650-4DF1-A22E-7CBA72CA1C1E}" type="slidenum">
              <a:rPr lang="en-US" smtClean="0">
                <a:solidFill>
                  <a:srgbClr val="000000"/>
                </a:solidFill>
              </a:rPr>
              <a:pPr defTabSz="945161"/>
              <a:t>82</a:t>
            </a:fld>
            <a:endParaRPr lang="en-US" dirty="0" smtClean="0">
              <a:solidFill>
                <a:srgbClr val="000000"/>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xfrm>
            <a:off x="1203325" y="701675"/>
            <a:ext cx="4679950" cy="3509963"/>
          </a:xfrm>
          <a:prstGeom prst="rect">
            <a:avLst/>
          </a:prstGeom>
          <a:ln/>
        </p:spPr>
      </p:sp>
      <p:sp>
        <p:nvSpPr>
          <p:cNvPr id="4099" name="Notes Placeholder 2"/>
          <p:cNvSpPr>
            <a:spLocks noGrp="1"/>
          </p:cNvSpPr>
          <p:nvPr>
            <p:ph type="body" idx="1"/>
          </p:nvPr>
        </p:nvSpPr>
        <p:spPr>
          <a:xfrm>
            <a:off x="944565" y="4446591"/>
            <a:ext cx="5786437" cy="4211637"/>
          </a:xfrm>
          <a:noFill/>
          <a:ln/>
        </p:spPr>
        <p:txBody>
          <a:bodyPr/>
          <a:lstStyle/>
          <a:p>
            <a:pPr>
              <a:spcBef>
                <a:spcPts val="0"/>
              </a:spcBef>
              <a:spcAft>
                <a:spcPts val="0"/>
              </a:spcAft>
            </a:pPr>
            <a:r>
              <a:rPr lang="en-US" b="0" dirty="0" smtClean="0">
                <a:latin typeface="Arial" pitchFamily="34" charset="0"/>
                <a:cs typeface="Arial" pitchFamily="34" charset="0"/>
              </a:rPr>
              <a:t>Finally, some recent </a:t>
            </a:r>
            <a:r>
              <a:rPr lang="en-US" b="0" baseline="0" dirty="0" smtClean="0">
                <a:latin typeface="Arial" pitchFamily="34" charset="0"/>
                <a:cs typeface="Arial" pitchFamily="34" charset="0"/>
              </a:rPr>
              <a:t>highlights from NHGRI’s Intramural Research Program include the following: </a:t>
            </a:r>
          </a:p>
          <a:p>
            <a:pPr>
              <a:spcBef>
                <a:spcPts val="0"/>
              </a:spcBef>
              <a:spcAft>
                <a:spcPts val="0"/>
              </a:spcAft>
            </a:pPr>
            <a:endParaRPr lang="en-US" b="0" dirty="0" smtClean="0">
              <a:latin typeface="Arial" pitchFamily="34" charset="0"/>
              <a:cs typeface="Arial" pitchFamily="34" charset="0"/>
            </a:endParaRPr>
          </a:p>
          <a:p>
            <a:pPr defTabSz="922845" eaLnBrk="1" fontAlgn="auto" hangingPunct="1">
              <a:spcBef>
                <a:spcPts val="0"/>
              </a:spcBef>
              <a:spcAft>
                <a:spcPts val="0"/>
              </a:spcAft>
              <a:defRPr/>
            </a:pPr>
            <a:r>
              <a:rPr lang="en-US" b="0" dirty="0" smtClean="0">
                <a:latin typeface="Arial" pitchFamily="34" charset="0"/>
                <a:cs typeface="Arial" pitchFamily="34" charset="0"/>
              </a:rPr>
              <a:t>*</a:t>
            </a:r>
            <a:r>
              <a:rPr lang="en-US" b="0" baseline="0" dirty="0" smtClean="0">
                <a:latin typeface="Arial" pitchFamily="34" charset="0"/>
                <a:cs typeface="Arial" pitchFamily="34" charset="0"/>
              </a:rPr>
              <a:t> </a:t>
            </a:r>
            <a:r>
              <a:rPr lang="en-US" b="0" dirty="0" smtClean="0">
                <a:latin typeface="Arial" pitchFamily="34" charset="0"/>
                <a:cs typeface="Arial" pitchFamily="34" charset="0"/>
              </a:rPr>
              <a:t>A study</a:t>
            </a:r>
            <a:r>
              <a:rPr lang="en-US" b="0" baseline="0" dirty="0" smtClean="0">
                <a:latin typeface="Arial" pitchFamily="34" charset="0"/>
                <a:cs typeface="Arial" pitchFamily="34" charset="0"/>
              </a:rPr>
              <a:t> </a:t>
            </a:r>
            <a:r>
              <a:rPr lang="en-US" dirty="0" smtClean="0">
                <a:latin typeface="Arial" pitchFamily="34" charset="0"/>
                <a:cs typeface="Arial" pitchFamily="34" charset="0"/>
              </a:rPr>
              <a:t>by an international research team that included Ellen </a:t>
            </a:r>
            <a:r>
              <a:rPr lang="en-US" dirty="0" err="1" smtClean="0">
                <a:latin typeface="Arial" pitchFamily="34" charset="0"/>
                <a:cs typeface="Arial" pitchFamily="34" charset="0"/>
              </a:rPr>
              <a:t>Sidransky</a:t>
            </a:r>
            <a:r>
              <a:rPr lang="en-US" dirty="0" smtClean="0">
                <a:latin typeface="Arial" pitchFamily="34" charset="0"/>
                <a:cs typeface="Arial" pitchFamily="34" charset="0"/>
              </a:rPr>
              <a:t> and Tyra </a:t>
            </a:r>
            <a:r>
              <a:rPr lang="en-US" dirty="0" err="1" smtClean="0">
                <a:latin typeface="Arial" pitchFamily="34" charset="0"/>
                <a:cs typeface="Arial" pitchFamily="34" charset="0"/>
              </a:rPr>
              <a:t>Wolfsberg</a:t>
            </a:r>
            <a:r>
              <a:rPr lang="en-US" dirty="0" smtClean="0">
                <a:latin typeface="Arial" pitchFamily="34" charset="0"/>
                <a:cs typeface="Arial" pitchFamily="34" charset="0"/>
              </a:rPr>
              <a:t> reported that people who carry gene alterations that cause </a:t>
            </a:r>
            <a:r>
              <a:rPr lang="en-US" dirty="0" err="1" smtClean="0">
                <a:latin typeface="Arial" pitchFamily="34" charset="0"/>
                <a:cs typeface="Arial" pitchFamily="34" charset="0"/>
              </a:rPr>
              <a:t>Gaucher</a:t>
            </a:r>
            <a:r>
              <a:rPr lang="en-US" dirty="0" smtClean="0">
                <a:latin typeface="Arial" pitchFamily="34" charset="0"/>
                <a:cs typeface="Arial" pitchFamily="34" charset="0"/>
              </a:rPr>
              <a:t> disease have an elevated risk for Parkinson's disease and even higher probability</a:t>
            </a:r>
            <a:r>
              <a:rPr lang="en-US" baseline="0" dirty="0" smtClean="0">
                <a:latin typeface="Arial" pitchFamily="34" charset="0"/>
                <a:cs typeface="Arial" pitchFamily="34" charset="0"/>
              </a:rPr>
              <a:t> for </a:t>
            </a:r>
            <a:r>
              <a:rPr lang="en-US" dirty="0" smtClean="0">
                <a:latin typeface="Arial" pitchFamily="34" charset="0"/>
                <a:cs typeface="Arial" pitchFamily="34" charset="0"/>
              </a:rPr>
              <a:t>dementia with </a:t>
            </a:r>
            <a:r>
              <a:rPr lang="en-US" dirty="0" err="1" smtClean="0">
                <a:latin typeface="Arial" pitchFamily="34" charset="0"/>
                <a:cs typeface="Arial" pitchFamily="34" charset="0"/>
              </a:rPr>
              <a:t>Lewy</a:t>
            </a:r>
            <a:r>
              <a:rPr lang="en-US" dirty="0" smtClean="0">
                <a:latin typeface="Arial" pitchFamily="34" charset="0"/>
                <a:cs typeface="Arial" pitchFamily="34" charset="0"/>
              </a:rPr>
              <a:t> bodies. </a:t>
            </a:r>
          </a:p>
          <a:p>
            <a:pPr defTabSz="922845" eaLnBrk="1" fontAlgn="auto" hangingPunct="1">
              <a:spcBef>
                <a:spcPts val="0"/>
              </a:spcBef>
              <a:spcAft>
                <a:spcPts val="0"/>
              </a:spcAft>
              <a:defRPr/>
            </a:pPr>
            <a:endParaRPr lang="en-US" dirty="0" smtClean="0">
              <a:latin typeface="Arial" pitchFamily="34" charset="0"/>
              <a:cs typeface="Arial" pitchFamily="34" charset="0"/>
            </a:endParaRPr>
          </a:p>
          <a:p>
            <a:pPr defTabSz="922845" eaLnBrk="1" fontAlgn="auto" hangingPunct="1">
              <a:spcBef>
                <a:spcPts val="0"/>
              </a:spcBef>
              <a:spcAft>
                <a:spcPts val="0"/>
              </a:spcAft>
              <a:defRPr/>
            </a:pPr>
            <a:r>
              <a:rPr lang="en-US" b="0" dirty="0" smtClean="0">
                <a:latin typeface="Arial" pitchFamily="34" charset="0"/>
                <a:cs typeface="Arial" pitchFamily="34" charset="0"/>
              </a:rPr>
              <a:t>* A large study by a consortium that </a:t>
            </a:r>
            <a:r>
              <a:rPr lang="en-US" dirty="0" smtClean="0">
                <a:latin typeface="Arial" pitchFamily="34" charset="0"/>
                <a:cs typeface="Arial" pitchFamily="34" charset="0"/>
              </a:rPr>
              <a:t>includes Charles Rotimi</a:t>
            </a:r>
            <a:r>
              <a:rPr lang="en-US" baseline="0" dirty="0" smtClean="0">
                <a:latin typeface="Arial" pitchFamily="34" charset="0"/>
                <a:cs typeface="Arial" pitchFamily="34" charset="0"/>
              </a:rPr>
              <a:t> and members of the </a:t>
            </a:r>
            <a:r>
              <a:rPr lang="en-US" dirty="0" smtClean="0">
                <a:latin typeface="Arial" pitchFamily="34" charset="0"/>
                <a:cs typeface="Arial" pitchFamily="34" charset="0"/>
              </a:rPr>
              <a:t>Center for Research on Genomics and Global Health identified genomic regions associated with body-mass index (BMI) among people with African ancestry. </a:t>
            </a:r>
          </a:p>
          <a:p>
            <a:pPr defTabSz="922845" eaLnBrk="1" fontAlgn="auto" hangingPunct="1">
              <a:spcBef>
                <a:spcPts val="0"/>
              </a:spcBef>
              <a:spcAft>
                <a:spcPts val="0"/>
              </a:spcAft>
              <a:defRPr/>
            </a:pPr>
            <a:endParaRPr lang="en-US" dirty="0" smtClean="0">
              <a:latin typeface="Arial" pitchFamily="34" charset="0"/>
              <a:cs typeface="Arial" pitchFamily="34" charset="0"/>
            </a:endParaRPr>
          </a:p>
          <a:p>
            <a:pPr defTabSz="922845">
              <a:spcBef>
                <a:spcPts val="0"/>
              </a:spcBef>
              <a:spcAft>
                <a:spcPts val="0"/>
              </a:spcAft>
              <a:defRPr/>
            </a:pPr>
            <a:r>
              <a:rPr lang="en-US" b="0" dirty="0" smtClean="0">
                <a:latin typeface="Arial" pitchFamily="34" charset="0"/>
                <a:cs typeface="Arial" pitchFamily="34" charset="0"/>
              </a:rPr>
              <a:t>* A</a:t>
            </a:r>
            <a:r>
              <a:rPr lang="en-US" dirty="0" smtClean="0">
                <a:latin typeface="Arial" pitchFamily="34" charset="0"/>
                <a:cs typeface="Arial" pitchFamily="34" charset="0"/>
              </a:rPr>
              <a:t> team of researchers led by Elaine Ostrander studied dogs with squamous cell carcinoma of the digit and established the genetic cause of the disease. Standard poodles are among those at highest risk, and the condition only affects standard poodles with dark coats. </a:t>
            </a:r>
          </a:p>
          <a:p>
            <a:pPr defTabSz="922845">
              <a:spcBef>
                <a:spcPts val="0"/>
              </a:spcBef>
              <a:spcAft>
                <a:spcPts val="0"/>
              </a:spcAft>
              <a:defRPr/>
            </a:pPr>
            <a:endParaRPr lang="en-US" dirty="0" smtClean="0">
              <a:latin typeface="Arial" pitchFamily="34" charset="0"/>
              <a:cs typeface="Arial" pitchFamily="34" charset="0"/>
            </a:endParaRPr>
          </a:p>
          <a:p>
            <a:pPr>
              <a:spcBef>
                <a:spcPts val="0"/>
              </a:spcBef>
              <a:spcAft>
                <a:spcPts val="0"/>
              </a:spcAft>
            </a:pPr>
            <a:r>
              <a:rPr lang="en-US" b="0" dirty="0" smtClean="0">
                <a:latin typeface="Arial" pitchFamily="34" charset="0"/>
                <a:cs typeface="Arial" pitchFamily="34" charset="0"/>
              </a:rPr>
              <a:t>* Jim Mullikin and </a:t>
            </a:r>
            <a:r>
              <a:rPr lang="en-US" b="0" baseline="0" dirty="0" smtClean="0">
                <a:latin typeface="Arial" pitchFamily="34" charset="0"/>
                <a:cs typeface="Arial" pitchFamily="34" charset="0"/>
              </a:rPr>
              <a:t>colleagues at the NIH Intramural Sequencing Center collaborated on a study with researchers at Duke University that could help researchers d</a:t>
            </a:r>
            <a:r>
              <a:rPr lang="en-US" dirty="0">
                <a:latin typeface="Arial" pitchFamily="34" charset="0"/>
                <a:cs typeface="Arial" pitchFamily="34" charset="0"/>
              </a:rPr>
              <a:t>etermine which proteins to use in investigational vaccines to induce antibodies capable of preventing infection from an array of HIV strains</a:t>
            </a:r>
            <a:r>
              <a:rPr lang="en-US" baseline="0" dirty="0" smtClean="0">
                <a:latin typeface="Arial" pitchFamily="34" charset="0"/>
                <a:cs typeface="Arial" pitchFamily="34" charset="0"/>
              </a:rPr>
              <a:t>. </a:t>
            </a:r>
            <a:endParaRPr lang="en-US" b="0" dirty="0" smtClean="0">
              <a:latin typeface="Arial" pitchFamily="34" charset="0"/>
              <a:cs typeface="Arial" pitchFamily="34" charset="0"/>
            </a:endParaRPr>
          </a:p>
        </p:txBody>
      </p:sp>
      <p:sp>
        <p:nvSpPr>
          <p:cNvPr id="4100" name="Slide Number Placeholder 3"/>
          <p:cNvSpPr>
            <a:spLocks noGrp="1"/>
          </p:cNvSpPr>
          <p:nvPr>
            <p:ph type="sldNum" sz="quarter" idx="5"/>
          </p:nvPr>
        </p:nvSpPr>
        <p:spPr>
          <a:noFill/>
        </p:spPr>
        <p:txBody>
          <a:bodyPr/>
          <a:lstStyle/>
          <a:p>
            <a:pPr defTabSz="945275"/>
            <a:fld id="{E501B558-9650-4DF1-A22E-7CBA72CA1C1E}" type="slidenum">
              <a:rPr lang="en-US" smtClean="0">
                <a:solidFill>
                  <a:srgbClr val="000000"/>
                </a:solidFill>
              </a:rPr>
              <a:pPr defTabSz="945275"/>
              <a:t>83</a:t>
            </a:fld>
            <a:endParaRPr lang="en-US" smtClean="0">
              <a:solidFill>
                <a:srgbClr val="000000"/>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1203325" y="701675"/>
            <a:ext cx="4679950" cy="3509963"/>
          </a:xfrm>
          <a:prstGeom prst="rect">
            <a:avLst/>
          </a:prstGeom>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smtClean="0">
                <a:latin typeface="Arial" pitchFamily="34" charset="0"/>
                <a:cs typeface="Arial" pitchFamily="34" charset="0"/>
              </a:rPr>
              <a:t>Finally, a personal thanks to all of the various NHGRI staff (probably over 50-60 of you) who helped pull together the</a:t>
            </a:r>
            <a:r>
              <a:rPr lang="en-US" baseline="0" dirty="0" smtClean="0">
                <a:latin typeface="Arial" pitchFamily="34" charset="0"/>
                <a:cs typeface="Arial" pitchFamily="34" charset="0"/>
              </a:rPr>
              <a:t> many</a:t>
            </a:r>
            <a:r>
              <a:rPr lang="en-US" dirty="0" smtClean="0">
                <a:latin typeface="Arial" pitchFamily="34" charset="0"/>
                <a:cs typeface="Arial" pitchFamily="34" charset="0"/>
              </a:rPr>
              <a:t> slides that I just reviewed. Needless to say, without a group effort across the Institute, I could never give such a detailed Director’s Report at each Council meeting.</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 And special thanks to Kris Wetterstrand, who serves as the ‘ring leader’ in coordinating material development and who directly helps me produce the final </a:t>
            </a:r>
            <a:r>
              <a:rPr lang="en-US" dirty="0" err="1" smtClean="0">
                <a:latin typeface="Arial" pitchFamily="34" charset="0"/>
                <a:cs typeface="Arial" pitchFamily="34" charset="0"/>
              </a:rPr>
              <a:t>Powerpoint</a:t>
            </a:r>
            <a:r>
              <a:rPr lang="en-US" dirty="0" smtClean="0">
                <a:latin typeface="Arial" pitchFamily="34" charset="0"/>
                <a:cs typeface="Arial" pitchFamily="34" charset="0"/>
              </a:rPr>
              <a:t> product. This photograph</a:t>
            </a:r>
            <a:r>
              <a:rPr lang="en-US" baseline="0" dirty="0" smtClean="0">
                <a:latin typeface="Arial" pitchFamily="34" charset="0"/>
                <a:cs typeface="Arial" pitchFamily="34" charset="0"/>
              </a:rPr>
              <a:t> is a screen shot from a video trailer about the Smithsonian genomics exhibition that includes an interview with Kris, who is among many at NHGRI that has contributed greatly to the exhibition’s development. </a:t>
            </a: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Also, a big thanks to Larry Thompson, Judy Wyatt, and the NHGRI web team for making my Director’s Report into an electronic resource</a:t>
            </a:r>
            <a:r>
              <a:rPr lang="en-US" baseline="0" dirty="0" smtClean="0">
                <a:latin typeface="Arial" pitchFamily="34" charset="0"/>
                <a:cs typeface="Arial" pitchFamily="34" charset="0"/>
              </a:rPr>
              <a:t> on the web.</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84</a:t>
            </a:fld>
            <a:endParaRPr lang="en-US" dirty="0" smtClean="0">
              <a:cs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4" name="Slide Number Placeholder 3"/>
          <p:cNvSpPr>
            <a:spLocks noGrp="1"/>
          </p:cNvSpPr>
          <p:nvPr>
            <p:ph type="sldNum" sz="quarter" idx="10"/>
          </p:nvPr>
        </p:nvSpPr>
        <p:spPr/>
        <p:txBody>
          <a:bodyPr/>
          <a:lstStyle/>
          <a:p>
            <a:fld id="{CFDD2888-EA59-4FA6-882F-5E5CD6B79C53}" type="slidenum">
              <a:rPr lang="en-US" smtClean="0"/>
              <a:pPr/>
              <a:t>85</a:t>
            </a:fld>
            <a:endParaRPr lang="en-US" dirty="0"/>
          </a:p>
        </p:txBody>
      </p:sp>
      <p:sp>
        <p:nvSpPr>
          <p:cNvPr id="3" name="Notes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2632384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1203325" y="701675"/>
            <a:ext cx="4679950" cy="3509963"/>
          </a:xfrm>
          <a:prstGeom prst="rect">
            <a:avLst/>
          </a:prstGeom>
          <a:ln/>
        </p:spPr>
      </p:sp>
      <p:sp>
        <p:nvSpPr>
          <p:cNvPr id="12291" name="Notes Placeholder 2"/>
          <p:cNvSpPr>
            <a:spLocks noGrp="1"/>
          </p:cNvSpPr>
          <p:nvPr>
            <p:ph type="body" idx="1"/>
          </p:nvPr>
        </p:nvSpPr>
        <p:spPr>
          <a:noFill/>
          <a:ln w="9525">
            <a:noFill/>
            <a:miter lim="800000"/>
            <a:headEnd/>
            <a:tailEnd/>
          </a:ln>
          <a:effectLst/>
        </p:spPr>
        <p:txBody>
          <a:bodyPr vert="horz" wrap="square" lIns="93907" tIns="46953" rIns="93907" bIns="46953" numCol="1" anchor="t" anchorCtr="0" compatLnSpc="1">
            <a:prstTxWarp prst="textNoShape">
              <a:avLst/>
            </a:prstTxWarp>
          </a:bodyPr>
          <a:lstStyle/>
          <a:p>
            <a:pPr marL="0" lvl="1">
              <a:spcBef>
                <a:spcPts val="0"/>
              </a:spcBef>
              <a:defRPr/>
            </a:pPr>
            <a:r>
              <a:rPr lang="en-US" dirty="0" smtClean="0">
                <a:latin typeface="Arial" pitchFamily="34" charset="0"/>
                <a:cs typeface="Arial" pitchFamily="34" charset="0"/>
              </a:rPr>
              <a:t>As you may recall, to commemorate the 10</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anniversary of the Human Genome Project, * NHGRI held a series of paired seminars beginning in February and also a day-long symposium last month. </a:t>
            </a:r>
          </a:p>
          <a:p>
            <a:pPr marL="0" lvl="1">
              <a:spcBef>
                <a:spcPts val="0"/>
              </a:spcBef>
              <a:defRPr/>
            </a:pPr>
            <a:endParaRPr lang="en-US" dirty="0" smtClean="0">
              <a:latin typeface="Arial" pitchFamily="34" charset="0"/>
              <a:cs typeface="Arial" pitchFamily="34" charset="0"/>
            </a:endParaRPr>
          </a:p>
          <a:p>
            <a:pPr marL="0" lvl="1" defTabSz="914244">
              <a:spcBef>
                <a:spcPts val="0"/>
              </a:spcBef>
              <a:defRPr/>
            </a:pPr>
            <a:r>
              <a:rPr lang="en-US" dirty="0" smtClean="0">
                <a:latin typeface="Arial" pitchFamily="34" charset="0"/>
                <a:cs typeface="Arial" pitchFamily="34" charset="0"/>
              </a:rPr>
              <a:t>The last of the paired</a:t>
            </a:r>
            <a:r>
              <a:rPr lang="en-US" baseline="0" dirty="0" smtClean="0">
                <a:latin typeface="Arial" pitchFamily="34" charset="0"/>
                <a:cs typeface="Arial" pitchFamily="34" charset="0"/>
              </a:rPr>
              <a:t> seminars was held on May 6, and featured </a:t>
            </a:r>
            <a:r>
              <a:rPr lang="en-US" baseline="0" dirty="0" err="1" smtClean="0">
                <a:latin typeface="Arial" pitchFamily="34" charset="0"/>
                <a:cs typeface="Arial" pitchFamily="34" charset="0"/>
              </a:rPr>
              <a:t>Carlyn</a:t>
            </a:r>
            <a:r>
              <a:rPr lang="en-US" baseline="0" dirty="0" smtClean="0">
                <a:latin typeface="Arial" pitchFamily="34" charset="0"/>
                <a:cs typeface="Arial" pitchFamily="34" charset="0"/>
              </a:rPr>
              <a:t> </a:t>
            </a:r>
            <a:r>
              <a:rPr lang="en-US" baseline="0" dirty="0" err="1" smtClean="0">
                <a:latin typeface="Arial" pitchFamily="34" charset="0"/>
                <a:cs typeface="Arial" pitchFamily="34" charset="0"/>
              </a:rPr>
              <a:t>Lerman</a:t>
            </a:r>
            <a:r>
              <a:rPr lang="en-US" baseline="0" dirty="0" smtClean="0">
                <a:latin typeface="Arial" pitchFamily="34" charset="0"/>
                <a:cs typeface="Arial" pitchFamily="34" charset="0"/>
              </a:rPr>
              <a:t> and Alexandra Shields in a pair of talks together entitled </a:t>
            </a:r>
            <a:r>
              <a:rPr lang="en-US" dirty="0" smtClean="0">
                <a:latin typeface="Arial" pitchFamily="34" charset="0"/>
                <a:cs typeface="Arial" pitchFamily="34" charset="0"/>
              </a:rPr>
              <a:t>“</a:t>
            </a:r>
            <a:r>
              <a:rPr lang="en-US" i="0" dirty="0" smtClean="0">
                <a:effectLst/>
                <a:latin typeface="Arial" pitchFamily="34" charset="0"/>
                <a:cs typeface="Arial" pitchFamily="34" charset="0"/>
              </a:rPr>
              <a:t>Translating </a:t>
            </a:r>
            <a:r>
              <a:rPr lang="en-US" i="0" dirty="0" err="1" smtClean="0">
                <a:effectLst/>
                <a:latin typeface="Arial" pitchFamily="34" charset="0"/>
                <a:cs typeface="Arial" pitchFamily="34" charset="0"/>
              </a:rPr>
              <a:t>Pharmacogenetics</a:t>
            </a:r>
            <a:r>
              <a:rPr lang="en-US" i="0" dirty="0" smtClean="0">
                <a:effectLst/>
                <a:latin typeface="Arial" pitchFamily="34" charset="0"/>
                <a:cs typeface="Arial" pitchFamily="34" charset="0"/>
              </a:rPr>
              <a:t> Research to Practice: The Case Example of Smoking Cessation.”</a:t>
            </a:r>
            <a:r>
              <a:rPr lang="en-US" dirty="0" smtClean="0">
                <a:effectLst/>
                <a:latin typeface="Arial" pitchFamily="34" charset="0"/>
                <a:cs typeface="Arial" pitchFamily="34" charset="0"/>
              </a:rPr>
              <a:t/>
            </a:r>
            <a:br>
              <a:rPr lang="en-US" dirty="0" smtClean="0">
                <a:effectLst/>
                <a:latin typeface="Arial" pitchFamily="34" charset="0"/>
                <a:cs typeface="Arial" pitchFamily="34" charset="0"/>
              </a:rPr>
            </a:br>
            <a:endParaRPr lang="en-US" dirty="0" smtClean="0">
              <a:latin typeface="Arial" pitchFamily="34" charset="0"/>
              <a:cs typeface="Arial" pitchFamily="34" charset="0"/>
            </a:endParaRPr>
          </a:p>
          <a:p>
            <a:pPr marL="0" lvl="1">
              <a:spcBef>
                <a:spcPts val="0"/>
              </a:spcBef>
              <a:defRPr/>
            </a:pPr>
            <a:r>
              <a:rPr lang="en-US" dirty="0">
                <a:latin typeface="Arial" pitchFamily="34" charset="0"/>
                <a:cs typeface="Arial" pitchFamily="34" charset="0"/>
              </a:rPr>
              <a:t>Then on </a:t>
            </a:r>
            <a:r>
              <a:rPr lang="en-US" dirty="0" smtClean="0">
                <a:latin typeface="Arial" pitchFamily="34" charset="0"/>
                <a:cs typeface="Arial" pitchFamily="34" charset="0"/>
              </a:rPr>
              <a:t>April </a:t>
            </a:r>
            <a:r>
              <a:rPr lang="en-US" dirty="0">
                <a:latin typeface="Arial" pitchFamily="34" charset="0"/>
                <a:cs typeface="Arial" pitchFamily="34" charset="0"/>
              </a:rPr>
              <a:t>25 (DNA Day </a:t>
            </a:r>
            <a:r>
              <a:rPr lang="en-US" dirty="0" smtClean="0">
                <a:latin typeface="Arial" pitchFamily="34" charset="0"/>
                <a:cs typeface="Arial" pitchFamily="34" charset="0"/>
              </a:rPr>
              <a:t>2013), </a:t>
            </a:r>
            <a:r>
              <a:rPr lang="en-US" baseline="0" dirty="0" smtClean="0">
                <a:latin typeface="Arial" pitchFamily="34" charset="0"/>
                <a:cs typeface="Arial" pitchFamily="34" charset="0"/>
              </a:rPr>
              <a:t>NHGRI held a day-long symposium on the NIH campus, with participating speakers listed on the right side of this poster. The all-star cast included Council members </a:t>
            </a:r>
            <a:r>
              <a:rPr lang="en-US" dirty="0" smtClean="0">
                <a:latin typeface="Arial" pitchFamily="34" charset="0"/>
                <a:cs typeface="Arial" pitchFamily="34" charset="0"/>
              </a:rPr>
              <a:t>David Kingsley</a:t>
            </a:r>
            <a:r>
              <a:rPr lang="en-US" baseline="0" dirty="0" smtClean="0">
                <a:latin typeface="Arial" pitchFamily="34" charset="0"/>
                <a:cs typeface="Arial" pitchFamily="34" charset="0"/>
              </a:rPr>
              <a:t> and </a:t>
            </a:r>
            <a:r>
              <a:rPr lang="en-US" dirty="0" smtClean="0">
                <a:latin typeface="Arial" pitchFamily="34" charset="0"/>
                <a:cs typeface="Arial" pitchFamily="34" charset="0"/>
              </a:rPr>
              <a:t>David Williams, as well as Sarah </a:t>
            </a:r>
            <a:r>
              <a:rPr lang="en-US" dirty="0" err="1" smtClean="0">
                <a:latin typeface="Arial" pitchFamily="34" charset="0"/>
                <a:cs typeface="Arial" pitchFamily="34" charset="0"/>
              </a:rPr>
              <a:t>Tishkoff</a:t>
            </a:r>
            <a:r>
              <a:rPr lang="en-US" dirty="0" smtClean="0">
                <a:latin typeface="Arial" pitchFamily="34" charset="0"/>
                <a:cs typeface="Arial" pitchFamily="34" charset="0"/>
              </a:rPr>
              <a:t>, Claire Fraser, Jeff </a:t>
            </a:r>
            <a:r>
              <a:rPr lang="en-US" dirty="0" err="1" smtClean="0">
                <a:latin typeface="Arial" pitchFamily="34" charset="0"/>
                <a:cs typeface="Arial" pitchFamily="34" charset="0"/>
              </a:rPr>
              <a:t>Botkin</a:t>
            </a:r>
            <a:r>
              <a:rPr lang="en-US" dirty="0" smtClean="0">
                <a:latin typeface="Arial" pitchFamily="34" charset="0"/>
                <a:cs typeface="Arial" pitchFamily="34" charset="0"/>
              </a:rPr>
              <a:t>, Kevin Davies, Nancy Cox, Ewan Birney, Levi Garraway, Dan </a:t>
            </a:r>
            <a:r>
              <a:rPr lang="en-US" dirty="0" err="1" smtClean="0">
                <a:latin typeface="Arial" pitchFamily="34" charset="0"/>
                <a:cs typeface="Arial" pitchFamily="34" charset="0"/>
              </a:rPr>
              <a:t>Roden</a:t>
            </a:r>
            <a:r>
              <a:rPr lang="en-US" dirty="0" smtClean="0">
                <a:latin typeface="Arial" pitchFamily="34" charset="0"/>
                <a:cs typeface="Arial" pitchFamily="34" charset="0"/>
              </a:rPr>
              <a:t>, David Botstein, and Francis Collins</a:t>
            </a:r>
            <a:r>
              <a:rPr lang="en-US" baseline="0" dirty="0" smtClean="0">
                <a:latin typeface="Arial" pitchFamily="34" charset="0"/>
                <a:cs typeface="Arial" pitchFamily="34" charset="0"/>
              </a:rPr>
              <a:t>. It was</a:t>
            </a:r>
            <a:r>
              <a:rPr lang="en-US" dirty="0" smtClean="0">
                <a:latin typeface="Arial" pitchFamily="34" charset="0"/>
                <a:cs typeface="Arial" pitchFamily="34" charset="0"/>
              </a:rPr>
              <a:t> truly an outstanding day. </a:t>
            </a:r>
            <a:r>
              <a:rPr lang="en-US" baseline="0" dirty="0" smtClean="0">
                <a:latin typeface="Arial" pitchFamily="34" charset="0"/>
                <a:cs typeface="Arial" pitchFamily="34" charset="0"/>
              </a:rPr>
              <a:t> </a:t>
            </a:r>
          </a:p>
          <a:p>
            <a:pPr marL="0" lvl="1">
              <a:spcBef>
                <a:spcPts val="0"/>
              </a:spcBef>
              <a:defRPr/>
            </a:pPr>
            <a:endParaRPr lang="en-US" baseline="0" dirty="0" smtClean="0">
              <a:latin typeface="Arial" pitchFamily="34" charset="0"/>
              <a:cs typeface="Arial" pitchFamily="34" charset="0"/>
            </a:endParaRPr>
          </a:p>
          <a:p>
            <a:pPr marL="0" lvl="1">
              <a:spcBef>
                <a:spcPts val="0"/>
              </a:spcBef>
              <a:defRPr/>
            </a:pPr>
            <a:r>
              <a:rPr lang="en-US" baseline="0" dirty="0" smtClean="0">
                <a:latin typeface="Arial" pitchFamily="34" charset="0"/>
                <a:cs typeface="Arial" pitchFamily="34" charset="0"/>
              </a:rPr>
              <a:t>* While all of these events took place at NIH, the presentations were videotaped</a:t>
            </a:r>
            <a:r>
              <a:rPr lang="en-US" dirty="0" smtClean="0">
                <a:latin typeface="Arial" pitchFamily="34" charset="0"/>
                <a:cs typeface="Arial" pitchFamily="34" charset="0"/>
              </a:rPr>
              <a:t> and are now available on the </a:t>
            </a:r>
            <a:r>
              <a:rPr lang="en-US" baseline="0" dirty="0" err="1" smtClean="0">
                <a:latin typeface="Arial" pitchFamily="34" charset="0"/>
                <a:cs typeface="Arial" pitchFamily="34" charset="0"/>
              </a:rPr>
              <a:t>GenomeTV</a:t>
            </a:r>
            <a:r>
              <a:rPr lang="en-US" dirty="0" smtClean="0">
                <a:latin typeface="Arial" pitchFamily="34" charset="0"/>
                <a:cs typeface="Arial" pitchFamily="34" charset="0"/>
              </a:rPr>
              <a:t> channel of YouTube.</a:t>
            </a:r>
            <a:endParaRPr lang="en-US" baseline="0" dirty="0" smtClean="0">
              <a:latin typeface="Arial" pitchFamily="34" charset="0"/>
              <a:cs typeface="Arial" pitchFamily="34" charset="0"/>
            </a:endParaRPr>
          </a:p>
          <a:p>
            <a:pPr marL="0" lvl="1">
              <a:spcBef>
                <a:spcPts val="0"/>
              </a:spcBef>
              <a:defRPr/>
            </a:pPr>
            <a:endParaRPr lang="en-US" dirty="0" smtClean="0">
              <a:latin typeface="Arial" pitchFamily="34" charset="0"/>
              <a:cs typeface="Arial" pitchFamily="34" charset="0"/>
            </a:endParaRPr>
          </a:p>
          <a:p>
            <a:pPr marL="0" lvl="1">
              <a:spcBef>
                <a:spcPts val="0"/>
              </a:spcBef>
              <a:defRPr/>
            </a:pPr>
            <a:endParaRPr lang="en-US" dirty="0" smtClean="0">
              <a:latin typeface="Arial" pitchFamily="34" charset="0"/>
              <a:cs typeface="Arial" pitchFamily="34" charset="0"/>
            </a:endParaRPr>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4FC281-E711-4771-B7F4-E664A6124309}" type="slidenum">
              <a:rPr lang="en-US" smtClean="0">
                <a:latin typeface="Arial" charset="0"/>
              </a:rPr>
              <a:pPr/>
              <a:t>9</a:t>
            </a:fld>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pPr>
                <a:defRPr/>
              </a:pPr>
              <a:t>‹#›</a:t>
            </a:fld>
            <a:endParaRPr lang="en-US" dirty="0"/>
          </a:p>
        </p:txBody>
      </p:sp>
    </p:spTree>
    <p:extLst>
      <p:ext uri="{BB962C8B-B14F-4D97-AF65-F5344CB8AC3E}">
        <p14:creationId xmlns:p14="http://schemas.microsoft.com/office/powerpoint/2010/main" val="1754182015"/>
      </p:ext>
    </p:extLst>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pPr>
                <a:defRPr/>
              </a:pPr>
              <a:t>‹#›</a:t>
            </a:fld>
            <a:endParaRPr lang="en-US" dirty="0"/>
          </a:p>
        </p:txBody>
      </p:sp>
    </p:spTree>
    <p:extLst>
      <p:ext uri="{BB962C8B-B14F-4D97-AF65-F5344CB8AC3E}">
        <p14:creationId xmlns:p14="http://schemas.microsoft.com/office/powerpoint/2010/main" val="4244442702"/>
      </p:ext>
    </p:extLst>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pPr>
                <a:defRPr/>
              </a:pPr>
              <a:t>‹#›</a:t>
            </a:fld>
            <a:endParaRPr lang="en-US" dirty="0"/>
          </a:p>
        </p:txBody>
      </p:sp>
    </p:spTree>
    <p:extLst>
      <p:ext uri="{BB962C8B-B14F-4D97-AF65-F5344CB8AC3E}">
        <p14:creationId xmlns:p14="http://schemas.microsoft.com/office/powerpoint/2010/main" val="711722540"/>
      </p:ext>
    </p:extLst>
  </p:cSld>
  <p:clrMapOvr>
    <a:masterClrMapping/>
  </p:clrMapOvr>
  <p:transition>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0A0A9B3-E1E7-4F88-9A3E-2DB91B17EF35}" type="slidenum">
              <a:rPr lang="en-US"/>
              <a:pPr>
                <a:defRPr/>
              </a:pPr>
              <a:t>‹#›</a:t>
            </a:fld>
            <a:endParaRPr lang="en-US" dirty="0"/>
          </a:p>
        </p:txBody>
      </p:sp>
    </p:spTree>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6833EE02-0A85-4A8D-A1D4-6E2CD1F8B80B}" type="slidenum">
              <a:rPr lang="en-US"/>
              <a:pPr>
                <a:defRPr/>
              </a:pPr>
              <a:t>‹#›</a:t>
            </a:fld>
            <a:endParaRPr lang="en-US" dirty="0"/>
          </a:p>
        </p:txBody>
      </p:sp>
    </p:spTree>
  </p:cSld>
  <p:clrMapOvr>
    <a:masterClrMapping/>
  </p:clrMapOvr>
  <p:transition>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029022476"/>
      </p:ext>
    </p:extLst>
  </p:cSld>
  <p:clrMapOvr>
    <a:masterClrMapping/>
  </p:clrMapOvr>
  <p:transition>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F5DA739B-1B80-447A-938C-03D28005FA30}"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647981956"/>
      </p:ext>
    </p:extLst>
  </p:cSld>
  <p:clrMapOvr>
    <a:masterClrMapping/>
  </p:clrMapOvr>
  <p:transition>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193F8F70-292F-4205-853A-6FB63F95536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584564992"/>
      </p:ext>
    </p:extLst>
  </p:cSld>
  <p:clrMapOvr>
    <a:masterClrMapping/>
  </p:clrMapOvr>
  <p:transition>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pPr>
              <a:defRPr/>
            </a:pPr>
            <a:fld id="{770743CA-6FC1-4F5B-A743-D59B37ABEBC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332722170"/>
      </p:ext>
    </p:extLst>
  </p:cSld>
  <p:clrMapOvr>
    <a:masterClrMapping/>
  </p:clrMapOvr>
  <p:transition>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11D7F38B-AE53-4643-8F40-1B32785842B0}"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535567048"/>
      </p:ext>
    </p:extLst>
  </p:cSld>
  <p:clrMapOvr>
    <a:masterClrMapping/>
  </p:clrMapOvr>
  <p:transition>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pPr>
              <a:defRPr/>
            </a:pPr>
            <a:fld id="{6CE5498C-0233-42CE-BF93-4E20DA83E1B6}"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4142665497"/>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pPr>
                <a:defRPr/>
              </a:pPr>
              <a:t>‹#›</a:t>
            </a:fld>
            <a:endParaRPr lang="en-US" dirty="0"/>
          </a:p>
        </p:txBody>
      </p:sp>
    </p:spTree>
    <p:extLst>
      <p:ext uri="{BB962C8B-B14F-4D97-AF65-F5344CB8AC3E}">
        <p14:creationId xmlns:p14="http://schemas.microsoft.com/office/powerpoint/2010/main" val="1552895999"/>
      </p:ext>
    </p:extLst>
  </p:cSld>
  <p:clrMapOvr>
    <a:masterClrMapping/>
  </p:clrMapOvr>
  <p:transition>
    <p:wipe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F989E07E-3FE9-4C3D-89C8-8B43BDBB34B3}"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335381392"/>
      </p:ext>
    </p:extLst>
  </p:cSld>
  <p:clrMapOvr>
    <a:masterClrMapping/>
  </p:clrMapOvr>
  <p:transition>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pPr>
              <a:defRPr/>
            </a:pPr>
            <a:fld id="{E514F9DB-F9AA-440B-A0C0-9B8A29EFB9E7}"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989972474"/>
      </p:ext>
    </p:extLst>
  </p:cSld>
  <p:clrMapOvr>
    <a:masterClrMapping/>
  </p:clrMapOvr>
  <p:transition>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9A904339-D9B7-438C-9E6F-36AC3D0FA155}"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4053989519"/>
      </p:ext>
    </p:extLst>
  </p:cSld>
  <p:clrMapOvr>
    <a:masterClrMapping/>
  </p:clrMapOvr>
  <p:transition>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94836"/>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93861"/>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94836"/>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93861"/>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94838"/>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93863"/>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0C2055E5-1610-47C2-A1DC-B3ADFB3A1049}"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506225619"/>
      </p:ext>
    </p:extLst>
  </p:cSld>
  <p:clrMapOvr>
    <a:masterClrMapping/>
  </p:clrMapOvr>
  <p:transition>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F9A0BAAA-3173-4EAD-BD72-A2693E8C44F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751753438"/>
      </p:ext>
    </p:extLst>
  </p:cSld>
  <p:clrMapOvr>
    <a:masterClrMapping/>
  </p:clrMapOvr>
  <p:transition>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8170DA3B-6376-482E-ADDA-EBD62055FCDA}"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982549173"/>
      </p:ext>
    </p:extLst>
  </p:cSld>
  <p:clrMapOvr>
    <a:masterClrMapping/>
  </p:clrMapOvr>
  <p:transition>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5"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6" name="Slide Number Placeholder 22"/>
          <p:cNvSpPr>
            <a:spLocks noGrp="1"/>
          </p:cNvSpPr>
          <p:nvPr>
            <p:ph type="sldNum" sz="quarter" idx="12"/>
          </p:nvPr>
        </p:nvSpPr>
        <p:spPr/>
        <p:txBody>
          <a:bodyPr/>
          <a:lstStyle>
            <a:lvl1pPr>
              <a:defRPr b="0"/>
            </a:lvl1pPr>
          </a:lstStyle>
          <a:p>
            <a:pPr>
              <a:defRPr/>
            </a:pPr>
            <a:fld id="{362031C6-F1D6-455E-89E5-A1FBC55B5731}" type="slidenum">
              <a:rPr lang="en-US"/>
              <a:pPr>
                <a:defRPr/>
              </a:pPr>
              <a:t>‹#›</a:t>
            </a:fld>
            <a:endParaRPr lang="en-US"/>
          </a:p>
        </p:txBody>
      </p:sp>
    </p:spTree>
    <p:extLst>
      <p:ext uri="{BB962C8B-B14F-4D97-AF65-F5344CB8AC3E}">
        <p14:creationId xmlns:p14="http://schemas.microsoft.com/office/powerpoint/2010/main" val="2875253569"/>
      </p:ext>
    </p:extLst>
  </p:cSld>
  <p:clrMapOvr>
    <a:masterClrMapping/>
  </p:clrMapOvr>
  <p:transition>
    <p:wipe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5"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6" name="Slide Number Placeholder 22"/>
          <p:cNvSpPr>
            <a:spLocks noGrp="1"/>
          </p:cNvSpPr>
          <p:nvPr>
            <p:ph type="sldNum" sz="quarter" idx="12"/>
          </p:nvPr>
        </p:nvSpPr>
        <p:spPr/>
        <p:txBody>
          <a:bodyPr/>
          <a:lstStyle>
            <a:lvl1pPr>
              <a:defRPr b="0"/>
            </a:lvl1pPr>
          </a:lstStyle>
          <a:p>
            <a:pPr>
              <a:defRPr/>
            </a:pPr>
            <a:fld id="{C9654B69-053F-4221-AB01-14A6F9BE32A6}" type="slidenum">
              <a:rPr lang="en-US"/>
              <a:pPr>
                <a:defRPr/>
              </a:pPr>
              <a:t>‹#›</a:t>
            </a:fld>
            <a:endParaRPr lang="en-US"/>
          </a:p>
        </p:txBody>
      </p:sp>
    </p:spTree>
    <p:extLst>
      <p:ext uri="{BB962C8B-B14F-4D97-AF65-F5344CB8AC3E}">
        <p14:creationId xmlns:p14="http://schemas.microsoft.com/office/powerpoint/2010/main" val="2633812265"/>
      </p:ext>
    </p:extLst>
  </p:cSld>
  <p:clrMapOvr>
    <a:masterClrMapping/>
  </p:clrMapOvr>
  <p:transition>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6"/>
          <p:cNvSpPr>
            <a:spLocks/>
          </p:cNvSpPr>
          <p:nvPr/>
        </p:nvSpPr>
        <p:spPr bwMode="auto">
          <a:xfrm>
            <a:off x="4829175" y="1073150"/>
            <a:ext cx="4321175" cy="5791200"/>
          </a:xfrm>
          <a:custGeom>
            <a:avLst/>
            <a:gdLst>
              <a:gd name="T0" fmla="*/ 0 w 2736"/>
              <a:gd name="T1" fmla="*/ 2147483647 h 3648"/>
              <a:gd name="T2" fmla="*/ 2147483647 w 2736"/>
              <a:gd name="T3" fmla="*/ 2147483647 h 3648"/>
              <a:gd name="T4" fmla="*/ 2147483647 w 2736"/>
              <a:gd name="T5" fmla="*/ 0 h 3648"/>
              <a:gd name="T6" fmla="*/ 2147483647 w 2736"/>
              <a:gd name="T7" fmla="*/ 2147483647 h 3648"/>
              <a:gd name="T8" fmla="*/ 2147483647 w 2736"/>
              <a:gd name="T9" fmla="*/ 2147483647 h 3648"/>
              <a:gd name="T10" fmla="*/ 2147483647 w 2736"/>
              <a:gd name="T11" fmla="*/ 2147483647 h 3648"/>
              <a:gd name="T12" fmla="*/ 0 w 2736"/>
              <a:gd name="T13" fmla="*/ 2147483647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b="0" smtClean="0">
              <a:solidFill>
                <a:prstClr val="white"/>
              </a:solidFill>
              <a:latin typeface="Corbel"/>
              <a:ea typeface="ＭＳ Ｐゴシック" pitchFamily="34" charset="-128"/>
            </a:endParaRPr>
          </a:p>
        </p:txBody>
      </p:sp>
      <p:sp>
        <p:nvSpPr>
          <p:cNvPr id="5" name="Freeform 7"/>
          <p:cNvSpPr>
            <a:spLocks/>
          </p:cNvSpPr>
          <p:nvPr/>
        </p:nvSpPr>
        <p:spPr bwMode="auto">
          <a:xfrm>
            <a:off x="374650" y="0"/>
            <a:ext cx="5513388" cy="6615113"/>
          </a:xfrm>
          <a:custGeom>
            <a:avLst/>
            <a:gdLst>
              <a:gd name="T0" fmla="*/ 0 w 3504"/>
              <a:gd name="T1" fmla="*/ 2147483647 h 4128"/>
              <a:gd name="T2" fmla="*/ 0 w 3504"/>
              <a:gd name="T3" fmla="*/ 2147483647 h 4128"/>
              <a:gd name="T4" fmla="*/ 2147483647 w 3504"/>
              <a:gd name="T5" fmla="*/ 2147483647 h 4128"/>
              <a:gd name="T6" fmla="*/ 2147483647 w 3504"/>
              <a:gd name="T7" fmla="*/ 0 h 4128"/>
              <a:gd name="T8" fmla="*/ 2147483647 w 3504"/>
              <a:gd name="T9" fmla="*/ 0 h 4128"/>
              <a:gd name="T10" fmla="*/ 2147483647 w 3504"/>
              <a:gd name="T11" fmla="*/ 2147483647 h 4128"/>
              <a:gd name="T12" fmla="*/ 0 w 3504"/>
              <a:gd name="T13" fmla="*/ 2147483647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b="0" smtClean="0">
              <a:solidFill>
                <a:prstClr val="white"/>
              </a:solidFill>
              <a:latin typeface="Corbel"/>
              <a:ea typeface="ＭＳ Ｐゴシック" pitchFamily="34" charset="-128"/>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pitchFamily="34" charset="-128"/>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fontAlgn="auto">
              <a:spcBef>
                <a:spcPts val="0"/>
              </a:spcBef>
              <a:spcAft>
                <a:spcPts val="0"/>
              </a:spcAft>
              <a:defRPr b="0"/>
            </a:lvl1pPr>
            <a:extLst/>
          </a:lstStyle>
          <a:p>
            <a:pPr>
              <a:defRPr/>
            </a:pPr>
            <a:endParaRPr lang="en-US"/>
          </a:p>
        </p:txBody>
      </p:sp>
      <p:sp>
        <p:nvSpPr>
          <p:cNvPr id="26" name="Footer Placeholder 4"/>
          <p:cNvSpPr>
            <a:spLocks noGrp="1"/>
          </p:cNvSpPr>
          <p:nvPr>
            <p:ph type="ftr" sz="quarter" idx="11"/>
          </p:nvPr>
        </p:nvSpPr>
        <p:spPr/>
        <p:txBody>
          <a:bodyPr/>
          <a:lstStyle>
            <a:lvl1pPr fontAlgn="auto">
              <a:spcBef>
                <a:spcPts val="0"/>
              </a:spcBef>
              <a:spcAft>
                <a:spcPts val="0"/>
              </a:spcAft>
              <a:defRPr b="0"/>
            </a:lvl1pPr>
            <a:extLst/>
          </a:lstStyle>
          <a:p>
            <a:pPr>
              <a:defRPr/>
            </a:pPr>
            <a:endParaRPr lang="en-US"/>
          </a:p>
        </p:txBody>
      </p:sp>
      <p:sp>
        <p:nvSpPr>
          <p:cNvPr id="27" name="Slide Number Placeholder 5"/>
          <p:cNvSpPr>
            <a:spLocks noGrp="1"/>
          </p:cNvSpPr>
          <p:nvPr>
            <p:ph type="sldNum" sz="quarter" idx="12"/>
          </p:nvPr>
        </p:nvSpPr>
        <p:spPr/>
        <p:txBody>
          <a:bodyPr/>
          <a:lstStyle>
            <a:lvl1pPr>
              <a:defRPr b="0"/>
            </a:lvl1pPr>
          </a:lstStyle>
          <a:p>
            <a:pPr>
              <a:defRPr/>
            </a:pPr>
            <a:fld id="{E86B18C5-DCD2-4685-95D6-8D8155E28EC0}" type="slidenum">
              <a:rPr lang="en-US"/>
              <a:pPr>
                <a:defRPr/>
              </a:pPr>
              <a:t>‹#›</a:t>
            </a:fld>
            <a:endParaRPr lang="en-US"/>
          </a:p>
        </p:txBody>
      </p:sp>
    </p:spTree>
    <p:extLst>
      <p:ext uri="{BB962C8B-B14F-4D97-AF65-F5344CB8AC3E}">
        <p14:creationId xmlns:p14="http://schemas.microsoft.com/office/powerpoint/2010/main" val="1122823808"/>
      </p:ext>
    </p:extLst>
  </p:cSld>
  <p:clrMapOvr>
    <a:masterClrMapping/>
  </p:clrMapOvr>
  <p:transition>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6"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7" name="Slide Number Placeholder 22"/>
          <p:cNvSpPr>
            <a:spLocks noGrp="1"/>
          </p:cNvSpPr>
          <p:nvPr>
            <p:ph type="sldNum" sz="quarter" idx="12"/>
          </p:nvPr>
        </p:nvSpPr>
        <p:spPr/>
        <p:txBody>
          <a:bodyPr/>
          <a:lstStyle>
            <a:lvl1pPr>
              <a:defRPr b="0"/>
            </a:lvl1pPr>
          </a:lstStyle>
          <a:p>
            <a:pPr>
              <a:defRPr/>
            </a:pPr>
            <a:fld id="{31686283-F857-464B-B292-8AF3F6CD5DCA}" type="slidenum">
              <a:rPr lang="en-US"/>
              <a:pPr>
                <a:defRPr/>
              </a:pPr>
              <a:t>‹#›</a:t>
            </a:fld>
            <a:endParaRPr lang="en-US"/>
          </a:p>
        </p:txBody>
      </p:sp>
    </p:spTree>
    <p:extLst>
      <p:ext uri="{BB962C8B-B14F-4D97-AF65-F5344CB8AC3E}">
        <p14:creationId xmlns:p14="http://schemas.microsoft.com/office/powerpoint/2010/main" val="2935908316"/>
      </p:ext>
    </p:extLst>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pPr>
                <a:defRPr/>
              </a:pPr>
              <a:t>‹#›</a:t>
            </a:fld>
            <a:endParaRPr lang="en-US" dirty="0"/>
          </a:p>
        </p:txBody>
      </p:sp>
    </p:spTree>
    <p:extLst>
      <p:ext uri="{BB962C8B-B14F-4D97-AF65-F5344CB8AC3E}">
        <p14:creationId xmlns:p14="http://schemas.microsoft.com/office/powerpoint/2010/main" val="2534260866"/>
      </p:ext>
    </p:extLst>
  </p:cSld>
  <p:clrMapOvr>
    <a:masterClrMapping/>
  </p:clrMapOvr>
  <p:transition>
    <p:wipe di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fontAlgn="auto">
              <a:spcBef>
                <a:spcPts val="0"/>
              </a:spcBef>
              <a:spcAft>
                <a:spcPts val="0"/>
              </a:spcAft>
              <a:defRPr b="0"/>
            </a:lvl1pPr>
            <a:extLst/>
          </a:lstStyle>
          <a:p>
            <a:pPr>
              <a:defRPr/>
            </a:pPr>
            <a:endParaRPr lang="en-US"/>
          </a:p>
        </p:txBody>
      </p:sp>
      <p:sp>
        <p:nvSpPr>
          <p:cNvPr id="18" name="Footer Placeholder 7"/>
          <p:cNvSpPr>
            <a:spLocks noGrp="1"/>
          </p:cNvSpPr>
          <p:nvPr>
            <p:ph type="ftr" sz="quarter" idx="11"/>
          </p:nvPr>
        </p:nvSpPr>
        <p:spPr/>
        <p:txBody>
          <a:bodyPr/>
          <a:lstStyle>
            <a:lvl1pPr fontAlgn="auto">
              <a:spcBef>
                <a:spcPts val="0"/>
              </a:spcBef>
              <a:spcAft>
                <a:spcPts val="0"/>
              </a:spcAft>
              <a:defRPr b="0"/>
            </a:lvl1pPr>
            <a:extLst/>
          </a:lstStyle>
          <a:p>
            <a:pPr>
              <a:defRPr/>
            </a:pPr>
            <a:endParaRPr lang="en-US"/>
          </a:p>
        </p:txBody>
      </p:sp>
      <p:sp>
        <p:nvSpPr>
          <p:cNvPr id="19" name="Slide Number Placeholder 8"/>
          <p:cNvSpPr>
            <a:spLocks noGrp="1"/>
          </p:cNvSpPr>
          <p:nvPr>
            <p:ph type="sldNum" sz="quarter" idx="12"/>
          </p:nvPr>
        </p:nvSpPr>
        <p:spPr/>
        <p:txBody>
          <a:bodyPr/>
          <a:lstStyle>
            <a:lvl1pPr>
              <a:defRPr b="0"/>
            </a:lvl1pPr>
          </a:lstStyle>
          <a:p>
            <a:pPr>
              <a:defRPr/>
            </a:pPr>
            <a:fld id="{DB41ABC7-CDC6-4AEE-80CE-AD90AEC471BA}" type="slidenum">
              <a:rPr lang="en-US"/>
              <a:pPr>
                <a:defRPr/>
              </a:pPr>
              <a:t>‹#›</a:t>
            </a:fld>
            <a:endParaRPr lang="en-US"/>
          </a:p>
        </p:txBody>
      </p:sp>
    </p:spTree>
    <p:extLst>
      <p:ext uri="{BB962C8B-B14F-4D97-AF65-F5344CB8AC3E}">
        <p14:creationId xmlns:p14="http://schemas.microsoft.com/office/powerpoint/2010/main" val="1850675596"/>
      </p:ext>
    </p:extLst>
  </p:cSld>
  <p:clrMapOvr>
    <a:masterClrMapping/>
  </p:clrMapOvr>
  <p:transition>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4"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5" name="Slide Number Placeholder 22"/>
          <p:cNvSpPr>
            <a:spLocks noGrp="1"/>
          </p:cNvSpPr>
          <p:nvPr>
            <p:ph type="sldNum" sz="quarter" idx="12"/>
          </p:nvPr>
        </p:nvSpPr>
        <p:spPr/>
        <p:txBody>
          <a:bodyPr/>
          <a:lstStyle>
            <a:lvl1pPr>
              <a:defRPr b="0"/>
            </a:lvl1pPr>
          </a:lstStyle>
          <a:p>
            <a:pPr>
              <a:defRPr/>
            </a:pPr>
            <a:fld id="{27BB40B2-6037-407A-B805-8E6822E02D9B}" type="slidenum">
              <a:rPr lang="en-US"/>
              <a:pPr>
                <a:defRPr/>
              </a:pPr>
              <a:t>‹#›</a:t>
            </a:fld>
            <a:endParaRPr lang="en-US"/>
          </a:p>
        </p:txBody>
      </p:sp>
    </p:spTree>
    <p:extLst>
      <p:ext uri="{BB962C8B-B14F-4D97-AF65-F5344CB8AC3E}">
        <p14:creationId xmlns:p14="http://schemas.microsoft.com/office/powerpoint/2010/main" val="3411011611"/>
      </p:ext>
    </p:extLst>
  </p:cSld>
  <p:clrMapOvr>
    <a:masterClrMapping/>
  </p:clrMapOvr>
  <p:transition>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4" name="Slide Number Placeholder 22"/>
          <p:cNvSpPr>
            <a:spLocks noGrp="1"/>
          </p:cNvSpPr>
          <p:nvPr>
            <p:ph type="sldNum" sz="quarter" idx="12"/>
          </p:nvPr>
        </p:nvSpPr>
        <p:spPr/>
        <p:txBody>
          <a:bodyPr/>
          <a:lstStyle>
            <a:lvl1pPr>
              <a:defRPr b="0"/>
            </a:lvl1pPr>
          </a:lstStyle>
          <a:p>
            <a:pPr>
              <a:defRPr/>
            </a:pPr>
            <a:fld id="{58CCDAA3-EAA1-4691-857F-8B1550B4CB64}" type="slidenum">
              <a:rPr lang="en-US"/>
              <a:pPr>
                <a:defRPr/>
              </a:pPr>
              <a:t>‹#›</a:t>
            </a:fld>
            <a:endParaRPr lang="en-US"/>
          </a:p>
        </p:txBody>
      </p:sp>
    </p:spTree>
    <p:extLst>
      <p:ext uri="{BB962C8B-B14F-4D97-AF65-F5344CB8AC3E}">
        <p14:creationId xmlns:p14="http://schemas.microsoft.com/office/powerpoint/2010/main" val="810207279"/>
      </p:ext>
    </p:extLst>
  </p:cSld>
  <p:clrMapOvr>
    <a:masterClrMapping/>
  </p:clrMapOvr>
  <p:transition>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6"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7" name="Slide Number Placeholder 22"/>
          <p:cNvSpPr>
            <a:spLocks noGrp="1"/>
          </p:cNvSpPr>
          <p:nvPr>
            <p:ph type="sldNum" sz="quarter" idx="12"/>
          </p:nvPr>
        </p:nvSpPr>
        <p:spPr/>
        <p:txBody>
          <a:bodyPr/>
          <a:lstStyle>
            <a:lvl1pPr>
              <a:defRPr b="0"/>
            </a:lvl1pPr>
          </a:lstStyle>
          <a:p>
            <a:pPr>
              <a:defRPr/>
            </a:pPr>
            <a:fld id="{C6DFBBEE-C8B4-4FF9-A515-07822DE671E3}" type="slidenum">
              <a:rPr lang="en-US"/>
              <a:pPr>
                <a:defRPr/>
              </a:pPr>
              <a:t>‹#›</a:t>
            </a:fld>
            <a:endParaRPr lang="en-US"/>
          </a:p>
        </p:txBody>
      </p:sp>
    </p:spTree>
    <p:extLst>
      <p:ext uri="{BB962C8B-B14F-4D97-AF65-F5344CB8AC3E}">
        <p14:creationId xmlns:p14="http://schemas.microsoft.com/office/powerpoint/2010/main" val="3026173156"/>
      </p:ext>
    </p:extLst>
  </p:cSld>
  <p:clrMapOvr>
    <a:masterClrMapping/>
  </p:clrMapOvr>
  <p:transition>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1643" y="954235"/>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3248" y="1393448"/>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2563" y="953261"/>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1643" y="954235"/>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3248" y="1393448"/>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2563" y="953261"/>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1642" y="954237"/>
              <a:ext cx="88934" cy="79944"/>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3248" y="1393447"/>
              <a:ext cx="125667"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2562" y="95326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fontAlgn="auto">
              <a:spcBef>
                <a:spcPts val="0"/>
              </a:spcBef>
              <a:spcAft>
                <a:spcPts val="0"/>
              </a:spcAft>
              <a:defRPr b="0"/>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fontAlgn="auto">
              <a:spcBef>
                <a:spcPts val="0"/>
              </a:spcBef>
              <a:spcAft>
                <a:spcPts val="0"/>
              </a:spcAft>
              <a:defRPr b="0"/>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b="0"/>
            </a:lvl1pPr>
          </a:lstStyle>
          <a:p>
            <a:pPr>
              <a:defRPr/>
            </a:pPr>
            <a:fld id="{26CE4B24-8E4E-4CE0-8CC6-E569A1A27AD1}" type="slidenum">
              <a:rPr lang="en-US"/>
              <a:pPr>
                <a:defRPr/>
              </a:pPr>
              <a:t>‹#›</a:t>
            </a:fld>
            <a:endParaRPr lang="en-US"/>
          </a:p>
        </p:txBody>
      </p:sp>
    </p:spTree>
    <p:extLst>
      <p:ext uri="{BB962C8B-B14F-4D97-AF65-F5344CB8AC3E}">
        <p14:creationId xmlns:p14="http://schemas.microsoft.com/office/powerpoint/2010/main" val="3967678427"/>
      </p:ext>
    </p:extLst>
  </p:cSld>
  <p:clrMapOvr>
    <a:masterClrMapping/>
  </p:clrMapOvr>
  <p:transition>
    <p:wipe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5"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6" name="Slide Number Placeholder 22"/>
          <p:cNvSpPr>
            <a:spLocks noGrp="1"/>
          </p:cNvSpPr>
          <p:nvPr>
            <p:ph type="sldNum" sz="quarter" idx="12"/>
          </p:nvPr>
        </p:nvSpPr>
        <p:spPr/>
        <p:txBody>
          <a:bodyPr/>
          <a:lstStyle>
            <a:lvl1pPr>
              <a:defRPr b="0"/>
            </a:lvl1pPr>
          </a:lstStyle>
          <a:p>
            <a:pPr>
              <a:defRPr/>
            </a:pPr>
            <a:fld id="{39C9A58D-C8FE-4F5C-B850-8932AC1C957F}" type="slidenum">
              <a:rPr lang="en-US"/>
              <a:pPr>
                <a:defRPr/>
              </a:pPr>
              <a:t>‹#›</a:t>
            </a:fld>
            <a:endParaRPr lang="en-US"/>
          </a:p>
        </p:txBody>
      </p:sp>
    </p:spTree>
    <p:extLst>
      <p:ext uri="{BB962C8B-B14F-4D97-AF65-F5344CB8AC3E}">
        <p14:creationId xmlns:p14="http://schemas.microsoft.com/office/powerpoint/2010/main" val="3620901037"/>
      </p:ext>
    </p:extLst>
  </p:cSld>
  <p:clrMapOvr>
    <a:masterClrMapping/>
  </p:clrMapOvr>
  <p:transition>
    <p:wipe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5"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6" name="Slide Number Placeholder 22"/>
          <p:cNvSpPr>
            <a:spLocks noGrp="1"/>
          </p:cNvSpPr>
          <p:nvPr>
            <p:ph type="sldNum" sz="quarter" idx="12"/>
          </p:nvPr>
        </p:nvSpPr>
        <p:spPr/>
        <p:txBody>
          <a:bodyPr/>
          <a:lstStyle>
            <a:lvl1pPr>
              <a:defRPr b="0"/>
            </a:lvl1pPr>
          </a:lstStyle>
          <a:p>
            <a:pPr>
              <a:defRPr/>
            </a:pPr>
            <a:fld id="{C4879EA5-D604-4EA5-B8DF-8199DCE719F6}" type="slidenum">
              <a:rPr lang="en-US"/>
              <a:pPr>
                <a:defRPr/>
              </a:pPr>
              <a:t>‹#›</a:t>
            </a:fld>
            <a:endParaRPr lang="en-US"/>
          </a:p>
        </p:txBody>
      </p:sp>
    </p:spTree>
    <p:extLst>
      <p:ext uri="{BB962C8B-B14F-4D97-AF65-F5344CB8AC3E}">
        <p14:creationId xmlns:p14="http://schemas.microsoft.com/office/powerpoint/2010/main" val="218928963"/>
      </p:ext>
    </p:extLst>
  </p:cSld>
  <p:clrMapOvr>
    <a:masterClrMapping/>
  </p:clrMapOvr>
  <p:transition>
    <p:wipe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fontAlgn="auto">
              <a:spcBef>
                <a:spcPts val="0"/>
              </a:spcBef>
              <a:spcAft>
                <a:spcPts val="0"/>
              </a:spcAft>
              <a:defRPr b="0"/>
            </a:lvl1pPr>
          </a:lstStyle>
          <a:p>
            <a:pPr>
              <a:defRPr/>
            </a:pPr>
            <a:endParaRPr lang="en-US"/>
          </a:p>
        </p:txBody>
      </p:sp>
      <p:sp>
        <p:nvSpPr>
          <p:cNvPr id="4" name="Footer Placeholder 2"/>
          <p:cNvSpPr>
            <a:spLocks noGrp="1"/>
          </p:cNvSpPr>
          <p:nvPr>
            <p:ph type="ftr" sz="quarter" idx="11"/>
          </p:nvPr>
        </p:nvSpPr>
        <p:spPr/>
        <p:txBody>
          <a:bodyPr/>
          <a:lstStyle>
            <a:lvl1pPr fontAlgn="auto">
              <a:spcBef>
                <a:spcPts val="0"/>
              </a:spcBef>
              <a:spcAft>
                <a:spcPts val="0"/>
              </a:spcAft>
              <a:defRPr b="0"/>
            </a:lvl1pPr>
          </a:lstStyle>
          <a:p>
            <a:pPr>
              <a:defRPr/>
            </a:pPr>
            <a:endParaRPr lang="en-US"/>
          </a:p>
        </p:txBody>
      </p:sp>
      <p:sp>
        <p:nvSpPr>
          <p:cNvPr id="5" name="Slide Number Placeholder 22"/>
          <p:cNvSpPr>
            <a:spLocks noGrp="1"/>
          </p:cNvSpPr>
          <p:nvPr>
            <p:ph type="sldNum" sz="quarter" idx="12"/>
          </p:nvPr>
        </p:nvSpPr>
        <p:spPr/>
        <p:txBody>
          <a:bodyPr/>
          <a:lstStyle>
            <a:lvl1pPr>
              <a:defRPr b="0"/>
            </a:lvl1pPr>
          </a:lstStyle>
          <a:p>
            <a:pPr>
              <a:defRPr/>
            </a:pPr>
            <a:fld id="{358DD65F-0714-4FE8-B631-B712E963C08A}" type="slidenum">
              <a:rPr lang="en-US"/>
              <a:pPr>
                <a:defRPr/>
              </a:pPr>
              <a:t>‹#›</a:t>
            </a:fld>
            <a:endParaRPr lang="en-US"/>
          </a:p>
        </p:txBody>
      </p:sp>
    </p:spTree>
    <p:extLst>
      <p:ext uri="{BB962C8B-B14F-4D97-AF65-F5344CB8AC3E}">
        <p14:creationId xmlns:p14="http://schemas.microsoft.com/office/powerpoint/2010/main" val="1859042298"/>
      </p:ext>
    </p:extLst>
  </p:cSld>
  <p:clrMapOvr>
    <a:masterClrMapping/>
  </p:clrMapOvr>
  <p:transition>
    <p:wipe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mj-lt"/>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mj-l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mj-lt"/>
              </a:defRPr>
            </a:lvl1pPr>
          </a:lstStyle>
          <a:p>
            <a:pPr>
              <a:defRPr/>
            </a:pPr>
            <a:fld id="{DB534844-3A31-4C84-9ADE-1F42BBCF1C00}" type="slidenum">
              <a:rPr lang="en-US"/>
              <a:pPr>
                <a:defRPr/>
              </a:pPr>
              <a:t>‹#›</a:t>
            </a:fld>
            <a:endParaRPr lang="en-US"/>
          </a:p>
        </p:txBody>
      </p:sp>
    </p:spTree>
    <p:extLst>
      <p:ext uri="{BB962C8B-B14F-4D97-AF65-F5344CB8AC3E}">
        <p14:creationId xmlns:p14="http://schemas.microsoft.com/office/powerpoint/2010/main" val="8262663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386777-1D5E-4C9D-BDB2-AB1012C0E2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61899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pPr>
                <a:defRPr/>
              </a:pPr>
              <a:t>‹#›</a:t>
            </a:fld>
            <a:endParaRPr lang="en-US" dirty="0"/>
          </a:p>
        </p:txBody>
      </p:sp>
    </p:spTree>
    <p:extLst>
      <p:ext uri="{BB962C8B-B14F-4D97-AF65-F5344CB8AC3E}">
        <p14:creationId xmlns:p14="http://schemas.microsoft.com/office/powerpoint/2010/main" val="2840900442"/>
      </p:ext>
    </p:extLst>
  </p:cSld>
  <p:clrMapOvr>
    <a:masterClrMapping/>
  </p:clrMapOvr>
  <p:transition>
    <p:wipe dir="d"/>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C57044-09B5-49F2-8236-33DED7BF6BB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38292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FDB33A-52EF-448B-AC3C-6244FF2E940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67503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089E2A-EFED-48A1-9DEA-CE7452633DB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894074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9C0886-8DDD-47F1-9B81-17A8D771DAF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602069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0DB8296-EE18-4CB3-94BB-FA5E5A4EB83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3675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70A3FD6-49ED-4EBC-96E7-FBF2507C43A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659332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5C1D86-12CA-45AA-A032-8C6A5EF36C6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95043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984349-0E9A-4B97-87F4-7B78BB0C5CB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381447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7C8BB0-E0D5-4A1B-A0AB-C0A74C67259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3262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926BD8-80C2-480F-9BB7-F6587A476D7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74288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pPr>
                <a:defRPr/>
              </a:pPr>
              <a:t>‹#›</a:t>
            </a:fld>
            <a:endParaRPr lang="en-US" dirty="0"/>
          </a:p>
        </p:txBody>
      </p:sp>
    </p:spTree>
    <p:extLst>
      <p:ext uri="{BB962C8B-B14F-4D97-AF65-F5344CB8AC3E}">
        <p14:creationId xmlns:p14="http://schemas.microsoft.com/office/powerpoint/2010/main" val="4017156669"/>
      </p:ext>
    </p:extLst>
  </p:cSld>
  <p:clrMapOvr>
    <a:masterClrMapping/>
  </p:clrMapOvr>
  <p:transition>
    <p:wipe dir="d"/>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9789785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2198197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1407547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990819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9924253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7560325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3349669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6107707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5046736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371314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pPr>
                <a:defRPr/>
              </a:pPr>
              <a:t>‹#›</a:t>
            </a:fld>
            <a:endParaRPr lang="en-US" dirty="0"/>
          </a:p>
        </p:txBody>
      </p:sp>
    </p:spTree>
    <p:extLst>
      <p:ext uri="{BB962C8B-B14F-4D97-AF65-F5344CB8AC3E}">
        <p14:creationId xmlns:p14="http://schemas.microsoft.com/office/powerpoint/2010/main" val="225125901"/>
      </p:ext>
    </p:extLst>
  </p:cSld>
  <p:clrMapOvr>
    <a:masterClrMapping/>
  </p:clrMapOvr>
  <p:transition>
    <p:wipe dir="d"/>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3396091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0246284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9573753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0311285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718601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185954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1925153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2154227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7561460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428719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pPr>
                <a:defRPr/>
              </a:pPr>
              <a:t>‹#›</a:t>
            </a:fld>
            <a:endParaRPr lang="en-US" dirty="0"/>
          </a:p>
        </p:txBody>
      </p:sp>
    </p:spTree>
    <p:extLst>
      <p:ext uri="{BB962C8B-B14F-4D97-AF65-F5344CB8AC3E}">
        <p14:creationId xmlns:p14="http://schemas.microsoft.com/office/powerpoint/2010/main" val="2969966609"/>
      </p:ext>
    </p:extLst>
  </p:cSld>
  <p:clrMapOvr>
    <a:masterClrMapping/>
  </p:clrMapOvr>
  <p:transition>
    <p:wipe dir="d"/>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42829068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7578989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D7CDDCB1-3A49-FA42-9655-86356E631610}"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9147878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16B4AABC-CB10-1946-9C04-35B50C8A9C47}"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2941045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6"/>
          <p:cNvSpPr>
            <a:spLocks/>
          </p:cNvSpPr>
          <p:nvPr/>
        </p:nvSpPr>
        <p:spPr bwMode="auto">
          <a:xfrm>
            <a:off x="4829175" y="1073150"/>
            <a:ext cx="4321175" cy="5791200"/>
          </a:xfrm>
          <a:custGeom>
            <a:avLst/>
            <a:gdLst>
              <a:gd name="T0" fmla="*/ 0 w 2736"/>
              <a:gd name="T1" fmla="*/ 2147483647 h 3648"/>
              <a:gd name="T2" fmla="*/ 2147483647 w 2736"/>
              <a:gd name="T3" fmla="*/ 2147483647 h 3648"/>
              <a:gd name="T4" fmla="*/ 2147483647 w 2736"/>
              <a:gd name="T5" fmla="*/ 0 h 3648"/>
              <a:gd name="T6" fmla="*/ 2147483647 w 2736"/>
              <a:gd name="T7" fmla="*/ 2147483647 h 3648"/>
              <a:gd name="T8" fmla="*/ 2147483647 w 2736"/>
              <a:gd name="T9" fmla="*/ 2147483647 h 3648"/>
              <a:gd name="T10" fmla="*/ 2147483647 w 2736"/>
              <a:gd name="T11" fmla="*/ 2147483647 h 3648"/>
              <a:gd name="T12" fmla="*/ 0 w 2736"/>
              <a:gd name="T13" fmla="*/ 2147483647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white"/>
              </a:solidFill>
              <a:latin typeface="Arial" charset="0"/>
              <a:ea typeface="ＭＳ Ｐゴシック" charset="0"/>
              <a:cs typeface="ＭＳ Ｐゴシック" charset="0"/>
            </a:endParaRPr>
          </a:p>
        </p:txBody>
      </p:sp>
      <p:sp>
        <p:nvSpPr>
          <p:cNvPr id="5" name="Freeform 7"/>
          <p:cNvSpPr>
            <a:spLocks/>
          </p:cNvSpPr>
          <p:nvPr/>
        </p:nvSpPr>
        <p:spPr bwMode="auto">
          <a:xfrm>
            <a:off x="374650" y="0"/>
            <a:ext cx="5513388" cy="6615113"/>
          </a:xfrm>
          <a:custGeom>
            <a:avLst/>
            <a:gdLst>
              <a:gd name="T0" fmla="*/ 0 w 3504"/>
              <a:gd name="T1" fmla="*/ 2147483647 h 4128"/>
              <a:gd name="T2" fmla="*/ 0 w 3504"/>
              <a:gd name="T3" fmla="*/ 2147483647 h 4128"/>
              <a:gd name="T4" fmla="*/ 2147483647 w 3504"/>
              <a:gd name="T5" fmla="*/ 2147483647 h 4128"/>
              <a:gd name="T6" fmla="*/ 2147483647 w 3504"/>
              <a:gd name="T7" fmla="*/ 0 h 4128"/>
              <a:gd name="T8" fmla="*/ 2147483647 w 3504"/>
              <a:gd name="T9" fmla="*/ 0 h 4128"/>
              <a:gd name="T10" fmla="*/ 2147483647 w 3504"/>
              <a:gd name="T11" fmla="*/ 2147483647 h 4128"/>
              <a:gd name="T12" fmla="*/ 0 w 3504"/>
              <a:gd name="T13" fmla="*/ 2147483647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white"/>
              </a:solidFill>
              <a:latin typeface="Arial" charset="0"/>
              <a:ea typeface="ＭＳ Ｐゴシック" charset="0"/>
              <a:cs typeface="ＭＳ Ｐゴシック"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0"/>
              <a:cs typeface="ＭＳ Ｐゴシック"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0"/>
              <a:cs typeface="ＭＳ Ｐゴシック"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0"/>
              <a:cs typeface="ＭＳ Ｐゴシック"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0"/>
              <a:cs typeface="ＭＳ Ｐゴシック"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0"/>
              <a:cs typeface="ＭＳ Ｐゴシック"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0"/>
              <a:cs typeface="ＭＳ Ｐゴシック"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0"/>
              <a:cs typeface="ＭＳ Ｐゴシック"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0"/>
              <a:cs typeface="ＭＳ Ｐゴシック"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0"/>
              <a:cs typeface="ＭＳ Ｐゴシック"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0"/>
              <a:cs typeface="ＭＳ Ｐゴシック"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0"/>
              <a:cs typeface="ＭＳ Ｐゴシック"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0"/>
              <a:cs typeface="ＭＳ Ｐゴシック"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0"/>
              <a:cs typeface="ＭＳ Ｐゴシック"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lstStyle>
          <a:p>
            <a:pPr>
              <a:defRPr/>
            </a:pPr>
            <a:fld id="{6C5CE993-665E-8748-93C3-7CDBD06C9160}"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3312646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69221F39-B653-DC4E-8935-93DDB461BF9C}"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1746262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lstStyle>
          <a:p>
            <a:pPr>
              <a:defRPr/>
            </a:pPr>
            <a:fld id="{7772C421-FE4C-CC41-96A5-CCC74AC6CA8B}"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1439713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9BA22849-A882-DC45-9767-29C08E567C40}"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41294649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pPr>
              <a:defRPr/>
            </a:pPr>
            <a:fld id="{53B1153C-5597-DD46-A86D-D7F97ED29783}"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4269902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0F1FE8CE-6C11-074C-B9B8-20C2E0231929}"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085705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pPr>
                <a:defRPr/>
              </a:pPr>
              <a:t>‹#›</a:t>
            </a:fld>
            <a:endParaRPr lang="en-US" dirty="0"/>
          </a:p>
        </p:txBody>
      </p:sp>
    </p:spTree>
    <p:extLst>
      <p:ext uri="{BB962C8B-B14F-4D97-AF65-F5344CB8AC3E}">
        <p14:creationId xmlns:p14="http://schemas.microsoft.com/office/powerpoint/2010/main" val="1380550020"/>
      </p:ext>
    </p:extLst>
  </p:cSld>
  <p:clrMapOvr>
    <a:masterClrMapping/>
  </p:clrMapOvr>
  <p:transition>
    <p:wipe dir="d"/>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47993" y="1019970"/>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69599" y="1406981"/>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28913" y="1018995"/>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47993" y="1019970"/>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69599" y="1406981"/>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28913" y="1018995"/>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47993" y="10199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69599" y="1406980"/>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28913" y="10189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lstStyle>
          <a:p>
            <a:pPr>
              <a:defRPr/>
            </a:pPr>
            <a:fld id="{796FF6FD-3F4C-F148-BE06-7C559B1C14A2}"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4432989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DEEA6430-DFE3-7446-BB9A-DCC555A386A1}"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2749127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80CD6238-7039-E041-953F-B4479110BBB6}"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724735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pPr>
                <a:defRPr/>
              </a:pPr>
              <a:t>‹#›</a:t>
            </a:fld>
            <a:endParaRPr lang="en-US" dirty="0"/>
          </a:p>
        </p:txBody>
      </p:sp>
    </p:spTree>
    <p:extLst>
      <p:ext uri="{BB962C8B-B14F-4D97-AF65-F5344CB8AC3E}">
        <p14:creationId xmlns:p14="http://schemas.microsoft.com/office/powerpoint/2010/main" val="1438024201"/>
      </p:ext>
    </p:extLst>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8.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9.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59" r:id="rId1"/>
    <p:sldLayoutId id="2147487860" r:id="rId2"/>
    <p:sldLayoutId id="2147487875" r:id="rId3"/>
    <p:sldLayoutId id="2147487861" r:id="rId4"/>
    <p:sldLayoutId id="2147487876" r:id="rId5"/>
    <p:sldLayoutId id="2147487862" r:id="rId6"/>
    <p:sldLayoutId id="2147487863" r:id="rId7"/>
    <p:sldLayoutId id="2147487864" r:id="rId8"/>
    <p:sldLayoutId id="2147487877" r:id="rId9"/>
    <p:sldLayoutId id="2147487865" r:id="rId10"/>
    <p:sldLayoutId id="2147487866" r:id="rId11"/>
    <p:sldLayoutId id="2147487911" r:id="rId12"/>
  </p:sldLayoutIdLst>
  <p:transition>
    <p:wipe dir="d"/>
  </p:transition>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F8E1025F-788F-45C2-8800-F016B7ADC454}" type="slidenum">
              <a:rPr lang="en-US">
                <a:solidFill>
                  <a:srgbClr val="D6ECFF"/>
                </a:solidFill>
              </a:rPr>
              <a:pPr>
                <a:defRPr/>
              </a:pPr>
              <a:t>‹#›</a:t>
            </a:fld>
            <a:endParaRPr lang="en-US" dirty="0">
              <a:solidFill>
                <a:srgbClr val="D6ECFF"/>
              </a:solidFill>
            </a:endParaRPr>
          </a:p>
        </p:txBody>
      </p:sp>
    </p:spTree>
  </p:cSld>
  <p:clrMap bg1="dk1" tx1="lt1" bg2="dk2" tx2="lt2" accent1="accent1" accent2="accent2" accent3="accent3" accent4="accent4" accent5="accent5" accent6="accent6" hlink="hlink" folHlink="folHlink"/>
  <p:sldLayoutIdLst>
    <p:sldLayoutId id="2147487909" r:id="rId1"/>
    <p:sldLayoutId id="2147487945" r:id="rId2"/>
  </p:sldLayoutIdLst>
  <p:transition>
    <p:wipe dir="d"/>
  </p:transition>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3BE0B914-8D2C-41F4-A634-061947204AFE}"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198308487"/>
      </p:ext>
    </p:extLst>
  </p:cSld>
  <p:clrMap bg1="dk1" tx1="lt1" bg2="dk2" tx2="lt2" accent1="accent1" accent2="accent2" accent3="accent3" accent4="accent4" accent5="accent5" accent6="accent6" hlink="hlink" folHlink="folHlink"/>
  <p:sldLayoutIdLst>
    <p:sldLayoutId id="2147487915" r:id="rId1"/>
    <p:sldLayoutId id="2147487916" r:id="rId2"/>
    <p:sldLayoutId id="2147487917" r:id="rId3"/>
    <p:sldLayoutId id="2147487918" r:id="rId4"/>
    <p:sldLayoutId id="2147487919" r:id="rId5"/>
    <p:sldLayoutId id="2147487920" r:id="rId6"/>
    <p:sldLayoutId id="2147487921" r:id="rId7"/>
    <p:sldLayoutId id="2147487922" r:id="rId8"/>
    <p:sldLayoutId id="2147487923" r:id="rId9"/>
    <p:sldLayoutId id="2147487924" r:id="rId10"/>
    <p:sldLayoutId id="2147487925" r:id="rId11"/>
  </p:sldLayoutIdLst>
  <p:transition>
    <p:wipe dir="d"/>
  </p:transition>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b="1">
                <a:solidFill>
                  <a:srgbClr val="D6ECFF"/>
                </a:solidFill>
                <a:latin typeface="Arial" charset="0"/>
                <a:ea typeface="+mn-ea"/>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b="1">
                <a:solidFill>
                  <a:srgbClr val="D6ECFF"/>
                </a:solidFill>
                <a:latin typeface="Arial" charset="0"/>
                <a:ea typeface="+mn-ea"/>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b="1">
                <a:solidFill>
                  <a:srgbClr val="D6ECFF"/>
                </a:solidFill>
                <a:latin typeface="Arial" pitchFamily="34" charset="0"/>
                <a:ea typeface="ＭＳ Ｐゴシック" pitchFamily="-84" charset="-128"/>
              </a:defRPr>
            </a:lvl1pPr>
          </a:lstStyle>
          <a:p>
            <a:pPr>
              <a:defRPr/>
            </a:pPr>
            <a:fld id="{487DD7F4-1391-45E4-8202-95EBAF4B916A}" type="slidenum">
              <a:rPr lang="en-US"/>
              <a:pPr>
                <a:defRPr/>
              </a:pPr>
              <a:t>‹#›</a:t>
            </a:fld>
            <a:endParaRPr lang="en-US"/>
          </a:p>
        </p:txBody>
      </p:sp>
    </p:spTree>
    <p:extLst>
      <p:ext uri="{BB962C8B-B14F-4D97-AF65-F5344CB8AC3E}">
        <p14:creationId xmlns:p14="http://schemas.microsoft.com/office/powerpoint/2010/main" val="3906401218"/>
      </p:ext>
    </p:extLst>
  </p:cSld>
  <p:clrMap bg1="dk1" tx1="lt1" bg2="dk2" tx2="lt2" accent1="accent1" accent2="accent2" accent3="accent3" accent4="accent4" accent5="accent5" accent6="accent6" hlink="hlink" folHlink="folHlink"/>
  <p:sldLayoutIdLst>
    <p:sldLayoutId id="2147487933" r:id="rId1"/>
    <p:sldLayoutId id="2147487934" r:id="rId2"/>
    <p:sldLayoutId id="2147487935" r:id="rId3"/>
    <p:sldLayoutId id="2147487936" r:id="rId4"/>
    <p:sldLayoutId id="2147487937" r:id="rId5"/>
    <p:sldLayoutId id="2147487938" r:id="rId6"/>
    <p:sldLayoutId id="2147487939" r:id="rId7"/>
    <p:sldLayoutId id="2147487940" r:id="rId8"/>
    <p:sldLayoutId id="2147487941" r:id="rId9"/>
    <p:sldLayoutId id="2147487942" r:id="rId10"/>
    <p:sldLayoutId id="2147487943" r:id="rId11"/>
    <p:sldLayoutId id="2147487944" r:id="rId12"/>
  </p:sldLayoutIdLst>
  <p:transition>
    <p:wipe dir="d"/>
  </p:transition>
  <p:txStyles>
    <p:titleStyle>
      <a:lvl1pPr algn="l" rtl="0" eaLnBrk="0" fontAlgn="base" hangingPunct="0">
        <a:spcBef>
          <a:spcPct val="0"/>
        </a:spcBef>
        <a:spcAft>
          <a:spcPct val="0"/>
        </a:spcAft>
        <a:defRPr sz="4000" kern="1200" spc="-100">
          <a:solidFill>
            <a:srgbClr val="C1EEFF"/>
          </a:solidFill>
          <a:latin typeface="+mn-lt"/>
          <a:ea typeface="ＭＳ Ｐゴシック" charset="0"/>
          <a:cs typeface="+mj-cs"/>
        </a:defRPr>
      </a:lvl1pPr>
      <a:lvl2pPr algn="l" rtl="0" eaLnBrk="0" fontAlgn="base" hangingPunct="0">
        <a:spcBef>
          <a:spcPct val="0"/>
        </a:spcBef>
        <a:spcAft>
          <a:spcPct val="0"/>
        </a:spcAft>
        <a:defRPr sz="4000">
          <a:solidFill>
            <a:srgbClr val="C1EEFF"/>
          </a:solidFill>
          <a:latin typeface="Corbel" pitchFamily="34" charset="0"/>
          <a:ea typeface="ＭＳ Ｐゴシック" charset="0"/>
        </a:defRPr>
      </a:lvl2pPr>
      <a:lvl3pPr algn="l" rtl="0" eaLnBrk="0" fontAlgn="base" hangingPunct="0">
        <a:spcBef>
          <a:spcPct val="0"/>
        </a:spcBef>
        <a:spcAft>
          <a:spcPct val="0"/>
        </a:spcAft>
        <a:defRPr sz="4000">
          <a:solidFill>
            <a:srgbClr val="C1EEFF"/>
          </a:solidFill>
          <a:latin typeface="Corbel" pitchFamily="34" charset="0"/>
          <a:ea typeface="ＭＳ Ｐゴシック" charset="0"/>
        </a:defRPr>
      </a:lvl3pPr>
      <a:lvl4pPr algn="l" rtl="0" eaLnBrk="0" fontAlgn="base" hangingPunct="0">
        <a:spcBef>
          <a:spcPct val="0"/>
        </a:spcBef>
        <a:spcAft>
          <a:spcPct val="0"/>
        </a:spcAft>
        <a:defRPr sz="4000">
          <a:solidFill>
            <a:srgbClr val="C1EEFF"/>
          </a:solidFill>
          <a:latin typeface="Corbel" pitchFamily="34" charset="0"/>
          <a:ea typeface="ＭＳ Ｐゴシック" charset="0"/>
        </a:defRPr>
      </a:lvl4pPr>
      <a:lvl5pPr algn="l" rtl="0" eaLnBrk="0" fontAlgn="base" hangingPunct="0">
        <a:spcBef>
          <a:spcPct val="0"/>
        </a:spcBef>
        <a:spcAft>
          <a:spcPct val="0"/>
        </a:spcAft>
        <a:defRPr sz="4000">
          <a:solidFill>
            <a:srgbClr val="C1EEFF"/>
          </a:solidFill>
          <a:latin typeface="Corbel" pitchFamily="34" charset="0"/>
          <a:ea typeface="ＭＳ Ｐゴシック"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ＭＳ Ｐゴシック" charset="0"/>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ＭＳ Ｐゴシック" charset="0"/>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ＭＳ Ｐゴシック" charset="0"/>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ＭＳ Ｐゴシック" charset="0"/>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ＭＳ Ｐゴシック" charset="0"/>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120650" y="152400"/>
            <a:ext cx="88709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nvPr>
        </p:nvSpPr>
        <p:spPr bwMode="auto">
          <a:xfrm>
            <a:off x="120650" y="1371600"/>
            <a:ext cx="8864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2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Times New Roman" pitchFamily="18" charset="0"/>
              </a:defRPr>
            </a:lvl1pPr>
          </a:lstStyle>
          <a:p>
            <a:pPr>
              <a:defRPr/>
            </a:pPr>
            <a:endParaRPr lang="en-US" b="0"/>
          </a:p>
        </p:txBody>
      </p:sp>
      <p:sp>
        <p:nvSpPr>
          <p:cNvPr id="3082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Times New Roman" pitchFamily="18" charset="0"/>
              </a:defRPr>
            </a:lvl1pPr>
          </a:lstStyle>
          <a:p>
            <a:pPr>
              <a:defRPr/>
            </a:pPr>
            <a:endParaRPr lang="en-US" b="0"/>
          </a:p>
        </p:txBody>
      </p:sp>
      <p:sp>
        <p:nvSpPr>
          <p:cNvPr id="3082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Times New Roman" pitchFamily="18" charset="0"/>
              </a:defRPr>
            </a:lvl1pPr>
          </a:lstStyle>
          <a:p>
            <a:pPr>
              <a:defRPr/>
            </a:pPr>
            <a:fld id="{BA0ED87A-893D-4BA9-AEE2-4701CAA97507}" type="slidenum">
              <a:rPr lang="en-US" b="0"/>
              <a:pPr>
                <a:defRPr/>
              </a:pPr>
              <a:t>‹#›</a:t>
            </a:fld>
            <a:endParaRPr lang="en-US" b="0"/>
          </a:p>
        </p:txBody>
      </p:sp>
    </p:spTree>
    <p:extLst>
      <p:ext uri="{BB962C8B-B14F-4D97-AF65-F5344CB8AC3E}">
        <p14:creationId xmlns:p14="http://schemas.microsoft.com/office/powerpoint/2010/main" val="1326744240"/>
      </p:ext>
    </p:extLst>
  </p:cSld>
  <p:clrMap bg1="dk2" tx1="lt1" bg2="dk1" tx2="lt2" accent1="accent1" accent2="accent2" accent3="accent3" accent4="accent4" accent5="accent5" accent6="accent6" hlink="hlink" folHlink="folHlink"/>
  <p:sldLayoutIdLst>
    <p:sldLayoutId id="2147487947" r:id="rId1"/>
  </p:sldLayoutIdLst>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Times New Roman" pitchFamily="18" charset="0"/>
        </a:defRPr>
      </a:lvl2pPr>
      <a:lvl3pPr algn="ctr" rtl="0" eaLnBrk="0" fontAlgn="base" hangingPunct="0">
        <a:spcBef>
          <a:spcPct val="0"/>
        </a:spcBef>
        <a:spcAft>
          <a:spcPct val="0"/>
        </a:spcAft>
        <a:defRPr sz="3600" b="1">
          <a:solidFill>
            <a:schemeClr val="tx2"/>
          </a:solidFill>
          <a:latin typeface="Times New Roman" pitchFamily="18" charset="0"/>
        </a:defRPr>
      </a:lvl3pPr>
      <a:lvl4pPr algn="ctr" rtl="0" eaLnBrk="0" fontAlgn="base" hangingPunct="0">
        <a:spcBef>
          <a:spcPct val="0"/>
        </a:spcBef>
        <a:spcAft>
          <a:spcPct val="0"/>
        </a:spcAft>
        <a:defRPr sz="3600" b="1">
          <a:solidFill>
            <a:schemeClr val="tx2"/>
          </a:solidFill>
          <a:latin typeface="Times New Roman" pitchFamily="18" charset="0"/>
        </a:defRPr>
      </a:lvl4pPr>
      <a:lvl5pPr algn="ctr" rtl="0" eaLnBrk="0" fontAlgn="base" hangingPunct="0">
        <a:spcBef>
          <a:spcPct val="0"/>
        </a:spcBef>
        <a:spcAft>
          <a:spcPct val="0"/>
        </a:spcAft>
        <a:defRPr sz="3600" b="1">
          <a:solidFill>
            <a:schemeClr val="tx2"/>
          </a:solidFill>
          <a:latin typeface="Times New Roman" pitchFamily="18" charset="0"/>
        </a:defRPr>
      </a:lvl5pPr>
      <a:lvl6pPr marL="457200" algn="ctr" rtl="0" fontAlgn="base">
        <a:spcBef>
          <a:spcPct val="0"/>
        </a:spcBef>
        <a:spcAft>
          <a:spcPct val="0"/>
        </a:spcAft>
        <a:defRPr sz="3600" b="1">
          <a:solidFill>
            <a:schemeClr val="tx2"/>
          </a:solidFill>
          <a:latin typeface="Times New Roman" pitchFamily="18" charset="0"/>
        </a:defRPr>
      </a:lvl6pPr>
      <a:lvl7pPr marL="914400" algn="ctr" rtl="0" fontAlgn="base">
        <a:spcBef>
          <a:spcPct val="0"/>
        </a:spcBef>
        <a:spcAft>
          <a:spcPct val="0"/>
        </a:spcAft>
        <a:defRPr sz="3600" b="1">
          <a:solidFill>
            <a:schemeClr val="tx2"/>
          </a:solidFill>
          <a:latin typeface="Times New Roman" pitchFamily="18" charset="0"/>
        </a:defRPr>
      </a:lvl7pPr>
      <a:lvl8pPr marL="1371600" algn="ctr" rtl="0" fontAlgn="base">
        <a:spcBef>
          <a:spcPct val="0"/>
        </a:spcBef>
        <a:spcAft>
          <a:spcPct val="0"/>
        </a:spcAft>
        <a:defRPr sz="3600" b="1">
          <a:solidFill>
            <a:schemeClr val="tx2"/>
          </a:solidFill>
          <a:latin typeface="Times New Roman" pitchFamily="18" charset="0"/>
        </a:defRPr>
      </a:lvl8pPr>
      <a:lvl9pPr marL="1828800" algn="ctr" rtl="0" fontAlgn="base">
        <a:spcBef>
          <a:spcPct val="0"/>
        </a:spcBef>
        <a:spcAft>
          <a:spcPct val="0"/>
        </a:spcAft>
        <a:defRPr sz="3600" b="1">
          <a:solidFill>
            <a:schemeClr val="tx2"/>
          </a:solidFill>
          <a:latin typeface="Times New Roman" pitchFamily="18" charset="0"/>
        </a:defRPr>
      </a:lvl9pPr>
    </p:titleStyle>
    <p:bodyStyle>
      <a:lvl1pPr marL="342900" indent="-342900" algn="l" rtl="0" eaLnBrk="0" fontAlgn="base" hangingPunct="0">
        <a:spcBef>
          <a:spcPct val="50000"/>
        </a:spcBef>
        <a:spcAft>
          <a:spcPct val="0"/>
        </a:spcAft>
        <a:buClr>
          <a:schemeClr val="accent1"/>
        </a:buClr>
        <a:buFont typeface="Wingdings" pitchFamily="2" charset="2"/>
        <a:buChar char="§"/>
        <a:defRPr sz="3200" b="1">
          <a:solidFill>
            <a:schemeClr val="tx1"/>
          </a:solidFill>
          <a:latin typeface="+mn-lt"/>
          <a:ea typeface="+mn-ea"/>
          <a:cs typeface="+mn-cs"/>
        </a:defRPr>
      </a:lvl1pPr>
      <a:lvl2pPr marL="742950" indent="-285750" algn="l" rtl="0" eaLnBrk="0" fontAlgn="base" hangingPunct="0">
        <a:spcBef>
          <a:spcPct val="50000"/>
        </a:spcBef>
        <a:spcAft>
          <a:spcPct val="0"/>
        </a:spcAft>
        <a:buChar char="–"/>
        <a:defRPr sz="2800" b="1">
          <a:solidFill>
            <a:schemeClr val="accent2"/>
          </a:solidFill>
          <a:latin typeface="+mn-lt"/>
        </a:defRPr>
      </a:lvl2pPr>
      <a:lvl3pPr marL="1143000" indent="-228600" algn="l" rtl="0" eaLnBrk="0" fontAlgn="base" hangingPunct="0">
        <a:spcBef>
          <a:spcPct val="50000"/>
        </a:spcBef>
        <a:spcAft>
          <a:spcPct val="0"/>
        </a:spcAft>
        <a:buChar char="•"/>
        <a:defRPr sz="2400">
          <a:solidFill>
            <a:schemeClr val="tx1"/>
          </a:solidFill>
          <a:latin typeface="+mn-lt"/>
        </a:defRPr>
      </a:lvl3pPr>
      <a:lvl4pPr marL="1600200" indent="-228600" algn="l" rtl="0" eaLnBrk="0" fontAlgn="base" hangingPunct="0">
        <a:spcBef>
          <a:spcPct val="50000"/>
        </a:spcBef>
        <a:spcAft>
          <a:spcPct val="0"/>
        </a:spcAft>
        <a:buChar char="–"/>
        <a:defRPr sz="2000">
          <a:solidFill>
            <a:schemeClr val="tx1"/>
          </a:solidFill>
          <a:latin typeface="+mn-lt"/>
        </a:defRPr>
      </a:lvl4pPr>
      <a:lvl5pPr marL="2057400" indent="-228600" algn="l" rtl="0" eaLnBrk="0" fontAlgn="base" hangingPunct="0">
        <a:spcBef>
          <a:spcPct val="50000"/>
        </a:spcBef>
        <a:spcAft>
          <a:spcPct val="0"/>
        </a:spcAft>
        <a:buChar char="»"/>
        <a:defRPr sz="2000">
          <a:solidFill>
            <a:schemeClr val="tx1"/>
          </a:solidFill>
          <a:latin typeface="+mn-lt"/>
        </a:defRPr>
      </a:lvl5pPr>
      <a:lvl6pPr marL="2514600" indent="-228600" algn="l" rtl="0" fontAlgn="base">
        <a:spcBef>
          <a:spcPct val="50000"/>
        </a:spcBef>
        <a:spcAft>
          <a:spcPct val="0"/>
        </a:spcAft>
        <a:buChar char="»"/>
        <a:defRPr sz="2000">
          <a:solidFill>
            <a:schemeClr val="tx1"/>
          </a:solidFill>
          <a:latin typeface="+mn-lt"/>
        </a:defRPr>
      </a:lvl6pPr>
      <a:lvl7pPr marL="2971800" indent="-228600" algn="l" rtl="0" fontAlgn="base">
        <a:spcBef>
          <a:spcPct val="50000"/>
        </a:spcBef>
        <a:spcAft>
          <a:spcPct val="0"/>
        </a:spcAft>
        <a:buChar char="»"/>
        <a:defRPr sz="2000">
          <a:solidFill>
            <a:schemeClr val="tx1"/>
          </a:solidFill>
          <a:latin typeface="+mn-lt"/>
        </a:defRPr>
      </a:lvl7pPr>
      <a:lvl8pPr marL="3429000" indent="-228600" algn="l" rtl="0" fontAlgn="base">
        <a:spcBef>
          <a:spcPct val="50000"/>
        </a:spcBef>
        <a:spcAft>
          <a:spcPct val="0"/>
        </a:spcAft>
        <a:buChar char="»"/>
        <a:defRPr sz="2000">
          <a:solidFill>
            <a:schemeClr val="tx1"/>
          </a:solidFill>
          <a:latin typeface="+mn-lt"/>
        </a:defRPr>
      </a:lvl8pPr>
      <a:lvl9pPr marL="3886200" indent="-228600" algn="l" rtl="0" fontAlgn="base">
        <a:spcBef>
          <a:spcPct val="5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defRPr>
            </a:lvl1pPr>
          </a:lstStyle>
          <a:p>
            <a:pPr>
              <a:defRPr/>
            </a:pPr>
            <a:endParaRPr lang="en-US" b="0">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defRPr>
            </a:lvl1pPr>
          </a:lstStyle>
          <a:p>
            <a:pPr>
              <a:defRPr/>
            </a:pPr>
            <a:endParaRPr lang="en-US" b="0">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4DF38E6-9AA3-4F5A-AD3E-6D2D013614DA}" type="slidenum">
              <a:rPr lang="en-US" b="0">
                <a:solidFill>
                  <a:srgbClr val="000000"/>
                </a:solidFill>
                <a:latin typeface="Arial" charset="0"/>
                <a:ea typeface="ＭＳ Ｐゴシック" charset="-128"/>
              </a:rPr>
              <a:pPr>
                <a:defRPr/>
              </a:pPr>
              <a:t>‹#›</a:t>
            </a:fld>
            <a:endParaRPr lang="en-US" b="0" dirty="0">
              <a:solidFill>
                <a:srgbClr val="000000"/>
              </a:solidFill>
              <a:latin typeface="Arial" charset="0"/>
              <a:ea typeface="ＭＳ Ｐゴシック" charset="-128"/>
            </a:endParaRPr>
          </a:p>
        </p:txBody>
      </p:sp>
    </p:spTree>
    <p:extLst>
      <p:ext uri="{BB962C8B-B14F-4D97-AF65-F5344CB8AC3E}">
        <p14:creationId xmlns:p14="http://schemas.microsoft.com/office/powerpoint/2010/main" val="238663690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dirty="0">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04459223"/>
      </p:ext>
    </p:extLst>
  </p:cSld>
  <p:clrMap bg1="dk1" tx1="lt1" bg2="dk2" tx2="lt2" accent1="accent1" accent2="accent2" accent3="accent3" accent4="accent4" accent5="accent5" accent6="accent6" hlink="hlink" folHlink="folHlink"/>
  <p:sldLayoutIdLst>
    <p:sldLayoutId id="2147487961" r:id="rId1"/>
    <p:sldLayoutId id="2147487962" r:id="rId2"/>
    <p:sldLayoutId id="2147487963" r:id="rId3"/>
    <p:sldLayoutId id="2147487964" r:id="rId4"/>
    <p:sldLayoutId id="2147487965" r:id="rId5"/>
    <p:sldLayoutId id="2147487966" r:id="rId6"/>
    <p:sldLayoutId id="2147487967" r:id="rId7"/>
    <p:sldLayoutId id="2147487968" r:id="rId8"/>
    <p:sldLayoutId id="2147487969" r:id="rId9"/>
    <p:sldLayoutId id="2147487970" r:id="rId10"/>
    <p:sldLayoutId id="2147487971" r:id="rId1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053909527"/>
      </p:ext>
    </p:extLst>
  </p:cSld>
  <p:clrMap bg1="dk1" tx1="lt1" bg2="dk2" tx2="lt2" accent1="accent1" accent2="accent2" accent3="accent3" accent4="accent4" accent5="accent5" accent6="accent6" hlink="hlink" folHlink="folHlink"/>
  <p:sldLayoutIdLst>
    <p:sldLayoutId id="2147487973" r:id="rId1"/>
    <p:sldLayoutId id="2147487974" r:id="rId2"/>
    <p:sldLayoutId id="2147487975" r:id="rId3"/>
    <p:sldLayoutId id="2147487976" r:id="rId4"/>
    <p:sldLayoutId id="2147487977" r:id="rId5"/>
    <p:sldLayoutId id="2147487978" r:id="rId6"/>
    <p:sldLayoutId id="2147487979" r:id="rId7"/>
    <p:sldLayoutId id="2147487980" r:id="rId8"/>
    <p:sldLayoutId id="2147487981" r:id="rId9"/>
    <p:sldLayoutId id="2147487982" r:id="rId10"/>
    <p:sldLayoutId id="2147487983" r:id="rId1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ea typeface="+mn-ea"/>
                <a:cs typeface="+mn-cs"/>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ea typeface="+mn-ea"/>
                <a:cs typeface="+mn-cs"/>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a:solidFill>
                  <a:schemeClr val="tx2"/>
                </a:solidFill>
                <a:cs typeface="+mn-cs"/>
              </a:defRPr>
            </a:lvl1pPr>
          </a:lstStyle>
          <a:p>
            <a:pPr>
              <a:defRPr/>
            </a:pPr>
            <a:fld id="{679079F4-113A-9A4E-B26B-FAEB027EE862}" type="slidenum">
              <a:rPr lang="en-US">
                <a:solidFill>
                  <a:srgbClr val="D6ECFF"/>
                </a:solidFill>
                <a:latin typeface="Arial" charset="0"/>
                <a:ea typeface="ＭＳ Ｐゴシック" charset="0"/>
              </a:rPr>
              <a:pPr>
                <a:defRPr/>
              </a:pPr>
              <a:t>‹#›</a:t>
            </a:fld>
            <a:endParaRPr lang="en-US">
              <a:solidFill>
                <a:srgbClr val="D6ECFF"/>
              </a:solidFill>
              <a:latin typeface="Arial" charset="0"/>
              <a:ea typeface="ＭＳ Ｐゴシック" charset="0"/>
            </a:endParaRPr>
          </a:p>
        </p:txBody>
      </p:sp>
    </p:spTree>
    <p:extLst>
      <p:ext uri="{BB962C8B-B14F-4D97-AF65-F5344CB8AC3E}">
        <p14:creationId xmlns:p14="http://schemas.microsoft.com/office/powerpoint/2010/main" val="281745846"/>
      </p:ext>
    </p:extLst>
  </p:cSld>
  <p:clrMap bg1="dk1" tx1="lt1" bg2="dk2" tx2="lt2" accent1="accent1" accent2="accent2" accent3="accent3" accent4="accent4" accent5="accent5" accent6="accent6" hlink="hlink" folHlink="folHlink"/>
  <p:sldLayoutIdLst>
    <p:sldLayoutId id="2147487985" r:id="rId1"/>
    <p:sldLayoutId id="2147487986" r:id="rId2"/>
    <p:sldLayoutId id="2147487987" r:id="rId3"/>
    <p:sldLayoutId id="2147487988" r:id="rId4"/>
    <p:sldLayoutId id="2147487989" r:id="rId5"/>
    <p:sldLayoutId id="2147487990" r:id="rId6"/>
    <p:sldLayoutId id="2147487991" r:id="rId7"/>
    <p:sldLayoutId id="2147487992" r:id="rId8"/>
    <p:sldLayoutId id="2147487993" r:id="rId9"/>
    <p:sldLayoutId id="2147487994" r:id="rId10"/>
    <p:sldLayoutId id="2147487995" r:id="rId11"/>
  </p:sldLayoutIdLst>
  <p:txStyles>
    <p:titleStyle>
      <a:lvl1pPr algn="l" rtl="0" eaLnBrk="0" fontAlgn="base" hangingPunct="0">
        <a:spcBef>
          <a:spcPct val="0"/>
        </a:spcBef>
        <a:spcAft>
          <a:spcPct val="0"/>
        </a:spcAft>
        <a:defRPr sz="4000" kern="1200" spc="-100">
          <a:solidFill>
            <a:srgbClr val="C1EEFF"/>
          </a:solidFill>
          <a:latin typeface="+mn-lt"/>
          <a:ea typeface="ＭＳ Ｐゴシック" charset="0"/>
          <a:cs typeface="ＭＳ Ｐゴシック" charset="0"/>
        </a:defRPr>
      </a:lvl1pPr>
      <a:lvl2pPr algn="l" rtl="0" eaLnBrk="0" fontAlgn="base" hangingPunct="0">
        <a:spcBef>
          <a:spcPct val="0"/>
        </a:spcBef>
        <a:spcAft>
          <a:spcPct val="0"/>
        </a:spcAft>
        <a:defRPr sz="4000">
          <a:solidFill>
            <a:srgbClr val="C1EEFF"/>
          </a:solidFill>
          <a:latin typeface="Corbel" pitchFamily="34" charset="0"/>
          <a:ea typeface="ＭＳ Ｐゴシック" charset="0"/>
          <a:cs typeface="ＭＳ Ｐゴシック" charset="0"/>
        </a:defRPr>
      </a:lvl2pPr>
      <a:lvl3pPr algn="l" rtl="0" eaLnBrk="0" fontAlgn="base" hangingPunct="0">
        <a:spcBef>
          <a:spcPct val="0"/>
        </a:spcBef>
        <a:spcAft>
          <a:spcPct val="0"/>
        </a:spcAft>
        <a:defRPr sz="4000">
          <a:solidFill>
            <a:srgbClr val="C1EEFF"/>
          </a:solidFill>
          <a:latin typeface="Corbel" pitchFamily="34" charset="0"/>
          <a:ea typeface="ＭＳ Ｐゴシック" charset="0"/>
          <a:cs typeface="ＭＳ Ｐゴシック" charset="0"/>
        </a:defRPr>
      </a:lvl3pPr>
      <a:lvl4pPr algn="l" rtl="0" eaLnBrk="0" fontAlgn="base" hangingPunct="0">
        <a:spcBef>
          <a:spcPct val="0"/>
        </a:spcBef>
        <a:spcAft>
          <a:spcPct val="0"/>
        </a:spcAft>
        <a:defRPr sz="4000">
          <a:solidFill>
            <a:srgbClr val="C1EEFF"/>
          </a:solidFill>
          <a:latin typeface="Corbel" pitchFamily="34" charset="0"/>
          <a:ea typeface="ＭＳ Ｐゴシック" charset="0"/>
          <a:cs typeface="ＭＳ Ｐゴシック" charset="0"/>
        </a:defRPr>
      </a:lvl4pPr>
      <a:lvl5pPr algn="l" rtl="0" eaLnBrk="0" fontAlgn="base" hangingPunct="0">
        <a:spcBef>
          <a:spcPct val="0"/>
        </a:spcBef>
        <a:spcAft>
          <a:spcPct val="0"/>
        </a:spcAft>
        <a:defRPr sz="4000">
          <a:solidFill>
            <a:srgbClr val="C1EEFF"/>
          </a:solidFill>
          <a:latin typeface="Corbel" pitchFamily="34" charset="0"/>
          <a:ea typeface="ＭＳ Ｐゴシック" charset="0"/>
          <a:cs typeface="ＭＳ Ｐゴシック"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charset="0"/>
        <a:buChar char=""/>
        <a:defRPr sz="3000" kern="1200">
          <a:solidFill>
            <a:schemeClr val="tx1"/>
          </a:solidFill>
          <a:latin typeface="+mn-lt"/>
          <a:ea typeface="ＭＳ Ｐゴシック" charset="0"/>
          <a:cs typeface="ＭＳ Ｐゴシック" charset="0"/>
        </a:defRPr>
      </a:lvl1pPr>
      <a:lvl2pPr marL="739775" indent="-285750" algn="l" rtl="0" eaLnBrk="0" fontAlgn="base" hangingPunct="0">
        <a:spcBef>
          <a:spcPct val="20000"/>
        </a:spcBef>
        <a:spcAft>
          <a:spcPct val="0"/>
        </a:spcAft>
        <a:buClr>
          <a:schemeClr val="accent2"/>
        </a:buClr>
        <a:buSzPct val="90000"/>
        <a:buFont typeface="Wingdings" charset="0"/>
        <a:buChar char=""/>
        <a:defRPr sz="2600" kern="1200">
          <a:solidFill>
            <a:schemeClr val="tx1"/>
          </a:solidFill>
          <a:latin typeface="+mn-lt"/>
          <a:ea typeface="ＭＳ Ｐゴシック" charset="0"/>
          <a:cs typeface="+mn-cs"/>
        </a:defRPr>
      </a:lvl2pPr>
      <a:lvl3pPr marL="995363" indent="-228600" algn="l" rtl="0" eaLnBrk="0" fontAlgn="base" hangingPunct="0">
        <a:spcBef>
          <a:spcPct val="20000"/>
        </a:spcBef>
        <a:spcAft>
          <a:spcPct val="0"/>
        </a:spcAft>
        <a:buClr>
          <a:schemeClr val="accent2"/>
        </a:buClr>
        <a:buFont typeface="Wingdings 2" charset="0"/>
        <a:buChar char=""/>
        <a:defRPr sz="2400" kern="1200">
          <a:solidFill>
            <a:schemeClr val="tx1"/>
          </a:solidFill>
          <a:latin typeface="+mn-lt"/>
          <a:ea typeface="ＭＳ Ｐゴシック" charset="0"/>
          <a:cs typeface="+mn-cs"/>
        </a:defRPr>
      </a:lvl3pPr>
      <a:lvl4pPr marL="1260475" indent="-228600" algn="l" rtl="0" eaLnBrk="0" fontAlgn="base" hangingPunct="0">
        <a:spcBef>
          <a:spcPct val="20000"/>
        </a:spcBef>
        <a:spcAft>
          <a:spcPct val="0"/>
        </a:spcAft>
        <a:buClr>
          <a:srgbClr val="FEB80A"/>
        </a:buClr>
        <a:buFont typeface="Wingdings 3" charset="0"/>
        <a:buChar char=""/>
        <a:defRPr sz="2200" kern="1200">
          <a:solidFill>
            <a:schemeClr val="tx1"/>
          </a:solidFill>
          <a:latin typeface="+mn-lt"/>
          <a:ea typeface="ＭＳ Ｐゴシック" charset="0"/>
          <a:cs typeface="+mn-cs"/>
        </a:defRPr>
      </a:lvl4pPr>
      <a:lvl5pPr marL="1481138" indent="-209550" algn="l" rtl="0" eaLnBrk="0" fontAlgn="base" hangingPunct="0">
        <a:spcBef>
          <a:spcPct val="20000"/>
        </a:spcBef>
        <a:spcAft>
          <a:spcPct val="0"/>
        </a:spcAft>
        <a:buClr>
          <a:srgbClr val="FEB80A"/>
        </a:buClr>
        <a:buFont typeface="Wingdings 2" charset="0"/>
        <a:buChar char=""/>
        <a:defRPr sz="2000" kern="1200">
          <a:solidFill>
            <a:schemeClr val="tx1"/>
          </a:solidFill>
          <a:latin typeface="+mn-lt"/>
          <a:ea typeface="ＭＳ Ｐゴシック" charset="0"/>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55.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31.xml"/><Relationship Id="rId5" Type="http://schemas.openxmlformats.org/officeDocument/2006/relationships/image" Target="../media/image56.pn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77.xml"/><Relationship Id="rId6" Type="http://schemas.openxmlformats.org/officeDocument/2006/relationships/image" Target="../media/image61.jpeg"/><Relationship Id="rId5" Type="http://schemas.openxmlformats.org/officeDocument/2006/relationships/image" Target="../media/image60.gif"/><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32.xml"/><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32.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32.xml"/><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31.xml"/><Relationship Id="rId6" Type="http://schemas.openxmlformats.org/officeDocument/2006/relationships/image" Target="../media/image73.png"/><Relationship Id="rId5" Type="http://schemas.openxmlformats.org/officeDocument/2006/relationships/image" Target="../media/image72.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31.xml"/><Relationship Id="rId5" Type="http://schemas.openxmlformats.org/officeDocument/2006/relationships/image" Target="../media/image78.png"/><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31.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32.xml"/><Relationship Id="rId5" Type="http://schemas.openxmlformats.org/officeDocument/2006/relationships/image" Target="../media/image83.jpe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jpeg"/><Relationship Id="rId7"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88.png"/><Relationship Id="rId10" Type="http://schemas.openxmlformats.org/officeDocument/2006/relationships/image" Target="../media/image96.png"/><Relationship Id="rId4" Type="http://schemas.openxmlformats.org/officeDocument/2006/relationships/image" Target="../media/image87.png"/><Relationship Id="rId9" Type="http://schemas.openxmlformats.org/officeDocument/2006/relationships/image" Target="../media/image9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image" Target="../media/image110.tiff"/><Relationship Id="rId5" Type="http://schemas.openxmlformats.org/officeDocument/2006/relationships/image" Target="../media/image109.jpeg"/><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7.png"/><Relationship Id="rId7" Type="http://schemas.openxmlformats.org/officeDocument/2006/relationships/image" Target="../media/image113.pn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08.png"/></Relationships>
</file>

<file path=ppt/slides/_rels/slide5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19.JPG"/></Relationships>
</file>

<file path=ppt/slides/_rels/slide5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5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61.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JP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7.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7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7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7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7.xml"/><Relationship Id="rId1" Type="http://schemas.openxmlformats.org/officeDocument/2006/relationships/slideLayout" Target="../slideLayouts/slideLayout38.xml"/><Relationship Id="rId5" Type="http://schemas.openxmlformats.org/officeDocument/2006/relationships/image" Target="../media/image151.png"/><Relationship Id="rId4" Type="http://schemas.openxmlformats.org/officeDocument/2006/relationships/image" Target="../media/image150.png"/></Relationships>
</file>

<file path=ppt/slides/_rels/slide78.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2.jpeg"/><Relationship Id="rId7" Type="http://schemas.openxmlformats.org/officeDocument/2006/relationships/image" Target="../media/image156.jpeg"/><Relationship Id="rId2" Type="http://schemas.openxmlformats.org/officeDocument/2006/relationships/notesSlide" Target="../notesSlides/notesSlide78.xml"/><Relationship Id="rId1" Type="http://schemas.openxmlformats.org/officeDocument/2006/relationships/slideLayout" Target="../slideLayouts/slideLayout6.xml"/><Relationship Id="rId6" Type="http://schemas.openxmlformats.org/officeDocument/2006/relationships/image" Target="../media/image155.jpeg"/><Relationship Id="rId5" Type="http://schemas.openxmlformats.org/officeDocument/2006/relationships/image" Target="../media/image154.jpeg"/><Relationship Id="rId10" Type="http://schemas.openxmlformats.org/officeDocument/2006/relationships/image" Target="../media/image159.jpeg"/><Relationship Id="rId4" Type="http://schemas.openxmlformats.org/officeDocument/2006/relationships/image" Target="../media/image153.jpeg"/><Relationship Id="rId9" Type="http://schemas.openxmlformats.org/officeDocument/2006/relationships/image" Target="../media/image158.jpeg"/></Relationships>
</file>

<file path=ppt/slides/_rels/slide7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61.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microsoft.com/office/2007/relationships/hdphoto" Target="../media/hdphoto1.wdp"/><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63.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164.jpeg"/></Relationships>
</file>

<file path=ppt/slides/_rels/slide83.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notesSlide" Target="../notesSlides/notesSlide83.xml"/><Relationship Id="rId7" Type="http://schemas.openxmlformats.org/officeDocument/2006/relationships/image" Target="../media/image168.jpe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67.png"/><Relationship Id="rId11" Type="http://schemas.openxmlformats.org/officeDocument/2006/relationships/image" Target="../media/image172.jpeg"/><Relationship Id="rId5" Type="http://schemas.openxmlformats.org/officeDocument/2006/relationships/image" Target="../media/image166.jpe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70.jpeg"/></Relationships>
</file>

<file path=ppt/slides/_rels/slide8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74.png"/></Relationships>
</file>

<file path=ppt/slides/_rels/slide8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0" y="3005508"/>
            <a:ext cx="9144000" cy="3567688"/>
          </a:xfrm>
          <a:effectLst/>
        </p:spPr>
        <p:txBody>
          <a:bodyPr/>
          <a:lstStyle/>
          <a:p>
            <a:pPr algn="ctr" eaLnBrk="1" fontAlgn="auto" hangingPunct="1">
              <a:spcAft>
                <a:spcPts val="0"/>
              </a:spcAft>
              <a:defRPr/>
            </a:pPr>
            <a:r>
              <a:rPr lang="en-US" sz="3400" cap="none" dirty="0" smtClean="0">
                <a:solidFill>
                  <a:schemeClr val="tx1"/>
                </a:solidFill>
                <a:effectLst/>
                <a:latin typeface="Arial" pitchFamily="34" charset="0"/>
                <a:cs typeface="Arial" pitchFamily="34" charset="0"/>
              </a:rPr>
              <a:t>National Advisory Council </a:t>
            </a:r>
            <a:br>
              <a:rPr lang="en-US" sz="3400" cap="none" dirty="0" smtClean="0">
                <a:solidFill>
                  <a:schemeClr val="tx1"/>
                </a:solidFill>
                <a:effectLst/>
                <a:latin typeface="Arial" pitchFamily="34" charset="0"/>
                <a:cs typeface="Arial" pitchFamily="34" charset="0"/>
              </a:rPr>
            </a:br>
            <a:r>
              <a:rPr lang="en-US" sz="3400" cap="none" dirty="0" smtClean="0">
                <a:solidFill>
                  <a:schemeClr val="tx1"/>
                </a:solidFill>
                <a:effectLst/>
                <a:latin typeface="Arial" pitchFamily="34" charset="0"/>
                <a:cs typeface="Arial" pitchFamily="34" charset="0"/>
              </a:rPr>
              <a:t>for Human Genome Research</a:t>
            </a:r>
            <a:r>
              <a:rPr lang="en-US" sz="3600" cap="none" dirty="0" smtClean="0">
                <a:solidFill>
                  <a:schemeClr val="tx1"/>
                </a:solidFill>
                <a:effectLst/>
                <a:latin typeface="Arial" pitchFamily="34" charset="0"/>
                <a:cs typeface="Arial" pitchFamily="34" charset="0"/>
              </a:rPr>
              <a:t/>
            </a:r>
            <a:br>
              <a:rPr lang="en-US" sz="3600" cap="none" dirty="0" smtClean="0">
                <a:solidFill>
                  <a:schemeClr val="tx1"/>
                </a:solidFill>
                <a:effectLst/>
                <a:latin typeface="Arial" pitchFamily="34" charset="0"/>
                <a:cs typeface="Arial" pitchFamily="34" charset="0"/>
              </a:rPr>
            </a:br>
            <a:r>
              <a:rPr lang="en-US" sz="2000" cap="none" dirty="0" smtClean="0">
                <a:solidFill>
                  <a:schemeClr val="tx1"/>
                </a:solidFill>
                <a:effectLst/>
                <a:latin typeface="Arial" pitchFamily="34" charset="0"/>
                <a:cs typeface="Arial" pitchFamily="34" charset="0"/>
              </a:rPr>
              <a:t/>
            </a:r>
            <a:br>
              <a:rPr lang="en-US" sz="20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May 2013</a:t>
            </a:r>
            <a:r>
              <a:rPr lang="en-US" sz="3600" cap="none" dirty="0" smtClean="0">
                <a:solidFill>
                  <a:schemeClr val="tx1"/>
                </a:solidFill>
                <a:effectLst/>
                <a:latin typeface="Arial" pitchFamily="34" charset="0"/>
                <a:cs typeface="Arial" pitchFamily="34" charset="0"/>
              </a:rPr>
              <a:t/>
            </a:r>
            <a:br>
              <a:rPr lang="en-US" sz="3600" cap="none" dirty="0" smtClean="0">
                <a:solidFill>
                  <a:schemeClr val="tx1"/>
                </a:solidFill>
                <a:effectLst/>
                <a:latin typeface="Arial" pitchFamily="34" charset="0"/>
                <a:cs typeface="Arial" pitchFamily="34" charset="0"/>
              </a:rPr>
            </a:br>
            <a:r>
              <a:rPr lang="en-US" sz="2000" cap="none" dirty="0" smtClean="0">
                <a:solidFill>
                  <a:schemeClr val="tx1"/>
                </a:solidFill>
                <a:effectLst/>
                <a:latin typeface="Arial" pitchFamily="34" charset="0"/>
                <a:cs typeface="Arial" pitchFamily="34" charset="0"/>
              </a:rPr>
              <a:t/>
            </a:r>
            <a:br>
              <a:rPr lang="en-US" sz="20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Eric Green, M.D., Ph.D.</a:t>
            </a:r>
            <a:br>
              <a:rPr lang="en-US" sz="32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Director, NHGRI</a:t>
            </a:r>
            <a:endParaRPr lang="en-US" sz="3200" cap="none" dirty="0" smtClean="0">
              <a:solidFill>
                <a:schemeClr val="tx1"/>
              </a:solidFill>
              <a:latin typeface="Arial" pitchFamily="34" charset="0"/>
              <a:cs typeface="Arial" pitchFamily="34" charset="0"/>
            </a:endParaRPr>
          </a:p>
        </p:txBody>
      </p:sp>
      <p:pic>
        <p:nvPicPr>
          <p:cNvPr id="10245" name="Picture 3" descr="helix at bottom new seq 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30913"/>
            <a:ext cx="913447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89181" y="1635743"/>
            <a:ext cx="8334846" cy="1015663"/>
          </a:xfrm>
          <a:prstGeom prst="rect">
            <a:avLst/>
          </a:prstGeom>
          <a:solidFill>
            <a:srgbClr val="008080"/>
          </a:solidFill>
          <a:scene3d>
            <a:camera prst="orthographicFront"/>
            <a:lightRig rig="threePt" dir="t"/>
          </a:scene3d>
          <a:sp3d>
            <a:bevelT w="101600" prst="riblet"/>
          </a:sp3d>
        </p:spPr>
        <p:txBody>
          <a:bodyPr wrap="none" rtlCol="0">
            <a:spAutoFit/>
          </a:bodyPr>
          <a:lstStyle/>
          <a:p>
            <a:r>
              <a:rPr lang="en-US" sz="6000" dirty="0">
                <a:solidFill>
                  <a:schemeClr val="bg2">
                    <a:lumMod val="20000"/>
                    <a:lumOff val="80000"/>
                  </a:schemeClr>
                </a:solidFill>
                <a:cs typeface="Arial" pitchFamily="34" charset="0"/>
              </a:rPr>
              <a:t>DIRECTOR’S REPORT</a:t>
            </a:r>
            <a:endParaRPr lang="en-US" sz="6000" dirty="0">
              <a:solidFill>
                <a:schemeClr val="bg2">
                  <a:lumMod val="20000"/>
                  <a:lumOff val="80000"/>
                </a:schemeClr>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0199" y="253999"/>
            <a:ext cx="3474076" cy="871360"/>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green\Desktop\GENOME exhibit log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46" r="3581" b="6174"/>
          <a:stretch/>
        </p:blipFill>
        <p:spPr bwMode="auto">
          <a:xfrm>
            <a:off x="264220" y="2573224"/>
            <a:ext cx="3206262" cy="3201201"/>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35112"/>
            <a:ext cx="9144000" cy="1150881"/>
          </a:xfrm>
          <a:prstGeom prst="rect">
            <a:avLst/>
          </a:prstGeom>
        </p:spPr>
        <p:txBody>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500" b="1" dirty="0" smtClean="0">
                <a:solidFill>
                  <a:srgbClr val="FFFF00"/>
                </a:solidFill>
                <a:latin typeface="Arial" charset="0"/>
                <a:cs typeface="Arial" charset="0"/>
              </a:rPr>
              <a:t>Smithsonian Exhibition: June 2013 Opening</a:t>
            </a:r>
            <a:br>
              <a:rPr lang="en-US" sz="3500" b="1" dirty="0" smtClean="0">
                <a:solidFill>
                  <a:srgbClr val="FFFF00"/>
                </a:solidFill>
                <a:latin typeface="Arial" charset="0"/>
                <a:cs typeface="Arial" charset="0"/>
              </a:rPr>
            </a:br>
            <a:r>
              <a:rPr lang="en-US" sz="3500" b="1" dirty="0" smtClean="0">
                <a:solidFill>
                  <a:srgbClr val="FFFF00"/>
                </a:solidFill>
                <a:latin typeface="Arial" charset="0"/>
                <a:cs typeface="Arial" charset="0"/>
              </a:rPr>
              <a:t> </a:t>
            </a:r>
            <a:endParaRPr lang="en-US" sz="3500" b="1" dirty="0"/>
          </a:p>
        </p:txBody>
      </p:sp>
      <p:sp>
        <p:nvSpPr>
          <p:cNvPr id="5" name="Title 1"/>
          <p:cNvSpPr txBox="1">
            <a:spLocks/>
          </p:cNvSpPr>
          <p:nvPr/>
        </p:nvSpPr>
        <p:spPr bwMode="auto">
          <a:xfrm>
            <a:off x="3478778" y="2447774"/>
            <a:ext cx="5570626" cy="3407676"/>
          </a:xfrm>
          <a:prstGeom prst="rect">
            <a:avLst/>
          </a:prstGeom>
          <a:noFill/>
          <a:ln w="9525" algn="ctr">
            <a:noFill/>
            <a:miter lim="800000"/>
            <a:headEnd/>
            <a:tailEnd/>
          </a:ln>
        </p:spPr>
        <p:txBody>
          <a:bodyPr/>
          <a:lstStyle/>
          <a:p>
            <a:pPr marL="339725" lvl="1" indent="-228600" defTabSz="574675" eaLnBrk="0" hangingPunct="0">
              <a:spcBef>
                <a:spcPts val="1800"/>
              </a:spcBef>
              <a:buClr>
                <a:srgbClr val="D6ECFF"/>
              </a:buClr>
              <a:buSzPct val="95000"/>
              <a:buFont typeface="Wingdings" pitchFamily="2" charset="2"/>
              <a:buChar char=""/>
              <a:defRPr/>
            </a:pPr>
            <a:r>
              <a:rPr lang="en-US" sz="2800" dirty="0"/>
              <a:t>~2900 square foot exhibition</a:t>
            </a:r>
          </a:p>
          <a:p>
            <a:pPr marL="339725" lvl="1" indent="-228600" defTabSz="574675" eaLnBrk="0" hangingPunct="0">
              <a:spcBef>
                <a:spcPts val="1800"/>
              </a:spcBef>
              <a:buClr>
                <a:srgbClr val="D6ECFF"/>
              </a:buClr>
              <a:buSzPct val="95000"/>
              <a:buFont typeface="Wingdings" pitchFamily="2" charset="2"/>
              <a:buChar char=""/>
              <a:defRPr/>
            </a:pPr>
            <a:r>
              <a:rPr lang="en-US" sz="2800" dirty="0"/>
              <a:t>Significant associated </a:t>
            </a:r>
            <a:r>
              <a:rPr lang="en-US" sz="2800" dirty="0" smtClean="0"/>
              <a:t>	programming </a:t>
            </a:r>
            <a:r>
              <a:rPr lang="en-US" sz="2800" dirty="0"/>
              <a:t>and outreach</a:t>
            </a:r>
          </a:p>
          <a:p>
            <a:pPr marL="339725" lvl="1" indent="-228600" defTabSz="574675" eaLnBrk="0" hangingPunct="0">
              <a:spcBef>
                <a:spcPts val="1800"/>
              </a:spcBef>
              <a:buClr>
                <a:srgbClr val="D6ECFF"/>
              </a:buClr>
              <a:buSzPct val="95000"/>
              <a:buFont typeface="Wingdings" pitchFamily="2" charset="2"/>
              <a:buChar char=""/>
              <a:defRPr/>
            </a:pPr>
            <a:r>
              <a:rPr lang="en-US" sz="2800" dirty="0" smtClean="0"/>
              <a:t>Resident in NMNH for ~1 year</a:t>
            </a:r>
          </a:p>
          <a:p>
            <a:pPr marL="339725" lvl="1" indent="-228600" defTabSz="574675" eaLnBrk="0" hangingPunct="0">
              <a:spcBef>
                <a:spcPts val="1800"/>
              </a:spcBef>
              <a:buClr>
                <a:srgbClr val="D6ECFF"/>
              </a:buClr>
              <a:buSzPct val="95000"/>
              <a:buFont typeface="Wingdings" pitchFamily="2" charset="2"/>
              <a:buChar char=""/>
              <a:defRPr/>
            </a:pPr>
            <a:r>
              <a:rPr lang="en-US" sz="2800" dirty="0" smtClean="0"/>
              <a:t>Subsequently </a:t>
            </a:r>
            <a:r>
              <a:rPr lang="en-US" sz="2800" dirty="0"/>
              <a:t>will tour </a:t>
            </a:r>
            <a:r>
              <a:rPr lang="en-US" sz="2800" dirty="0" smtClean="0"/>
              <a:t>	North </a:t>
            </a:r>
            <a:r>
              <a:rPr lang="en-US" sz="2800" dirty="0"/>
              <a:t>America for 4-5 </a:t>
            </a:r>
            <a:r>
              <a:rPr lang="en-US" sz="2800" dirty="0" smtClean="0"/>
              <a:t>years</a:t>
            </a:r>
            <a:endParaRPr lang="en-US" sz="2800" dirty="0"/>
          </a:p>
        </p:txBody>
      </p:sp>
      <p:sp>
        <p:nvSpPr>
          <p:cNvPr id="6" name="TextBox 5"/>
          <p:cNvSpPr txBox="1"/>
          <p:nvPr/>
        </p:nvSpPr>
        <p:spPr>
          <a:xfrm>
            <a:off x="7268775" y="6363241"/>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a:t>
            </a:r>
          </a:p>
        </p:txBody>
      </p:sp>
      <p:pic>
        <p:nvPicPr>
          <p:cNvPr id="8" name="Picture 26" descr="Q:\lName Badges_files\logo.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9791" y="944478"/>
            <a:ext cx="5104417" cy="847887"/>
          </a:xfrm>
          <a:prstGeom prst="rect">
            <a:avLst/>
          </a:prstGeom>
          <a:solidFill>
            <a:srgbClr val="FFFFFF"/>
          </a:solidFill>
          <a:ln w="25400">
            <a:solidFill>
              <a:srgbClr val="FFFFFF"/>
            </a:solidFill>
          </a:ln>
          <a:effectLst>
            <a:softEdge rad="31750"/>
          </a:effectLst>
        </p:spPr>
      </p:pic>
    </p:spTree>
    <p:extLst>
      <p:ext uri="{BB962C8B-B14F-4D97-AF65-F5344CB8AC3E}">
        <p14:creationId xmlns:p14="http://schemas.microsoft.com/office/powerpoint/2010/main" val="28306585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Content Placeholder 5" descr="EX.FP.00.01.jpg"/>
          <p:cNvPicPr>
            <a:picLocks noChangeAspect="1"/>
          </p:cNvPicPr>
          <p:nvPr/>
        </p:nvPicPr>
        <p:blipFill>
          <a:blip r:embed="rId3" cstate="print">
            <a:extLst>
              <a:ext uri="{28A0092B-C50C-407E-A947-70E740481C1C}">
                <a14:useLocalDpi xmlns:a14="http://schemas.microsoft.com/office/drawing/2010/main" val="0"/>
              </a:ext>
            </a:extLst>
          </a:blip>
          <a:srcRect l="2921" t="22134" r="9602" b="28484"/>
          <a:stretch>
            <a:fillRect/>
          </a:stretch>
        </p:blipFill>
        <p:spPr bwMode="auto">
          <a:xfrm>
            <a:off x="290684" y="2338388"/>
            <a:ext cx="8575675" cy="3227387"/>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33440"/>
            <a:ext cx="9144000" cy="982230"/>
          </a:xfrm>
          <a:prstGeom prst="rect">
            <a:avLst/>
          </a:prstGeom>
        </p:spPr>
        <p:txBody>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Smithsonian Exhibition: Layout By Theme</a:t>
            </a:r>
            <a:endParaRPr lang="en-US" sz="36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2" name="Group 1"/>
          <p:cNvGrpSpPr/>
          <p:nvPr/>
        </p:nvGrpSpPr>
        <p:grpSpPr>
          <a:xfrm>
            <a:off x="163684" y="1165225"/>
            <a:ext cx="3684588" cy="2517775"/>
            <a:chOff x="136525" y="1165225"/>
            <a:chExt cx="3684588" cy="2517775"/>
          </a:xfrm>
        </p:grpSpPr>
        <p:sp>
          <p:nvSpPr>
            <p:cNvPr id="7" name="Oval 6"/>
            <p:cNvSpPr/>
            <p:nvPr/>
          </p:nvSpPr>
          <p:spPr>
            <a:xfrm>
              <a:off x="915988" y="3089275"/>
              <a:ext cx="860425" cy="5937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dirty="0">
                <a:solidFill>
                  <a:prstClr val="white"/>
                </a:solidFill>
              </a:endParaRPr>
            </a:p>
          </p:txBody>
        </p:sp>
        <p:cxnSp>
          <p:nvCxnSpPr>
            <p:cNvPr id="12" name="Straight Arrow Connector 11"/>
            <p:cNvCxnSpPr>
              <a:stCxn id="7" idx="0"/>
            </p:cNvCxnSpPr>
            <p:nvPr/>
          </p:nvCxnSpPr>
          <p:spPr>
            <a:xfrm flipV="1">
              <a:off x="1346200" y="1689100"/>
              <a:ext cx="0" cy="14001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36525" y="1165225"/>
              <a:ext cx="3684588" cy="523875"/>
            </a:xfrm>
            <a:prstGeom prst="rect">
              <a:avLst/>
            </a:prstGeom>
            <a:noFill/>
          </p:spPr>
          <p:txBody>
            <a:bodyPr>
              <a:spAutoFit/>
            </a:bodyPr>
            <a:lstStyle/>
            <a:p>
              <a:pPr fontAlgn="base">
                <a:spcBef>
                  <a:spcPct val="0"/>
                </a:spcBef>
                <a:spcAft>
                  <a:spcPct val="0"/>
                </a:spcAft>
                <a:defRPr/>
              </a:pPr>
              <a:r>
                <a:rPr lang="en-US" sz="2800" b="1" dirty="0">
                  <a:solidFill>
                    <a:srgbClr val="00ADDC">
                      <a:lumMod val="20000"/>
                      <a:lumOff val="80000"/>
                    </a:srgbClr>
                  </a:solidFill>
                </a:rPr>
                <a:t>Next Gen Medicine</a:t>
              </a:r>
            </a:p>
          </p:txBody>
        </p:sp>
      </p:grpSp>
      <p:grpSp>
        <p:nvGrpSpPr>
          <p:cNvPr id="13" name="Group 12"/>
          <p:cNvGrpSpPr/>
          <p:nvPr/>
        </p:nvGrpSpPr>
        <p:grpSpPr>
          <a:xfrm>
            <a:off x="322434" y="2895600"/>
            <a:ext cx="4930775" cy="3433102"/>
            <a:chOff x="295275" y="2895600"/>
            <a:chExt cx="4930775" cy="3433102"/>
          </a:xfrm>
        </p:grpSpPr>
        <p:sp>
          <p:nvSpPr>
            <p:cNvPr id="10" name="Oval 9"/>
            <p:cNvSpPr/>
            <p:nvPr/>
          </p:nvSpPr>
          <p:spPr>
            <a:xfrm>
              <a:off x="2332038" y="2895600"/>
              <a:ext cx="858837" cy="5937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dirty="0">
                <a:solidFill>
                  <a:prstClr val="white"/>
                </a:solidFill>
              </a:endParaRPr>
            </a:p>
          </p:txBody>
        </p:sp>
        <p:cxnSp>
          <p:nvCxnSpPr>
            <p:cNvPr id="14" name="Straight Arrow Connector 13"/>
            <p:cNvCxnSpPr/>
            <p:nvPr/>
          </p:nvCxnSpPr>
          <p:spPr>
            <a:xfrm>
              <a:off x="2760663" y="3489325"/>
              <a:ext cx="793" cy="24253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95275" y="5806414"/>
              <a:ext cx="4930775" cy="522288"/>
            </a:xfrm>
            <a:prstGeom prst="rect">
              <a:avLst/>
            </a:prstGeom>
            <a:noFill/>
          </p:spPr>
          <p:txBody>
            <a:bodyPr>
              <a:spAutoFit/>
            </a:bodyPr>
            <a:lstStyle/>
            <a:p>
              <a:pPr fontAlgn="base">
                <a:spcBef>
                  <a:spcPct val="0"/>
                </a:spcBef>
                <a:spcAft>
                  <a:spcPct val="0"/>
                </a:spcAft>
                <a:defRPr/>
              </a:pPr>
              <a:r>
                <a:rPr lang="en-US" sz="2800" b="1" dirty="0">
                  <a:solidFill>
                    <a:schemeClr val="bg2">
                      <a:lumMod val="40000"/>
                      <a:lumOff val="60000"/>
                    </a:schemeClr>
                  </a:solidFill>
                </a:rPr>
                <a:t>Your Genome, Your Health</a:t>
              </a:r>
            </a:p>
          </p:txBody>
        </p:sp>
      </p:grpSp>
      <p:grpSp>
        <p:nvGrpSpPr>
          <p:cNvPr id="3" name="Group 2"/>
          <p:cNvGrpSpPr/>
          <p:nvPr/>
        </p:nvGrpSpPr>
        <p:grpSpPr>
          <a:xfrm>
            <a:off x="2876275" y="1604004"/>
            <a:ext cx="2921000" cy="2721934"/>
            <a:chOff x="2944813" y="1604004"/>
            <a:chExt cx="2921000" cy="2721934"/>
          </a:xfrm>
        </p:grpSpPr>
        <p:sp>
          <p:nvSpPr>
            <p:cNvPr id="6" name="Oval 5"/>
            <p:cNvSpPr/>
            <p:nvPr/>
          </p:nvSpPr>
          <p:spPr>
            <a:xfrm>
              <a:off x="3889375" y="3730625"/>
              <a:ext cx="860425" cy="5953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dirty="0">
                <a:solidFill>
                  <a:prstClr val="white"/>
                </a:solidFill>
              </a:endParaRPr>
            </a:p>
          </p:txBody>
        </p:sp>
        <p:cxnSp>
          <p:nvCxnSpPr>
            <p:cNvPr id="16" name="Straight Arrow Connector 15"/>
            <p:cNvCxnSpPr>
              <a:stCxn id="6" idx="0"/>
            </p:cNvCxnSpPr>
            <p:nvPr/>
          </p:nvCxnSpPr>
          <p:spPr>
            <a:xfrm flipV="1">
              <a:off x="4319588" y="2097088"/>
              <a:ext cx="0" cy="16335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944813" y="1604004"/>
              <a:ext cx="2921000" cy="523875"/>
            </a:xfrm>
            <a:prstGeom prst="rect">
              <a:avLst/>
            </a:prstGeom>
            <a:noFill/>
          </p:spPr>
          <p:txBody>
            <a:bodyPr>
              <a:spAutoFit/>
            </a:bodyPr>
            <a:lstStyle/>
            <a:p>
              <a:pPr fontAlgn="base">
                <a:spcBef>
                  <a:spcPct val="0"/>
                </a:spcBef>
                <a:spcAft>
                  <a:spcPct val="0"/>
                </a:spcAft>
                <a:defRPr/>
              </a:pPr>
              <a:r>
                <a:rPr lang="en-US" sz="2800" b="1" dirty="0">
                  <a:solidFill>
                    <a:srgbClr val="FFC000"/>
                  </a:solidFill>
                </a:rPr>
                <a:t>Genome Within</a:t>
              </a:r>
            </a:p>
          </p:txBody>
        </p:sp>
      </p:grpSp>
      <p:grpSp>
        <p:nvGrpSpPr>
          <p:cNvPr id="11" name="Group 10"/>
          <p:cNvGrpSpPr/>
          <p:nvPr/>
        </p:nvGrpSpPr>
        <p:grpSpPr>
          <a:xfrm>
            <a:off x="5122946" y="3087688"/>
            <a:ext cx="3932465" cy="3229253"/>
            <a:chOff x="5095787" y="3087688"/>
            <a:chExt cx="3932465" cy="3229253"/>
          </a:xfrm>
        </p:grpSpPr>
        <p:sp>
          <p:nvSpPr>
            <p:cNvPr id="8" name="Oval 7"/>
            <p:cNvSpPr/>
            <p:nvPr/>
          </p:nvSpPr>
          <p:spPr>
            <a:xfrm>
              <a:off x="5321300" y="3087688"/>
              <a:ext cx="860425" cy="5953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dirty="0">
                <a:solidFill>
                  <a:prstClr val="white"/>
                </a:solidFill>
              </a:endParaRPr>
            </a:p>
          </p:txBody>
        </p:sp>
        <p:cxnSp>
          <p:nvCxnSpPr>
            <p:cNvPr id="18" name="Straight Arrow Connector 17"/>
            <p:cNvCxnSpPr/>
            <p:nvPr/>
          </p:nvCxnSpPr>
          <p:spPr>
            <a:xfrm>
              <a:off x="5780088" y="3683000"/>
              <a:ext cx="0" cy="22316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095787" y="5794653"/>
              <a:ext cx="3932465" cy="522288"/>
            </a:xfrm>
            <a:prstGeom prst="rect">
              <a:avLst/>
            </a:prstGeom>
            <a:noFill/>
          </p:spPr>
          <p:txBody>
            <a:bodyPr wrap="square">
              <a:spAutoFit/>
            </a:bodyPr>
            <a:lstStyle/>
            <a:p>
              <a:pPr fontAlgn="base">
                <a:spcBef>
                  <a:spcPct val="0"/>
                </a:spcBef>
                <a:spcAft>
                  <a:spcPct val="0"/>
                </a:spcAft>
                <a:defRPr/>
              </a:pPr>
              <a:r>
                <a:rPr lang="en-US" sz="2800" b="1" dirty="0">
                  <a:solidFill>
                    <a:srgbClr val="7FD13B"/>
                  </a:solidFill>
                </a:rPr>
                <a:t>Genomic Journey</a:t>
              </a:r>
            </a:p>
          </p:txBody>
        </p:sp>
      </p:grpSp>
      <p:grpSp>
        <p:nvGrpSpPr>
          <p:cNvPr id="4" name="Group 3"/>
          <p:cNvGrpSpPr/>
          <p:nvPr/>
        </p:nvGrpSpPr>
        <p:grpSpPr>
          <a:xfrm>
            <a:off x="5724697" y="1163638"/>
            <a:ext cx="2922587" cy="2433903"/>
            <a:chOff x="5697538" y="1163638"/>
            <a:chExt cx="2922587" cy="2433903"/>
          </a:xfrm>
        </p:grpSpPr>
        <p:sp>
          <p:nvSpPr>
            <p:cNvPr id="9" name="Oval 8"/>
            <p:cNvSpPr/>
            <p:nvPr/>
          </p:nvSpPr>
          <p:spPr>
            <a:xfrm>
              <a:off x="6644349" y="3002228"/>
              <a:ext cx="860425" cy="5953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dirty="0">
                <a:solidFill>
                  <a:prstClr val="white"/>
                </a:solidFill>
              </a:endParaRPr>
            </a:p>
          </p:txBody>
        </p:sp>
        <p:cxnSp>
          <p:nvCxnSpPr>
            <p:cNvPr id="19" name="Straight Arrow Connector 18"/>
            <p:cNvCxnSpPr>
              <a:stCxn id="9" idx="0"/>
              <a:endCxn id="26" idx="2"/>
            </p:cNvCxnSpPr>
            <p:nvPr/>
          </p:nvCxnSpPr>
          <p:spPr>
            <a:xfrm flipV="1">
              <a:off x="7074562" y="1687513"/>
              <a:ext cx="84270" cy="131471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697538" y="1163638"/>
              <a:ext cx="2922587" cy="523875"/>
            </a:xfrm>
            <a:prstGeom prst="rect">
              <a:avLst/>
            </a:prstGeom>
            <a:noFill/>
          </p:spPr>
          <p:txBody>
            <a:bodyPr>
              <a:spAutoFit/>
            </a:bodyPr>
            <a:lstStyle/>
            <a:p>
              <a:pPr algn="ctr" fontAlgn="base">
                <a:spcBef>
                  <a:spcPct val="0"/>
                </a:spcBef>
                <a:spcAft>
                  <a:spcPct val="0"/>
                </a:spcAft>
                <a:defRPr/>
              </a:pPr>
              <a:r>
                <a:rPr lang="en-US" sz="2800" b="1" dirty="0">
                  <a:solidFill>
                    <a:srgbClr val="1AB39F"/>
                  </a:solidFill>
                </a:rPr>
                <a:t>Natural World</a:t>
              </a:r>
            </a:p>
          </p:txBody>
        </p:sp>
      </p:grpSp>
      <p:sp>
        <p:nvSpPr>
          <p:cNvPr id="21" name="TextBox 20"/>
          <p:cNvSpPr txBox="1"/>
          <p:nvPr/>
        </p:nvSpPr>
        <p:spPr>
          <a:xfrm>
            <a:off x="7268775" y="6363241"/>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a:t>
            </a:r>
          </a:p>
        </p:txBody>
      </p:sp>
    </p:spTree>
    <p:extLst>
      <p:ext uri="{BB962C8B-B14F-4D97-AF65-F5344CB8AC3E}">
        <p14:creationId xmlns:p14="http://schemas.microsoft.com/office/powerpoint/2010/main" val="299002780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up)">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22" presetClass="entr" presetSubtype="4" fill="hold" nodeType="afterEffect">
                                  <p:stCondLst>
                                    <p:cond delay="100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par>
                          <p:cTn id="17" fill="hold">
                            <p:stCondLst>
                              <p:cond delay="2000"/>
                            </p:stCondLst>
                            <p:childTnLst>
                              <p:par>
                                <p:cTn id="18" presetID="22" presetClass="entr" presetSubtype="1" fill="hold" nodeType="afterEffect">
                                  <p:stCondLst>
                                    <p:cond delay="100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par>
                          <p:cTn id="21" fill="hold">
                            <p:stCondLst>
                              <p:cond delay="3500"/>
                            </p:stCondLst>
                            <p:childTnLst>
                              <p:par>
                                <p:cTn id="22" presetID="22" presetClass="entr" presetSubtype="1" fill="hold" nodeType="afterEffect">
                                  <p:stCondLst>
                                    <p:cond delay="100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5000"/>
                            </p:stCondLst>
                            <p:childTnLst>
                              <p:par>
                                <p:cTn id="26" presetID="22" presetClass="entr" presetSubtype="4" fill="hold" nodeType="afterEffect">
                                  <p:stCondLst>
                                    <p:cond delay="100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441"/>
            <a:ext cx="9144000" cy="764002"/>
          </a:xfrm>
        </p:spPr>
        <p:txBody>
          <a:bodyPr/>
          <a:lstStyle/>
          <a:p>
            <a:pPr algn="ctr">
              <a:defRPr/>
            </a:pPr>
            <a:r>
              <a:rPr lang="en-US" sz="3600" b="1" dirty="0" smtClean="0">
                <a:solidFill>
                  <a:srgbClr val="FFFF00"/>
                </a:solidFill>
                <a:effectLst>
                  <a:outerShdw blurRad="38100" dist="38100" dir="2700000" algn="tl">
                    <a:srgbClr val="000000">
                      <a:alpha val="43137"/>
                    </a:srgbClr>
                  </a:outerShdw>
                </a:effectLst>
                <a:latin typeface="Arial"/>
                <a:cs typeface="Arial"/>
              </a:rPr>
              <a:t>Smithsonian Exhibition: Public Programs</a:t>
            </a:r>
            <a:br>
              <a:rPr lang="en-US" sz="3600" b="1" dirty="0" smtClean="0">
                <a:solidFill>
                  <a:srgbClr val="FFFF00"/>
                </a:solidFill>
                <a:effectLst>
                  <a:outerShdw blurRad="38100" dist="38100" dir="2700000" algn="tl">
                    <a:srgbClr val="000000">
                      <a:alpha val="43137"/>
                    </a:srgbClr>
                  </a:outerShdw>
                </a:effectLst>
                <a:latin typeface="Arial"/>
                <a:cs typeface="Arial"/>
              </a:rPr>
            </a:br>
            <a:r>
              <a:rPr lang="en-US" sz="3600" b="1" dirty="0" smtClean="0">
                <a:solidFill>
                  <a:srgbClr val="FFFF00"/>
                </a:solidFill>
                <a:effectLst>
                  <a:outerShdw blurRad="38100" dist="38100" dir="2700000" algn="tl">
                    <a:srgbClr val="000000">
                      <a:alpha val="43137"/>
                    </a:srgbClr>
                  </a:outerShdw>
                </a:effectLst>
                <a:latin typeface="Arial"/>
                <a:cs typeface="Arial"/>
              </a:rPr>
              <a:t/>
            </a:r>
            <a:br>
              <a:rPr lang="en-US" sz="3600" b="1" dirty="0" smtClean="0">
                <a:solidFill>
                  <a:srgbClr val="FFFF00"/>
                </a:solidFill>
                <a:effectLst>
                  <a:outerShdw blurRad="38100" dist="38100" dir="2700000" algn="tl">
                    <a:srgbClr val="000000">
                      <a:alpha val="43137"/>
                    </a:srgbClr>
                  </a:outerShdw>
                </a:effectLst>
                <a:latin typeface="Arial"/>
                <a:cs typeface="Arial"/>
              </a:rPr>
            </a:br>
            <a:r>
              <a:rPr lang="en-US" b="1" dirty="0" smtClean="0">
                <a:solidFill>
                  <a:srgbClr val="FFFF00"/>
                </a:solidFill>
                <a:effectLst>
                  <a:outerShdw blurRad="38100" dist="38100" dir="2700000" algn="tl">
                    <a:srgbClr val="000000">
                      <a:alpha val="43137"/>
                    </a:srgbClr>
                  </a:outerShdw>
                </a:effectLst>
              </a:rPr>
              <a:t/>
            </a:r>
            <a:br>
              <a:rPr lang="en-US" b="1" dirty="0" smtClean="0">
                <a:solidFill>
                  <a:srgbClr val="FFFF00"/>
                </a:solidFill>
                <a:effectLst>
                  <a:outerShdw blurRad="38100" dist="38100" dir="2700000" algn="tl">
                    <a:srgbClr val="000000">
                      <a:alpha val="43137"/>
                    </a:srgbClr>
                  </a:outerShdw>
                </a:effectLst>
              </a:rPr>
            </a:br>
            <a:endParaRPr lang="en-US" i="1" dirty="0">
              <a:solidFill>
                <a:srgbClr val="FFC0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205" y="1335763"/>
            <a:ext cx="3670592" cy="3334993"/>
          </a:xfrm>
          <a:prstGeom prst="rect">
            <a:avLst/>
          </a:prstGeom>
          <a:noFill/>
          <a:ln>
            <a:noFill/>
          </a:ln>
          <a:effectLst>
            <a:glow rad="228600">
              <a:schemeClr val="accent4">
                <a:satMod val="175000"/>
                <a:alpha val="40000"/>
              </a:schemeClr>
            </a:glow>
          </a:effectLst>
        </p:spPr>
      </p:pic>
      <p:sp>
        <p:nvSpPr>
          <p:cNvPr id="3" name="Rectangle 2"/>
          <p:cNvSpPr/>
          <p:nvPr/>
        </p:nvSpPr>
        <p:spPr>
          <a:xfrm>
            <a:off x="3527488" y="1918186"/>
            <a:ext cx="6121400" cy="1461939"/>
          </a:xfrm>
          <a:prstGeom prst="rect">
            <a:avLst/>
          </a:prstGeom>
        </p:spPr>
        <p:txBody>
          <a:bodyPr wrap="square">
            <a:spAutoFit/>
          </a:bodyPr>
          <a:lstStyle/>
          <a:p>
            <a:pPr marL="285750" indent="-285750">
              <a:spcAft>
                <a:spcPts val="1000"/>
              </a:spcAft>
              <a:buFont typeface="Arial" pitchFamily="34" charset="0"/>
              <a:buChar char="•"/>
              <a:tabLst>
                <a:tab pos="457200" algn="l"/>
              </a:tabLst>
            </a:pPr>
            <a:endParaRPr lang="en-US" sz="1600" b="1" dirty="0">
              <a:latin typeface="Arial" pitchFamily="34" charset="0"/>
              <a:cs typeface="Arial" pitchFamily="34" charset="0"/>
            </a:endParaRPr>
          </a:p>
          <a:p>
            <a:pPr>
              <a:spcAft>
                <a:spcPts val="1000"/>
              </a:spcAft>
              <a:tabLst>
                <a:tab pos="457200" algn="l"/>
              </a:tabLst>
            </a:pPr>
            <a:endParaRPr lang="en-US" sz="1600" b="1" dirty="0">
              <a:latin typeface="Arial" pitchFamily="34" charset="0"/>
              <a:cs typeface="Arial" pitchFamily="34" charset="0"/>
            </a:endParaRPr>
          </a:p>
          <a:p>
            <a:pPr>
              <a:spcAft>
                <a:spcPts val="1000"/>
              </a:spcAft>
              <a:tabLst>
                <a:tab pos="457200" algn="l"/>
              </a:tabLst>
            </a:pPr>
            <a:endParaRPr lang="en-US" sz="1600" b="1" dirty="0">
              <a:latin typeface="Arial" pitchFamily="34" charset="0"/>
              <a:cs typeface="Arial" pitchFamily="34" charset="0"/>
            </a:endParaRPr>
          </a:p>
          <a:p>
            <a:pPr>
              <a:buNone/>
              <a:defRPr/>
            </a:pPr>
            <a:endParaRPr lang="en-US" sz="1600" dirty="0"/>
          </a:p>
        </p:txBody>
      </p:sp>
      <p:sp>
        <p:nvSpPr>
          <p:cNvPr id="7" name="TextBox 6"/>
          <p:cNvSpPr txBox="1"/>
          <p:nvPr/>
        </p:nvSpPr>
        <p:spPr>
          <a:xfrm>
            <a:off x="7268775" y="6363241"/>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a:t>
            </a:r>
          </a:p>
        </p:txBody>
      </p:sp>
      <p:sp>
        <p:nvSpPr>
          <p:cNvPr id="8" name="Title 1"/>
          <p:cNvSpPr txBox="1">
            <a:spLocks/>
          </p:cNvSpPr>
          <p:nvPr/>
        </p:nvSpPr>
        <p:spPr bwMode="auto">
          <a:xfrm>
            <a:off x="4074287" y="1308961"/>
            <a:ext cx="5303629" cy="3407676"/>
          </a:xfrm>
          <a:prstGeom prst="rect">
            <a:avLst/>
          </a:prstGeom>
          <a:noFill/>
          <a:ln w="9525" algn="ctr">
            <a:noFill/>
            <a:miter lim="800000"/>
            <a:headEnd/>
            <a:tailEnd/>
          </a:ln>
        </p:spPr>
        <p:txBody>
          <a:bodyPr/>
          <a:lstStyle/>
          <a:p>
            <a:pPr marL="339725" lvl="1" indent="-228600" eaLnBrk="0" hangingPunct="0">
              <a:spcBef>
                <a:spcPts val="1800"/>
              </a:spcBef>
              <a:buClr>
                <a:srgbClr val="D6ECFF"/>
              </a:buClr>
              <a:buSzPct val="95000"/>
              <a:buFont typeface="Wingdings" pitchFamily="2" charset="2"/>
              <a:buChar char=""/>
              <a:tabLst>
                <a:tab pos="509588" algn="l"/>
              </a:tabLst>
              <a:defRPr/>
            </a:pPr>
            <a:r>
              <a:rPr lang="en-US" sz="2800" dirty="0"/>
              <a:t>Ancestry and genetic </a:t>
            </a:r>
            <a:r>
              <a:rPr lang="en-US" sz="2800" dirty="0" smtClean="0"/>
              <a:t>	testing</a:t>
            </a:r>
            <a:endParaRPr lang="en-US" sz="2800" dirty="0"/>
          </a:p>
          <a:p>
            <a:pPr marL="339725" lvl="1" indent="-228600" eaLnBrk="0" hangingPunct="0">
              <a:spcBef>
                <a:spcPts val="1800"/>
              </a:spcBef>
              <a:buClr>
                <a:srgbClr val="D6ECFF"/>
              </a:buClr>
              <a:buSzPct val="95000"/>
              <a:buFont typeface="Wingdings" pitchFamily="2" charset="2"/>
              <a:buChar char=""/>
              <a:tabLst>
                <a:tab pos="509588" algn="l"/>
              </a:tabLst>
              <a:defRPr/>
            </a:pPr>
            <a:r>
              <a:rPr lang="en-US" sz="2800" dirty="0"/>
              <a:t>Genomic themes in plays</a:t>
            </a:r>
          </a:p>
          <a:p>
            <a:pPr marL="339725" lvl="1" indent="-228600" eaLnBrk="0" hangingPunct="0">
              <a:spcBef>
                <a:spcPts val="1800"/>
              </a:spcBef>
              <a:buClr>
                <a:srgbClr val="D6ECFF"/>
              </a:buClr>
              <a:buSzPct val="95000"/>
              <a:buFont typeface="Wingdings" pitchFamily="2" charset="2"/>
              <a:buChar char=""/>
              <a:tabLst>
                <a:tab pos="509588" algn="l"/>
              </a:tabLst>
              <a:defRPr/>
            </a:pPr>
            <a:r>
              <a:rPr lang="en-US" sz="2800" dirty="0"/>
              <a:t>Consumer-based testing </a:t>
            </a:r>
          </a:p>
          <a:p>
            <a:pPr marL="339725" lvl="1" indent="-228600" eaLnBrk="0" hangingPunct="0">
              <a:spcBef>
                <a:spcPts val="1800"/>
              </a:spcBef>
              <a:buClr>
                <a:srgbClr val="D6ECFF"/>
              </a:buClr>
              <a:buSzPct val="95000"/>
              <a:buFont typeface="Wingdings" pitchFamily="2" charset="2"/>
              <a:buChar char=""/>
              <a:tabLst>
                <a:tab pos="509588" algn="l"/>
              </a:tabLst>
              <a:defRPr/>
            </a:pPr>
            <a:r>
              <a:rPr lang="en-US" sz="2800" dirty="0"/>
              <a:t>Debate on an ethical, </a:t>
            </a:r>
            <a:r>
              <a:rPr lang="en-US" sz="2800" dirty="0" smtClean="0"/>
              <a:t>	legal</a:t>
            </a:r>
            <a:r>
              <a:rPr lang="en-US" sz="2800" dirty="0"/>
              <a:t>, and social question</a:t>
            </a:r>
          </a:p>
          <a:p>
            <a:pPr marL="339725" lvl="1" indent="-228600" eaLnBrk="0" hangingPunct="0">
              <a:spcBef>
                <a:spcPts val="1800"/>
              </a:spcBef>
              <a:buClr>
                <a:srgbClr val="D6ECFF"/>
              </a:buClr>
              <a:buSzPct val="95000"/>
              <a:buFont typeface="Wingdings" pitchFamily="2" charset="2"/>
              <a:buChar char=""/>
              <a:tabLst>
                <a:tab pos="509588" algn="l"/>
              </a:tabLst>
              <a:defRPr/>
            </a:pPr>
            <a:r>
              <a:rPr lang="en-US" sz="2800" dirty="0"/>
              <a:t>Evolutionary genetics</a:t>
            </a:r>
          </a:p>
          <a:p>
            <a:pPr marL="339725" lvl="1" indent="-228600" eaLnBrk="0" hangingPunct="0">
              <a:spcBef>
                <a:spcPts val="1800"/>
              </a:spcBef>
              <a:buClr>
                <a:srgbClr val="D6ECFF"/>
              </a:buClr>
              <a:buSzPct val="95000"/>
              <a:buFont typeface="Wingdings" pitchFamily="2" charset="2"/>
              <a:buChar char=""/>
              <a:tabLst>
                <a:tab pos="509588" algn="l"/>
              </a:tabLst>
              <a:defRPr/>
            </a:pPr>
            <a:r>
              <a:rPr lang="en-US" sz="2800" dirty="0"/>
              <a:t>Genomics in pop culture</a:t>
            </a:r>
          </a:p>
        </p:txBody>
      </p:sp>
      <p:pic>
        <p:nvPicPr>
          <p:cNvPr id="9" name="Picture 2" descr="C:\Users\egreen\Desktop\GENOME exhibit log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46" r="3581" b="6174"/>
          <a:stretch/>
        </p:blipFill>
        <p:spPr bwMode="auto">
          <a:xfrm>
            <a:off x="1358881" y="5015702"/>
            <a:ext cx="1537239" cy="1534813"/>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41033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1000"/>
                                  </p:stCondLst>
                                  <p:childTnLst>
                                    <p:set>
                                      <p:cBhvr>
                                        <p:cTn id="17" dur="1" fill="hold">
                                          <p:stCondLst>
                                            <p:cond delay="0"/>
                                          </p:stCondLst>
                                        </p:cTn>
                                        <p:tgtEl>
                                          <p:spTgt spid="8">
                                            <p:txEl>
                                              <p:pRg st="1" end="1"/>
                                            </p:txEl>
                                          </p:spTgt>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nodeType="afterEffect">
                                  <p:stCondLst>
                                    <p:cond delay="100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nodeType="afterEffect">
                                  <p:stCondLst>
                                    <p:cond delay="1000"/>
                                  </p:stCondLst>
                                  <p:childTnLst>
                                    <p:set>
                                      <p:cBhvr>
                                        <p:cTn id="23" dur="1" fill="hold">
                                          <p:stCondLst>
                                            <p:cond delay="0"/>
                                          </p:stCondLst>
                                        </p:cTn>
                                        <p:tgtEl>
                                          <p:spTgt spid="8">
                                            <p:txEl>
                                              <p:pRg st="3" end="3"/>
                                            </p:txEl>
                                          </p:spTgt>
                                        </p:tgtEl>
                                        <p:attrNameLst>
                                          <p:attrName>style.visibility</p:attrName>
                                        </p:attrNameLst>
                                      </p:cBhvr>
                                      <p:to>
                                        <p:strVal val="visible"/>
                                      </p:to>
                                    </p:set>
                                  </p:childTnLst>
                                </p:cTn>
                              </p:par>
                            </p:childTnLst>
                          </p:cTn>
                        </p:par>
                        <p:par>
                          <p:cTn id="24" fill="hold">
                            <p:stCondLst>
                              <p:cond delay="3000"/>
                            </p:stCondLst>
                            <p:childTnLst>
                              <p:par>
                                <p:cTn id="25" presetID="1" presetClass="entr" presetSubtype="0" fill="hold" nodeType="afterEffect">
                                  <p:stCondLst>
                                    <p:cond delay="100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par>
                          <p:cTn id="27" fill="hold">
                            <p:stCondLst>
                              <p:cond delay="4000"/>
                            </p:stCondLst>
                            <p:childTnLst>
                              <p:par>
                                <p:cTn id="28" presetID="1" presetClass="entr" presetSubtype="0" fill="hold" nodeType="afterEffect">
                                  <p:stCondLst>
                                    <p:cond delay="1000"/>
                                  </p:stCondLst>
                                  <p:childTnLst>
                                    <p:set>
                                      <p:cBhvr>
                                        <p:cTn id="29"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8635" y="1727371"/>
            <a:ext cx="7772400" cy="4572000"/>
          </a:xfrm>
        </p:spPr>
        <p:txBody>
          <a:bodyPr/>
          <a:lstStyle/>
          <a:p>
            <a:endParaRPr lang="en-US" dirty="0"/>
          </a:p>
          <a:p>
            <a:endParaRPr lang="en-US" dirty="0"/>
          </a:p>
        </p:txBody>
      </p:sp>
      <p:sp>
        <p:nvSpPr>
          <p:cNvPr id="4" name="Title 1"/>
          <p:cNvSpPr>
            <a:spLocks noGrp="1"/>
          </p:cNvSpPr>
          <p:nvPr>
            <p:ph type="title"/>
          </p:nvPr>
        </p:nvSpPr>
        <p:spPr>
          <a:xfrm>
            <a:off x="0" y="33440"/>
            <a:ext cx="9144000" cy="914400"/>
          </a:xfrm>
        </p:spPr>
        <p:txBody>
          <a:bodyPr/>
          <a:lstStyle/>
          <a:p>
            <a:pPr algn="ctr">
              <a:defRPr/>
            </a:pPr>
            <a:r>
              <a:rPr lang="en-US" sz="3600" b="1" dirty="0" smtClean="0">
                <a:solidFill>
                  <a:srgbClr val="FFFF00"/>
                </a:solidFill>
                <a:latin typeface="Arial" charset="0"/>
                <a:cs typeface="Arial" charset="0"/>
              </a:rPr>
              <a:t>Smithsonian Exhibition: Website</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 </a:t>
            </a:r>
            <a:endParaRPr lang="en-US" sz="3600" b="1" dirty="0"/>
          </a:p>
        </p:txBody>
      </p:sp>
      <p:sp>
        <p:nvSpPr>
          <p:cNvPr id="5" name="TextBox 4"/>
          <p:cNvSpPr txBox="1"/>
          <p:nvPr/>
        </p:nvSpPr>
        <p:spPr>
          <a:xfrm>
            <a:off x="0" y="5620520"/>
            <a:ext cx="9144000" cy="646331"/>
          </a:xfrm>
          <a:prstGeom prst="rect">
            <a:avLst/>
          </a:prstGeom>
          <a:noFill/>
        </p:spPr>
        <p:txBody>
          <a:bodyPr wrap="square" rtlCol="0">
            <a:spAutoFit/>
          </a:bodyPr>
          <a:lstStyle/>
          <a:p>
            <a:pPr algn="ctr"/>
            <a:r>
              <a:rPr lang="en-US" sz="3600" b="1" dirty="0" smtClean="0">
                <a:effectLst>
                  <a:outerShdw blurRad="38100" dist="38100" dir="2700000" algn="tl">
                    <a:srgbClr val="000000">
                      <a:alpha val="43137"/>
                    </a:srgbClr>
                  </a:outerShdw>
                </a:effectLst>
                <a:latin typeface="Arial" pitchFamily="34" charset="0"/>
                <a:cs typeface="Arial" pitchFamily="34" charset="0"/>
              </a:rPr>
              <a:t>www.unlockinglifescode.org </a:t>
            </a:r>
            <a:endParaRPr lang="en-US" sz="3600" b="1" dirty="0">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565" b="5623"/>
          <a:stretch/>
        </p:blipFill>
        <p:spPr bwMode="auto">
          <a:xfrm>
            <a:off x="338191" y="1009739"/>
            <a:ext cx="8487308" cy="4350953"/>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7268775" y="6363241"/>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a:t>
            </a:r>
          </a:p>
        </p:txBody>
      </p:sp>
    </p:spTree>
    <p:extLst>
      <p:ext uri="{BB962C8B-B14F-4D97-AF65-F5344CB8AC3E}">
        <p14:creationId xmlns:p14="http://schemas.microsoft.com/office/powerpoint/2010/main" val="415966930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33935"/>
            <a:ext cx="9144000" cy="800100"/>
          </a:xfrm>
          <a:prstGeom prst="rect">
            <a:avLst/>
          </a:prstGeom>
        </p:spPr>
        <p:txBody>
          <a:bodyPr/>
          <a:lstStyle/>
          <a:p>
            <a:pPr algn="ctr">
              <a:defRPr/>
            </a:pPr>
            <a:r>
              <a:rPr lang="en-US" sz="3600" spc="-100" dirty="0" smtClean="0">
                <a:solidFill>
                  <a:srgbClr val="FFFF00"/>
                </a:solidFill>
                <a:latin typeface="Arial" charset="0"/>
                <a:cs typeface="Arial" pitchFamily="34" charset="0"/>
              </a:rPr>
              <a:t>Acting Executive Officer at NHGRI</a:t>
            </a:r>
            <a:endParaRPr lang="en-US" sz="3000" dirty="0">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17" name="Title 1"/>
          <p:cNvSpPr txBox="1">
            <a:spLocks/>
          </p:cNvSpPr>
          <p:nvPr/>
        </p:nvSpPr>
        <p:spPr>
          <a:xfrm>
            <a:off x="2585636" y="6000776"/>
            <a:ext cx="3994573" cy="609147"/>
          </a:xfrm>
          <a:prstGeom prst="rect">
            <a:avLst/>
          </a:prstGeom>
        </p:spPr>
        <p:txBody>
          <a:bodyPr/>
          <a:lstStyle/>
          <a:p>
            <a:pPr algn="ctr" eaLnBrk="0" hangingPunct="0">
              <a:defRPr/>
            </a:pPr>
            <a:r>
              <a:rPr lang="en-US" sz="3200" spc="-100" dirty="0" smtClean="0">
                <a:latin typeface="Arial" charset="0"/>
                <a:ea typeface="+mj-ea"/>
                <a:cs typeface="Arial" charset="0"/>
              </a:rPr>
              <a:t>Ellen Rolfes, M.A.</a:t>
            </a:r>
            <a:endParaRPr lang="en-US" sz="3200" spc="-100" dirty="0">
              <a:latin typeface="Arial" charset="0"/>
              <a:ea typeface="+mj-ea"/>
              <a:cs typeface="Arial" charset="0"/>
            </a:endParaRPr>
          </a:p>
        </p:txBody>
      </p:sp>
      <p:pic>
        <p:nvPicPr>
          <p:cNvPr id="1026" name="Picture 2" descr="C:\2_Work Photos\2012\Misc Photos\DSC_0383_MO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0953" y="1356591"/>
            <a:ext cx="4383937" cy="4383937"/>
          </a:xfrm>
          <a:prstGeom prst="roundRect">
            <a:avLst>
              <a:gd name="adj" fmla="val 16667"/>
            </a:avLst>
          </a:prstGeom>
          <a:ln>
            <a:noFill/>
          </a:ln>
          <a:effectLst>
            <a:glow rad="228600">
              <a:schemeClr val="accent2">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06731"/>
      </p:ext>
    </p:extLst>
  </p:cSld>
  <p:clrMapOvr>
    <a:masterClrMapping/>
  </p:clrMapOvr>
  <p:transition spd="slow">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33440"/>
            <a:ext cx="9144000" cy="800100"/>
          </a:xfrm>
          <a:prstGeom prst="rect">
            <a:avLst/>
          </a:prstGeom>
        </p:spPr>
        <p:txBody>
          <a:bodyPr/>
          <a:lstStyle/>
          <a:p>
            <a:pPr algn="ctr">
              <a:defRPr/>
            </a:pPr>
            <a:r>
              <a:rPr lang="en-US" sz="3600" spc="-100" dirty="0" smtClean="0">
                <a:solidFill>
                  <a:srgbClr val="FFFF00"/>
                </a:solidFill>
                <a:latin typeface="Arial" charset="0"/>
                <a:cs typeface="Arial" pitchFamily="34" charset="0"/>
              </a:rPr>
              <a:t>NHGRI Recruitments</a:t>
            </a:r>
            <a:endParaRPr lang="en-US" sz="3600" spc="-100" dirty="0">
              <a:solidFill>
                <a:srgbClr val="FFFF00"/>
              </a:solidFill>
              <a:latin typeface="Arial" charset="0"/>
              <a:cs typeface="Arial" pitchFamily="34" charset="0"/>
            </a:endParaRP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8" name="TextBox 7"/>
          <p:cNvSpPr txBox="1"/>
          <p:nvPr/>
        </p:nvSpPr>
        <p:spPr>
          <a:xfrm>
            <a:off x="7268528" y="6362700"/>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a:t>
            </a:r>
            <a:endParaRPr lang="en-US" sz="2000" dirty="0">
              <a:solidFill>
                <a:schemeClr val="accent4">
                  <a:lumMod val="40000"/>
                  <a:lumOff val="60000"/>
                </a:schemeClr>
              </a:solidFill>
              <a:latin typeface="Arial" charset="0"/>
            </a:endParaRPr>
          </a:p>
        </p:txBody>
      </p:sp>
      <p:sp>
        <p:nvSpPr>
          <p:cNvPr id="6" name="Title 1"/>
          <p:cNvSpPr txBox="1">
            <a:spLocks/>
          </p:cNvSpPr>
          <p:nvPr/>
        </p:nvSpPr>
        <p:spPr bwMode="auto">
          <a:xfrm>
            <a:off x="1908497" y="1026052"/>
            <a:ext cx="7434794" cy="1229359"/>
          </a:xfrm>
          <a:prstGeom prst="rect">
            <a:avLst/>
          </a:prstGeom>
          <a:noFill/>
          <a:ln w="9525" algn="ctr">
            <a:noFill/>
            <a:miter lim="800000"/>
            <a:headEnd/>
            <a:tailEnd/>
          </a:ln>
        </p:spPr>
        <p:txBody>
          <a:bodyPr/>
          <a:lstStyle/>
          <a:p>
            <a:pPr marL="111125" lvl="1" eaLnBrk="0" hangingPunct="0">
              <a:spcBef>
                <a:spcPts val="0"/>
              </a:spcBef>
              <a:buClr>
                <a:srgbClr val="D6ECFF"/>
              </a:buClr>
              <a:buSzPct val="95000"/>
              <a:defRPr/>
            </a:pPr>
            <a:r>
              <a:rPr lang="en-US" sz="3200" dirty="0" smtClean="0">
                <a:solidFill>
                  <a:prstClr val="white"/>
                </a:solidFill>
                <a:latin typeface="Arial" charset="0"/>
              </a:rPr>
              <a:t>Director,</a:t>
            </a:r>
          </a:p>
          <a:p>
            <a:pPr marL="111125" lvl="1" eaLnBrk="0" hangingPunct="0">
              <a:spcBef>
                <a:spcPts val="0"/>
              </a:spcBef>
              <a:buClr>
                <a:srgbClr val="D6ECFF"/>
              </a:buClr>
              <a:buSzPct val="95000"/>
              <a:defRPr/>
            </a:pPr>
            <a:r>
              <a:rPr lang="en-US" sz="3200" dirty="0" smtClean="0">
                <a:solidFill>
                  <a:prstClr val="white"/>
                </a:solidFill>
                <a:latin typeface="Arial" charset="0"/>
              </a:rPr>
              <a:t> Division of </a:t>
            </a:r>
            <a:r>
              <a:rPr lang="en-US" sz="3200" dirty="0" smtClean="0">
                <a:solidFill>
                  <a:srgbClr val="66FF33"/>
                </a:solidFill>
                <a:latin typeface="Arial" charset="0"/>
              </a:rPr>
              <a:t>Genomics and Society</a:t>
            </a:r>
          </a:p>
        </p:txBody>
      </p:sp>
      <p:pic>
        <p:nvPicPr>
          <p:cNvPr id="9" name="Picture 8" descr="1.png"/>
          <p:cNvPicPr>
            <a:picLocks noChangeAspect="1"/>
          </p:cNvPicPr>
          <p:nvPr/>
        </p:nvPicPr>
        <p:blipFill>
          <a:blip r:embed="rId3" cstate="print"/>
          <a:srcRect/>
          <a:stretch>
            <a:fillRect/>
          </a:stretch>
        </p:blipFill>
        <p:spPr bwMode="auto">
          <a:xfrm>
            <a:off x="236775" y="1026052"/>
            <a:ext cx="1380599" cy="1549450"/>
          </a:xfrm>
          <a:prstGeom prst="rect">
            <a:avLst/>
          </a:prstGeom>
          <a:noFill/>
          <a:ln w="9525">
            <a:noFill/>
            <a:miter lim="800000"/>
            <a:headEnd/>
            <a:tailEnd/>
          </a:ln>
        </p:spPr>
      </p:pic>
      <p:pic>
        <p:nvPicPr>
          <p:cNvPr id="11" name="Picture 10" descr="3.png"/>
          <p:cNvPicPr>
            <a:picLocks noChangeAspect="1"/>
          </p:cNvPicPr>
          <p:nvPr/>
        </p:nvPicPr>
        <p:blipFill>
          <a:blip r:embed="rId4" cstate="print"/>
          <a:srcRect/>
          <a:stretch>
            <a:fillRect/>
          </a:stretch>
        </p:blipFill>
        <p:spPr bwMode="auto">
          <a:xfrm>
            <a:off x="180017" y="2776252"/>
            <a:ext cx="1494114" cy="1671477"/>
          </a:xfrm>
          <a:prstGeom prst="rect">
            <a:avLst/>
          </a:prstGeom>
          <a:noFill/>
          <a:ln w="9525">
            <a:noFill/>
            <a:miter lim="800000"/>
            <a:headEnd/>
            <a:tailEnd/>
          </a:ln>
        </p:spPr>
      </p:pic>
      <p:sp>
        <p:nvSpPr>
          <p:cNvPr id="15" name="Title 1"/>
          <p:cNvSpPr txBox="1">
            <a:spLocks/>
          </p:cNvSpPr>
          <p:nvPr/>
        </p:nvSpPr>
        <p:spPr bwMode="auto">
          <a:xfrm>
            <a:off x="1908497" y="2896572"/>
            <a:ext cx="7358197" cy="1288517"/>
          </a:xfrm>
          <a:prstGeom prst="rect">
            <a:avLst/>
          </a:prstGeom>
          <a:noFill/>
          <a:ln w="9525" algn="ctr">
            <a:noFill/>
            <a:miter lim="800000"/>
            <a:headEnd/>
            <a:tailEnd/>
          </a:ln>
        </p:spPr>
        <p:txBody>
          <a:bodyPr/>
          <a:lstStyle/>
          <a:p>
            <a:pPr marL="111125" lvl="1" defTabSz="228600" eaLnBrk="0" hangingPunct="0">
              <a:spcBef>
                <a:spcPts val="0"/>
              </a:spcBef>
              <a:buClr>
                <a:srgbClr val="D6ECFF"/>
              </a:buClr>
              <a:buSzPct val="95000"/>
              <a:defRPr/>
            </a:pPr>
            <a:r>
              <a:rPr lang="en-US" sz="3200" dirty="0" smtClean="0">
                <a:solidFill>
                  <a:prstClr val="white"/>
                </a:solidFill>
                <a:latin typeface="Arial" charset="0"/>
              </a:rPr>
              <a:t>Extramural </a:t>
            </a:r>
            <a:r>
              <a:rPr lang="en-US" sz="3200" dirty="0" smtClean="0">
                <a:solidFill>
                  <a:srgbClr val="66FF33"/>
                </a:solidFill>
                <a:latin typeface="Arial" charset="0"/>
              </a:rPr>
              <a:t>Bioinformatics</a:t>
            </a:r>
            <a:r>
              <a:rPr lang="en-US" sz="3200" dirty="0" smtClean="0">
                <a:solidFill>
                  <a:prstClr val="white"/>
                </a:solidFill>
                <a:latin typeface="Arial" charset="0"/>
              </a:rPr>
              <a:t> Program  	Directors</a:t>
            </a:r>
          </a:p>
        </p:txBody>
      </p:sp>
      <p:sp>
        <p:nvSpPr>
          <p:cNvPr id="10" name="Title 1"/>
          <p:cNvSpPr txBox="1">
            <a:spLocks/>
          </p:cNvSpPr>
          <p:nvPr/>
        </p:nvSpPr>
        <p:spPr bwMode="auto">
          <a:xfrm>
            <a:off x="1908497" y="4710980"/>
            <a:ext cx="7358197" cy="1288517"/>
          </a:xfrm>
          <a:prstGeom prst="rect">
            <a:avLst/>
          </a:prstGeom>
          <a:noFill/>
          <a:ln w="9525" algn="ctr">
            <a:noFill/>
            <a:miter lim="800000"/>
            <a:headEnd/>
            <a:tailEnd/>
          </a:ln>
        </p:spPr>
        <p:txBody>
          <a:bodyPr/>
          <a:lstStyle/>
          <a:p>
            <a:pPr marL="111125" lvl="1" defTabSz="228600" eaLnBrk="0" hangingPunct="0">
              <a:spcBef>
                <a:spcPts val="1800"/>
              </a:spcBef>
              <a:buClr>
                <a:srgbClr val="D6ECFF"/>
              </a:buClr>
              <a:buSzPct val="95000"/>
              <a:defRPr/>
            </a:pPr>
            <a:r>
              <a:rPr lang="en-US" sz="3200" dirty="0" smtClean="0">
                <a:solidFill>
                  <a:srgbClr val="66FF33"/>
                </a:solidFill>
                <a:latin typeface="Arial" charset="0"/>
              </a:rPr>
              <a:t>Physicians </a:t>
            </a:r>
            <a:r>
              <a:rPr lang="en-US" sz="3200" dirty="0" smtClean="0">
                <a:latin typeface="Arial" charset="0"/>
              </a:rPr>
              <a:t>(Division of Genomic 	Medicine &amp; Division of Policy, 	Communications, and Education)</a:t>
            </a:r>
          </a:p>
        </p:txBody>
      </p:sp>
      <p:pic>
        <p:nvPicPr>
          <p:cNvPr id="12" name="Picture 10" descr="Description: 5.png"/>
          <p:cNvPicPr>
            <a:picLocks noChangeAspect="1" noChangeArrowheads="1"/>
          </p:cNvPicPr>
          <p:nvPr/>
        </p:nvPicPr>
        <p:blipFill>
          <a:blip r:embed="rId5" cstate="print"/>
          <a:srcRect/>
          <a:stretch>
            <a:fillRect/>
          </a:stretch>
        </p:blipFill>
        <p:spPr bwMode="auto">
          <a:xfrm>
            <a:off x="-284337" y="4710980"/>
            <a:ext cx="2168823" cy="1688231"/>
          </a:xfrm>
          <a:prstGeom prst="rect">
            <a:avLst/>
          </a:prstGeom>
          <a:noFill/>
          <a:ln w="9525">
            <a:noFill/>
            <a:miter lim="800000"/>
            <a:headEnd/>
            <a:tailEnd/>
          </a:ln>
        </p:spPr>
      </p:pic>
    </p:spTree>
    <p:extLst>
      <p:ext uri="{BB962C8B-B14F-4D97-AF65-F5344CB8AC3E}">
        <p14:creationId xmlns:p14="http://schemas.microsoft.com/office/powerpoint/2010/main" val="423588419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tx2">
                    <a:lumMod val="90000"/>
                  </a:schemeClr>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Fund Programs</a:t>
            </a: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0" y="32324"/>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55531634"/>
      </p:ext>
    </p:extLst>
  </p:cSld>
  <p:clrMapOvr>
    <a:masterClrMapping/>
  </p:clrMapOvr>
  <p:transition spd="slow">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268528" y="6362700"/>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6</a:t>
            </a: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 name="Title 1"/>
          <p:cNvSpPr txBox="1">
            <a:spLocks/>
          </p:cNvSpPr>
          <p:nvPr/>
        </p:nvSpPr>
        <p:spPr>
          <a:xfrm>
            <a:off x="1588" y="33658"/>
            <a:ext cx="9144000" cy="728662"/>
          </a:xfrm>
          <a:prstGeom prst="rect">
            <a:avLst/>
          </a:prstGeom>
        </p:spPr>
        <p:txBody>
          <a:bodyPr vert="horz" wrap="square" lIns="91440" tIns="45720" rIns="91440" bIns="4572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100" normalizeH="0" baseline="0" noProof="0" dirty="0" smtClean="0">
                <a:ln>
                  <a:noFill/>
                </a:ln>
                <a:solidFill>
                  <a:srgbClr val="FFFF00"/>
                </a:solidFill>
                <a:effectLst/>
                <a:uLnTx/>
                <a:uFillTx/>
                <a:latin typeface="Arial" charset="0"/>
                <a:ea typeface="+mj-ea"/>
                <a:cs typeface="Arial" charset="0"/>
              </a:rPr>
              <a:t>New Director, National Institute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100" normalizeH="0" baseline="0" noProof="0" dirty="0" smtClean="0">
                <a:ln>
                  <a:noFill/>
                </a:ln>
                <a:solidFill>
                  <a:srgbClr val="FFFF00"/>
                </a:solidFill>
                <a:effectLst/>
                <a:uLnTx/>
                <a:uFillTx/>
                <a:latin typeface="Arial" charset="0"/>
                <a:ea typeface="+mj-ea"/>
                <a:cs typeface="Arial" charset="0"/>
              </a:rPr>
              <a:t>of General Medical Sciences </a:t>
            </a:r>
          </a:p>
        </p:txBody>
      </p:sp>
      <p:grpSp>
        <p:nvGrpSpPr>
          <p:cNvPr id="2" name="Group 1"/>
          <p:cNvGrpSpPr/>
          <p:nvPr/>
        </p:nvGrpSpPr>
        <p:grpSpPr>
          <a:xfrm>
            <a:off x="-95697" y="1714906"/>
            <a:ext cx="9144000" cy="4752562"/>
            <a:chOff x="0" y="1619209"/>
            <a:chExt cx="9144000" cy="4752562"/>
          </a:xfrm>
        </p:grpSpPr>
        <p:sp>
          <p:nvSpPr>
            <p:cNvPr id="10" name="Title 1"/>
            <p:cNvSpPr txBox="1">
              <a:spLocks/>
            </p:cNvSpPr>
            <p:nvPr/>
          </p:nvSpPr>
          <p:spPr>
            <a:xfrm>
              <a:off x="0" y="5762624"/>
              <a:ext cx="9144000" cy="609147"/>
            </a:xfrm>
            <a:prstGeom prst="rect">
              <a:avLst/>
            </a:prstGeom>
          </p:spPr>
          <p:txBody>
            <a:bodyPr/>
            <a:lstStyle/>
            <a:p>
              <a:pPr algn="ctr" eaLnBrk="0" hangingPunct="0">
                <a:defRPr/>
              </a:pPr>
              <a:r>
                <a:rPr lang="en-US" sz="3200" spc="-100" dirty="0" smtClean="0">
                  <a:latin typeface="Arial" charset="0"/>
                  <a:ea typeface="+mj-ea"/>
                  <a:cs typeface="Arial" charset="0"/>
                </a:rPr>
                <a:t>Jon </a:t>
              </a:r>
              <a:r>
                <a:rPr lang="en-US" sz="3200" spc="-100" dirty="0" err="1" smtClean="0">
                  <a:latin typeface="Arial" charset="0"/>
                  <a:ea typeface="+mj-ea"/>
                  <a:cs typeface="Arial" charset="0"/>
                </a:rPr>
                <a:t>Lorsch</a:t>
              </a:r>
              <a:r>
                <a:rPr lang="en-US" sz="3200" spc="-100" dirty="0" smtClean="0">
                  <a:latin typeface="Arial" charset="0"/>
                  <a:ea typeface="+mj-ea"/>
                  <a:cs typeface="Arial" charset="0"/>
                </a:rPr>
                <a:t>, Ph.D</a:t>
              </a:r>
              <a:r>
                <a:rPr lang="en-US" sz="3200" spc="-100" dirty="0">
                  <a:latin typeface="Arial" charset="0"/>
                  <a:ea typeface="+mj-ea"/>
                  <a:cs typeface="Arial" charset="0"/>
                </a:rPr>
                <a:t>.</a:t>
              </a:r>
            </a:p>
          </p:txBody>
        </p:sp>
        <p:pic>
          <p:nvPicPr>
            <p:cNvPr id="169986" name="Picture 2" descr="http://krieger2.jhu.edu/magazine/f10/img/f4-lorsch.jpg"/>
            <p:cNvPicPr>
              <a:picLocks noChangeAspect="1" noChangeArrowheads="1"/>
            </p:cNvPicPr>
            <p:nvPr/>
          </p:nvPicPr>
          <p:blipFill>
            <a:blip r:embed="rId3" cstate="print"/>
            <a:srcRect/>
            <a:stretch>
              <a:fillRect/>
            </a:stretch>
          </p:blipFill>
          <p:spPr bwMode="auto">
            <a:xfrm>
              <a:off x="1244154" y="1619209"/>
              <a:ext cx="2857500" cy="4048125"/>
            </a:xfrm>
            <a:prstGeom prst="roundRect">
              <a:avLst/>
            </a:prstGeom>
            <a:noFill/>
          </p:spPr>
        </p:pic>
        <p:pic>
          <p:nvPicPr>
            <p:cNvPr id="169988" name="Picture 4" descr="http://www.colorado.edu/chem/yinlab/Images/NIGMS.jpg"/>
            <p:cNvPicPr>
              <a:picLocks noChangeAspect="1" noChangeArrowheads="1"/>
            </p:cNvPicPr>
            <p:nvPr/>
          </p:nvPicPr>
          <p:blipFill>
            <a:blip r:embed="rId4" cstate="print"/>
            <a:srcRect/>
            <a:stretch>
              <a:fillRect/>
            </a:stretch>
          </p:blipFill>
          <p:spPr bwMode="auto">
            <a:xfrm>
              <a:off x="4702273" y="2801251"/>
              <a:ext cx="3338286" cy="1669143"/>
            </a:xfrm>
            <a:prstGeom prst="rect">
              <a:avLst/>
            </a:prstGeom>
            <a:noFill/>
            <a:effectLst>
              <a:glow rad="228600">
                <a:schemeClr val="accent3">
                  <a:satMod val="175000"/>
                  <a:alpha val="40000"/>
                </a:schemeClr>
              </a:glow>
            </a:effectLst>
          </p:spPr>
        </p:pic>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15" y="32550"/>
            <a:ext cx="9072529" cy="706437"/>
          </a:xfrm>
        </p:spPr>
        <p:txBody>
          <a:bodyPr/>
          <a:lstStyle/>
          <a:p>
            <a:pPr algn="ctr">
              <a:defRPr/>
            </a:pPr>
            <a:r>
              <a:rPr lang="en-US" sz="3600" b="1" dirty="0">
                <a:solidFill>
                  <a:srgbClr val="FFFF00"/>
                </a:solidFill>
                <a:latin typeface="Arial" charset="0"/>
                <a:cs typeface="Arial" charset="0"/>
              </a:rPr>
              <a:t>Brain Research through Advancing Innovative </a:t>
            </a:r>
            <a:r>
              <a:rPr lang="en-US" sz="3600" b="1" dirty="0" err="1" smtClean="0">
                <a:solidFill>
                  <a:srgbClr val="FFFF00"/>
                </a:solidFill>
                <a:latin typeface="Arial" charset="0"/>
                <a:cs typeface="Arial" charset="0"/>
              </a:rPr>
              <a:t>Neurotechnologies</a:t>
            </a:r>
            <a:r>
              <a:rPr lang="en-US" sz="3600" b="1" dirty="0" smtClean="0">
                <a:solidFill>
                  <a:srgbClr val="FFFF00"/>
                </a:solidFill>
                <a:latin typeface="Arial" charset="0"/>
                <a:cs typeface="Arial" charset="0"/>
              </a:rPr>
              <a:t>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(BRAIN) Initiative</a:t>
            </a:r>
            <a:endParaRPr lang="en-US" sz="3600" b="1" dirty="0"/>
          </a:p>
        </p:txBody>
      </p:sp>
      <p:sp>
        <p:nvSpPr>
          <p:cNvPr id="9" name="Title 1"/>
          <p:cNvSpPr txBox="1">
            <a:spLocks/>
          </p:cNvSpPr>
          <p:nvPr/>
        </p:nvSpPr>
        <p:spPr bwMode="auto">
          <a:xfrm>
            <a:off x="92597" y="4751694"/>
            <a:ext cx="8829196" cy="2031665"/>
          </a:xfrm>
          <a:prstGeom prst="rect">
            <a:avLst/>
          </a:prstGeom>
          <a:noFill/>
          <a:ln w="9525" algn="ctr">
            <a:noFill/>
            <a:miter lim="800000"/>
            <a:headEnd/>
            <a:tailEnd/>
          </a:ln>
        </p:spPr>
        <p:txBody>
          <a:bodyPr/>
          <a:lstStyle/>
          <a:p>
            <a:pPr marL="339725" lvl="1" indent="-228600" eaLnBrk="0" hangingPunct="0">
              <a:spcBef>
                <a:spcPts val="1800"/>
              </a:spcBef>
              <a:buClr>
                <a:srgbClr val="D6ECFF"/>
              </a:buClr>
              <a:buSzPct val="95000"/>
              <a:buFont typeface="Wingdings" pitchFamily="2" charset="2"/>
              <a:buChar char=""/>
              <a:defRPr/>
            </a:pPr>
            <a:r>
              <a:rPr lang="en-US" sz="2600" dirty="0" smtClean="0">
                <a:cs typeface="Arial" pitchFamily="34" charset="0"/>
              </a:rPr>
              <a:t>$40M </a:t>
            </a:r>
            <a:r>
              <a:rPr lang="en-US" sz="2600" dirty="0">
                <a:cs typeface="Arial" pitchFamily="34" charset="0"/>
              </a:rPr>
              <a:t>from the NIH to develop new tools, training </a:t>
            </a:r>
            <a:r>
              <a:rPr lang="en-US" sz="2600" dirty="0" smtClean="0">
                <a:cs typeface="Arial" pitchFamily="34" charset="0"/>
              </a:rPr>
              <a:t>	opportunities, </a:t>
            </a:r>
            <a:r>
              <a:rPr lang="en-US" sz="2600" dirty="0">
                <a:cs typeface="Arial" pitchFamily="34" charset="0"/>
              </a:rPr>
              <a:t>and other resources</a:t>
            </a:r>
            <a:endParaRPr lang="en-US" sz="2600" dirty="0" smtClean="0">
              <a:solidFill>
                <a:prstClr val="white"/>
              </a:solidFill>
              <a:latin typeface="Arial" charset="0"/>
            </a:endParaRPr>
          </a:p>
          <a:p>
            <a:pPr marL="339725" lvl="1" indent="-228600" eaLnBrk="0" hangingPunct="0">
              <a:spcBef>
                <a:spcPts val="1800"/>
              </a:spcBef>
              <a:buClr>
                <a:srgbClr val="D6ECFF"/>
              </a:buClr>
              <a:buSzPct val="95000"/>
              <a:buFont typeface="Wingdings" pitchFamily="2" charset="2"/>
              <a:buChar char=""/>
              <a:defRPr/>
            </a:pPr>
            <a:r>
              <a:rPr lang="en-US" sz="2600" dirty="0" smtClean="0">
                <a:cs typeface="Arial" pitchFamily="34" charset="0"/>
              </a:rPr>
              <a:t>NIH Working </a:t>
            </a:r>
            <a:r>
              <a:rPr lang="en-US" sz="2600" dirty="0">
                <a:cs typeface="Arial" pitchFamily="34" charset="0"/>
              </a:rPr>
              <a:t>G</a:t>
            </a:r>
            <a:r>
              <a:rPr lang="en-US" sz="2600" dirty="0" smtClean="0">
                <a:cs typeface="Arial" pitchFamily="34" charset="0"/>
              </a:rPr>
              <a:t>roup </a:t>
            </a:r>
            <a:r>
              <a:rPr lang="en-US" sz="2600" dirty="0">
                <a:cs typeface="Arial" pitchFamily="34" charset="0"/>
              </a:rPr>
              <a:t>co-chaired by </a:t>
            </a:r>
            <a:r>
              <a:rPr lang="en-US" sz="2600" dirty="0" smtClean="0">
                <a:cs typeface="Arial" pitchFamily="34" charset="0"/>
              </a:rPr>
              <a:t>Cori </a:t>
            </a:r>
            <a:r>
              <a:rPr lang="en-US" sz="2600" dirty="0" err="1">
                <a:cs typeface="Arial" pitchFamily="34" charset="0"/>
              </a:rPr>
              <a:t>Bargmann</a:t>
            </a:r>
            <a:r>
              <a:rPr lang="en-US" sz="2600" dirty="0">
                <a:cs typeface="Arial" pitchFamily="34" charset="0"/>
              </a:rPr>
              <a:t> </a:t>
            </a:r>
            <a:r>
              <a:rPr lang="en-US" sz="2600" dirty="0" smtClean="0">
                <a:cs typeface="Arial" pitchFamily="34" charset="0"/>
              </a:rPr>
              <a:t>	and William Newsome</a:t>
            </a:r>
            <a:endParaRPr lang="en-US" sz="2600" dirty="0" smtClean="0">
              <a:solidFill>
                <a:prstClr val="white"/>
              </a:solidFill>
              <a:latin typeface="Arial" charset="0"/>
            </a:endParaRPr>
          </a:p>
        </p:txBody>
      </p:sp>
      <p:grpSp>
        <p:nvGrpSpPr>
          <p:cNvPr id="4" name="Group 3"/>
          <p:cNvGrpSpPr>
            <a:grpSpLocks noChangeAspect="1"/>
          </p:cNvGrpSpPr>
          <p:nvPr/>
        </p:nvGrpSpPr>
        <p:grpSpPr>
          <a:xfrm>
            <a:off x="852590" y="2054784"/>
            <a:ext cx="7452731" cy="2483569"/>
            <a:chOff x="536057" y="1096290"/>
            <a:chExt cx="8182514" cy="272676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0959" y="1096290"/>
              <a:ext cx="3477612" cy="2726763"/>
            </a:xfrm>
            <a:prstGeom prst="rect">
              <a:avLst/>
            </a:prstGeom>
            <a:noFill/>
            <a:ln>
              <a:noFill/>
            </a:ln>
            <a:effectLst>
              <a:glow rad="228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057" y="1096291"/>
              <a:ext cx="3976962" cy="2726764"/>
            </a:xfrm>
            <a:prstGeom prst="rect">
              <a:avLst/>
            </a:prstGeom>
            <a:noFill/>
            <a:ln>
              <a:noFill/>
            </a:ln>
            <a:effectLst>
              <a:glow rad="228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7268775" y="6363241"/>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7</a:t>
            </a:r>
          </a:p>
        </p:txBody>
      </p:sp>
    </p:spTree>
    <p:extLst>
      <p:ext uri="{BB962C8B-B14F-4D97-AF65-F5344CB8AC3E}">
        <p14:creationId xmlns:p14="http://schemas.microsoft.com/office/powerpoint/2010/main" val="7889849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157501" y="679124"/>
            <a:ext cx="3874750" cy="3874750"/>
          </a:xfrm>
          <a:prstGeom prst="ellipse">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dirty="0">
              <a:solidFill>
                <a:prstClr val="white"/>
              </a:solidFill>
            </a:endParaRPr>
          </a:p>
        </p:txBody>
      </p:sp>
      <p:sp>
        <p:nvSpPr>
          <p:cNvPr id="6" name="Oval 5"/>
          <p:cNvSpPr/>
          <p:nvPr/>
        </p:nvSpPr>
        <p:spPr>
          <a:xfrm>
            <a:off x="2594843" y="2856549"/>
            <a:ext cx="3874750" cy="3874750"/>
          </a:xfrm>
          <a:prstGeom prst="ellipse">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sp>
        <p:nvSpPr>
          <p:cNvPr id="7" name="Oval 6"/>
          <p:cNvSpPr/>
          <p:nvPr/>
        </p:nvSpPr>
        <p:spPr>
          <a:xfrm>
            <a:off x="4098419" y="679124"/>
            <a:ext cx="3874750" cy="3874750"/>
          </a:xfrm>
          <a:prstGeom prst="ellipse">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sp>
        <p:nvSpPr>
          <p:cNvPr id="4" name="TextBox 3"/>
          <p:cNvSpPr txBox="1"/>
          <p:nvPr/>
        </p:nvSpPr>
        <p:spPr>
          <a:xfrm>
            <a:off x="5141043" y="1926343"/>
            <a:ext cx="2390398" cy="1200329"/>
          </a:xfrm>
          <a:prstGeom prst="rect">
            <a:avLst/>
          </a:prstGeom>
          <a:noFill/>
        </p:spPr>
        <p:txBody>
          <a:bodyPr wrap="none" rtlCol="0">
            <a:spAutoFit/>
          </a:bodyPr>
          <a:lstStyle/>
          <a:p>
            <a:pPr algn="ctr" fontAlgn="auto">
              <a:spcBef>
                <a:spcPts val="0"/>
              </a:spcBef>
              <a:spcAft>
                <a:spcPts val="0"/>
              </a:spcAft>
            </a:pPr>
            <a:r>
              <a:rPr lang="en-US" sz="2400" dirty="0" smtClean="0">
                <a:solidFill>
                  <a:prstClr val="white"/>
                </a:solidFill>
                <a:cs typeface="Arial" pitchFamily="34" charset="0"/>
              </a:rPr>
              <a:t>Scientific Data </a:t>
            </a:r>
          </a:p>
          <a:p>
            <a:pPr algn="ctr" fontAlgn="auto">
              <a:spcBef>
                <a:spcPts val="0"/>
              </a:spcBef>
              <a:spcAft>
                <a:spcPts val="0"/>
              </a:spcAft>
            </a:pPr>
            <a:r>
              <a:rPr lang="en-US" sz="2400" dirty="0" smtClean="0">
                <a:solidFill>
                  <a:prstClr val="white"/>
                </a:solidFill>
                <a:cs typeface="Arial" pitchFamily="34" charset="0"/>
              </a:rPr>
              <a:t>Council</a:t>
            </a:r>
          </a:p>
          <a:p>
            <a:pPr algn="ctr" fontAlgn="auto">
              <a:spcBef>
                <a:spcPts val="0"/>
              </a:spcBef>
              <a:spcAft>
                <a:spcPts val="0"/>
              </a:spcAft>
            </a:pPr>
            <a:r>
              <a:rPr lang="en-US" sz="2400" dirty="0" smtClean="0">
                <a:solidFill>
                  <a:prstClr val="white"/>
                </a:solidFill>
                <a:cs typeface="Arial" pitchFamily="34" charset="0"/>
              </a:rPr>
              <a:t>(SDC)</a:t>
            </a:r>
            <a:endParaRPr lang="en-US" sz="2400" dirty="0">
              <a:solidFill>
                <a:prstClr val="white"/>
              </a:solidFill>
              <a:cs typeface="Arial" pitchFamily="34" charset="0"/>
            </a:endParaRPr>
          </a:p>
        </p:txBody>
      </p:sp>
      <p:sp>
        <p:nvSpPr>
          <p:cNvPr id="9" name="TextBox 8"/>
          <p:cNvSpPr txBox="1"/>
          <p:nvPr/>
        </p:nvSpPr>
        <p:spPr>
          <a:xfrm>
            <a:off x="3596520" y="4642427"/>
            <a:ext cx="1909497" cy="1200329"/>
          </a:xfrm>
          <a:prstGeom prst="rect">
            <a:avLst/>
          </a:prstGeom>
          <a:noFill/>
        </p:spPr>
        <p:txBody>
          <a:bodyPr wrap="none" rtlCol="0">
            <a:spAutoFit/>
          </a:bodyPr>
          <a:lstStyle/>
          <a:p>
            <a:pPr algn="ctr" fontAlgn="auto">
              <a:spcBef>
                <a:spcPts val="0"/>
              </a:spcBef>
              <a:spcAft>
                <a:spcPts val="0"/>
              </a:spcAft>
            </a:pPr>
            <a:r>
              <a:rPr lang="en-US" sz="2400" dirty="0" smtClean="0">
                <a:solidFill>
                  <a:prstClr val="white"/>
                </a:solidFill>
                <a:cs typeface="Arial" pitchFamily="34" charset="0"/>
              </a:rPr>
              <a:t>Big Data to </a:t>
            </a:r>
          </a:p>
          <a:p>
            <a:pPr algn="ctr" fontAlgn="auto">
              <a:spcBef>
                <a:spcPts val="0"/>
              </a:spcBef>
              <a:spcAft>
                <a:spcPts val="0"/>
              </a:spcAft>
            </a:pPr>
            <a:r>
              <a:rPr lang="en-US" sz="2400" dirty="0" smtClean="0">
                <a:solidFill>
                  <a:prstClr val="white"/>
                </a:solidFill>
                <a:cs typeface="Arial" pitchFamily="34" charset="0"/>
              </a:rPr>
              <a:t>Knowledge </a:t>
            </a:r>
          </a:p>
          <a:p>
            <a:pPr algn="ctr" fontAlgn="auto">
              <a:spcBef>
                <a:spcPts val="0"/>
              </a:spcBef>
              <a:spcAft>
                <a:spcPts val="0"/>
              </a:spcAft>
            </a:pPr>
            <a:r>
              <a:rPr lang="en-US" sz="2400" dirty="0" smtClean="0">
                <a:solidFill>
                  <a:prstClr val="white"/>
                </a:solidFill>
                <a:cs typeface="Arial" pitchFamily="34" charset="0"/>
              </a:rPr>
              <a:t>(BD2K)</a:t>
            </a:r>
            <a:endParaRPr lang="en-US" sz="2400" dirty="0">
              <a:solidFill>
                <a:prstClr val="white"/>
              </a:solidFill>
              <a:cs typeface="Arial" pitchFamily="34" charset="0"/>
            </a:endParaRPr>
          </a:p>
        </p:txBody>
      </p:sp>
      <p:sp>
        <p:nvSpPr>
          <p:cNvPr id="10" name="TextBox 9"/>
          <p:cNvSpPr txBox="1"/>
          <p:nvPr/>
        </p:nvSpPr>
        <p:spPr>
          <a:xfrm>
            <a:off x="1241543" y="1926343"/>
            <a:ext cx="2906565" cy="1200329"/>
          </a:xfrm>
          <a:prstGeom prst="rect">
            <a:avLst/>
          </a:prstGeom>
          <a:noFill/>
        </p:spPr>
        <p:txBody>
          <a:bodyPr wrap="none" rtlCol="0">
            <a:spAutoFit/>
          </a:bodyPr>
          <a:lstStyle/>
          <a:p>
            <a:pPr algn="ctr" fontAlgn="auto">
              <a:spcBef>
                <a:spcPts val="0"/>
              </a:spcBef>
              <a:spcAft>
                <a:spcPts val="0"/>
              </a:spcAft>
            </a:pPr>
            <a:r>
              <a:rPr lang="en-US" sz="2400" dirty="0" smtClean="0">
                <a:solidFill>
                  <a:prstClr val="white"/>
                </a:solidFill>
                <a:cs typeface="Arial" pitchFamily="34" charset="0"/>
              </a:rPr>
              <a:t>Associate Director</a:t>
            </a:r>
          </a:p>
          <a:p>
            <a:pPr algn="ctr" fontAlgn="auto">
              <a:spcBef>
                <a:spcPts val="0"/>
              </a:spcBef>
              <a:spcAft>
                <a:spcPts val="0"/>
              </a:spcAft>
            </a:pPr>
            <a:r>
              <a:rPr lang="en-US" sz="2400" dirty="0">
                <a:solidFill>
                  <a:prstClr val="white"/>
                </a:solidFill>
                <a:cs typeface="Arial" pitchFamily="34" charset="0"/>
              </a:rPr>
              <a:t>f</a:t>
            </a:r>
            <a:r>
              <a:rPr lang="en-US" sz="2400" dirty="0" smtClean="0">
                <a:solidFill>
                  <a:prstClr val="white"/>
                </a:solidFill>
                <a:cs typeface="Arial" pitchFamily="34" charset="0"/>
              </a:rPr>
              <a:t>or Data Science</a:t>
            </a:r>
          </a:p>
          <a:p>
            <a:pPr algn="ctr" fontAlgn="auto">
              <a:spcBef>
                <a:spcPts val="0"/>
              </a:spcBef>
              <a:spcAft>
                <a:spcPts val="0"/>
              </a:spcAft>
            </a:pPr>
            <a:r>
              <a:rPr lang="en-US" sz="2400" dirty="0" smtClean="0">
                <a:solidFill>
                  <a:prstClr val="white"/>
                </a:solidFill>
                <a:cs typeface="Arial" pitchFamily="34" charset="0"/>
              </a:rPr>
              <a:t>(ADDS)</a:t>
            </a:r>
          </a:p>
        </p:txBody>
      </p:sp>
      <p:sp>
        <p:nvSpPr>
          <p:cNvPr id="8" name="Title 1"/>
          <p:cNvSpPr txBox="1">
            <a:spLocks/>
          </p:cNvSpPr>
          <p:nvPr/>
        </p:nvSpPr>
        <p:spPr bwMode="auto">
          <a:xfrm>
            <a:off x="0" y="44893"/>
            <a:ext cx="9144000" cy="665163"/>
          </a:xfrm>
          <a:prstGeom prst="rect">
            <a:avLst/>
          </a:prstGeom>
          <a:noFill/>
          <a:ln w="9525">
            <a:noFill/>
            <a:miter lim="800000"/>
            <a:headEnd/>
            <a:tailEnd/>
          </a:ln>
        </p:spPr>
        <p:txBody>
          <a:bodyPr/>
          <a:lstStyle/>
          <a:p>
            <a:pPr algn="ctr" eaLnBrk="0" hangingPunct="0"/>
            <a:r>
              <a:rPr lang="en-US" sz="3600" dirty="0" smtClean="0">
                <a:solidFill>
                  <a:srgbClr val="FFFF00"/>
                </a:solidFill>
                <a:cs typeface="Arial" pitchFamily="34" charset="0"/>
              </a:rPr>
              <a:t>NIH is Tackling the ‘Big Data’ Problem</a:t>
            </a:r>
            <a:endParaRPr lang="en-US" sz="3600" i="1" dirty="0">
              <a:solidFill>
                <a:srgbClr val="FFFF00"/>
              </a:solidFill>
              <a:cs typeface="Arial" pitchFamily="34" charset="0"/>
            </a:endParaRPr>
          </a:p>
        </p:txBody>
      </p:sp>
      <p:sp>
        <p:nvSpPr>
          <p:cNvPr id="11" name="TextBox 10"/>
          <p:cNvSpPr txBox="1"/>
          <p:nvPr/>
        </p:nvSpPr>
        <p:spPr>
          <a:xfrm>
            <a:off x="7268775" y="6363241"/>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8</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255269850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4"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45869" y="425669"/>
            <a:ext cx="7704583" cy="5139555"/>
            <a:chOff x="644269" y="425669"/>
            <a:chExt cx="7704583" cy="5139555"/>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269" y="425669"/>
              <a:ext cx="7704583" cy="5139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12428" t="38857" r="24286" b="53714"/>
            <a:stretch>
              <a:fillRect/>
            </a:stretch>
          </p:blipFill>
          <p:spPr bwMode="auto">
            <a:xfrm>
              <a:off x="657860" y="2016065"/>
              <a:ext cx="6676196" cy="56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idx="4294967295"/>
          </p:nvPr>
        </p:nvSpPr>
        <p:spPr bwMode="auto">
          <a:xfrm>
            <a:off x="0" y="5639904"/>
            <a:ext cx="9144000" cy="736600"/>
          </a:xfrm>
          <a:solidFill>
            <a:srgbClr val="000066"/>
          </a:solidFill>
        </p:spPr>
        <p:txBody>
          <a:bodyPr wrap="square" lIns="91440" tIns="45720" rIns="91440" bIns="45720" numCol="1" anchorCtr="0" compatLnSpc="1">
            <a:prstTxWarp prst="textNoShape">
              <a:avLst/>
            </a:prstTxWarp>
          </a:bodyPr>
          <a:lstStyle/>
          <a:p>
            <a:pPr algn="ctr">
              <a:defRPr/>
            </a:pPr>
            <a:r>
              <a:rPr lang="en-US" sz="3600" b="1" dirty="0" smtClean="0">
                <a:solidFill>
                  <a:schemeClr val="tx1"/>
                </a:solidFill>
                <a:latin typeface="Arial" charset="0"/>
                <a:cs typeface="Arial" charset="0"/>
              </a:rPr>
              <a:t>genome.gov/</a:t>
            </a:r>
            <a:r>
              <a:rPr lang="en-US" sz="3600" b="1" dirty="0" err="1" smtClean="0">
                <a:solidFill>
                  <a:schemeClr val="tx1"/>
                </a:solidFill>
                <a:latin typeface="Arial" charset="0"/>
                <a:cs typeface="Arial" charset="0"/>
              </a:rPr>
              <a:t>DirectorsReport</a:t>
            </a:r>
            <a:r>
              <a:rPr lang="en-US" sz="3600" b="1" dirty="0" smtClean="0">
                <a:solidFill>
                  <a:schemeClr val="tx1"/>
                </a:solidFill>
                <a:latin typeface="Arial" charset="0"/>
                <a:cs typeface="Arial" charset="0"/>
              </a:rPr>
              <a:t>  </a:t>
            </a:r>
          </a:p>
        </p:txBody>
      </p:sp>
      <p:sp>
        <p:nvSpPr>
          <p:cNvPr id="5" name="TextBox 4"/>
          <p:cNvSpPr txBox="1"/>
          <p:nvPr/>
        </p:nvSpPr>
        <p:spPr>
          <a:xfrm>
            <a:off x="7268123" y="6364399"/>
            <a:ext cx="1652588" cy="40005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p>
        </p:txBody>
      </p:sp>
      <p:sp>
        <p:nvSpPr>
          <p:cNvPr id="7" name="Down Arrow 6"/>
          <p:cNvSpPr/>
          <p:nvPr/>
        </p:nvSpPr>
        <p:spPr>
          <a:xfrm>
            <a:off x="8540346" y="5304902"/>
            <a:ext cx="400050" cy="1009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715389" y="1835376"/>
            <a:ext cx="1452562" cy="93662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nodeType="afterGroup">
                            <p:stCondLst>
                              <p:cond delay="0"/>
                            </p:stCondLst>
                            <p:childTnLst>
                              <p:par>
                                <p:cTn id="16" presetID="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76200"/>
            <a:ext cx="9144000" cy="1828800"/>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0" smtClean="0">
              <a:solidFill>
                <a:srgbClr val="000000"/>
              </a:solidFill>
              <a:latin typeface="Arial" charset="0"/>
              <a:ea typeface="ＭＳ Ｐゴシック" charset="-128"/>
            </a:endParaRPr>
          </a:p>
        </p:txBody>
      </p:sp>
      <p:pic>
        <p:nvPicPr>
          <p:cNvPr id="2051" name="Picture 3" descr="NIH employees looking to the fu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77256"/>
            <a:ext cx="10572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Discover a career at NIH: It's about lif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77256"/>
            <a:ext cx="17621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hi_OD5653298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477256"/>
            <a:ext cx="19050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lo_NIDR94-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401056"/>
            <a:ext cx="20574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lo_NIGMS771796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477256"/>
            <a:ext cx="144780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8"/>
          <p:cNvSpPr>
            <a:spLocks noChangeArrowheads="1"/>
          </p:cNvSpPr>
          <p:nvPr/>
        </p:nvSpPr>
        <p:spPr bwMode="auto">
          <a:xfrm>
            <a:off x="5334000" y="401056"/>
            <a:ext cx="2057400" cy="1357313"/>
          </a:xfrm>
          <a:prstGeom prst="rect">
            <a:avLst/>
          </a:prstGeom>
          <a:noFill/>
          <a:ln w="101600">
            <a:solidFill>
              <a:srgbClr val="3366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0" smtClean="0">
              <a:solidFill>
                <a:srgbClr val="000000"/>
              </a:solidFill>
              <a:latin typeface="Arial" charset="0"/>
              <a:ea typeface="ＭＳ Ｐゴシック" charset="-128"/>
            </a:endParaRPr>
          </a:p>
        </p:txBody>
      </p:sp>
      <p:sp>
        <p:nvSpPr>
          <p:cNvPr id="2057" name="Rectangle 9"/>
          <p:cNvSpPr>
            <a:spLocks noChangeArrowheads="1"/>
          </p:cNvSpPr>
          <p:nvPr/>
        </p:nvSpPr>
        <p:spPr bwMode="auto">
          <a:xfrm>
            <a:off x="152400" y="-75194"/>
            <a:ext cx="8953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p>
            <a:pPr algn="ctr"/>
            <a:r>
              <a:rPr lang="en-US" sz="1400" dirty="0" smtClean="0">
                <a:solidFill>
                  <a:srgbClr val="FFFFFF"/>
                </a:solidFill>
                <a:latin typeface="Calibri" pitchFamily="34" charset="0"/>
                <a:ea typeface="ＭＳ Ｐゴシック" charset="-128"/>
              </a:rPr>
              <a:t>Associate Director for Data Science </a:t>
            </a:r>
          </a:p>
          <a:p>
            <a:pPr algn="ctr"/>
            <a:r>
              <a:rPr lang="en-US" sz="1400" dirty="0" smtClean="0">
                <a:solidFill>
                  <a:srgbClr val="FFFFFF"/>
                </a:solidFill>
                <a:latin typeface="Calibri" pitchFamily="34" charset="0"/>
                <a:ea typeface="ＭＳ Ｐゴシック" charset="-128"/>
              </a:rPr>
              <a:t>Office of the Director, National Institutes of Health, Department of Health and Human Services</a:t>
            </a:r>
          </a:p>
        </p:txBody>
      </p:sp>
      <p:sp>
        <p:nvSpPr>
          <p:cNvPr id="2058" name="Text Box 12"/>
          <p:cNvSpPr txBox="1">
            <a:spLocks noChangeArrowheads="1"/>
          </p:cNvSpPr>
          <p:nvPr/>
        </p:nvSpPr>
        <p:spPr bwMode="auto">
          <a:xfrm>
            <a:off x="53975" y="1777167"/>
            <a:ext cx="9090025" cy="5216525"/>
          </a:xfrm>
          <a:prstGeom prst="rect">
            <a:avLst/>
          </a:prstGeom>
          <a:noFill/>
          <a:ln w="76200">
            <a:solidFill>
              <a:srgbClr val="336699"/>
            </a:solidFill>
            <a:miter lim="800000"/>
            <a:headEnd/>
            <a:tailEnd/>
          </a:ln>
          <a:extLst>
            <a:ext uri="{909E8E84-426E-40DD-AFC4-6F175D3DCCD1}">
              <a14:hiddenFill xmlns:a14="http://schemas.microsoft.com/office/drawing/2010/main">
                <a:solidFill>
                  <a:srgbClr val="FFFFFF"/>
                </a:solidFill>
              </a14:hiddenFill>
            </a:ext>
          </a:extLst>
        </p:spPr>
        <p:txBody>
          <a:bodyPr lIns="137160" rIns="137160">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sz="1200" i="1" dirty="0" smtClean="0">
                <a:solidFill>
                  <a:srgbClr val="000000"/>
                </a:solidFill>
                <a:latin typeface="Calibri" pitchFamily="34" charset="0"/>
              </a:rPr>
              <a:t> The NIH is the center of medical and behavioral research for the Nation </a:t>
            </a:r>
          </a:p>
          <a:p>
            <a:pPr algn="ctr" eaLnBrk="1" hangingPunct="1"/>
            <a:r>
              <a:rPr lang="en-US" sz="1200" i="1" dirty="0" smtClean="0">
                <a:solidFill>
                  <a:srgbClr val="000000"/>
                </a:solidFill>
                <a:latin typeface="Calibri" pitchFamily="34" charset="0"/>
              </a:rPr>
              <a:t>----making essential medical discoveries that improve health and save lives.  </a:t>
            </a:r>
          </a:p>
          <a:p>
            <a:pPr eaLnBrk="1" hangingPunct="1"/>
            <a:endParaRPr lang="en-US" sz="1200" i="1" dirty="0" smtClean="0">
              <a:solidFill>
                <a:srgbClr val="000000"/>
              </a:solidFill>
              <a:latin typeface="Calibri" pitchFamily="34" charset="0"/>
            </a:endParaRPr>
          </a:p>
          <a:p>
            <a:pPr algn="just" eaLnBrk="1" hangingPunct="1"/>
            <a:r>
              <a:rPr lang="en-US" sz="1200" i="1" dirty="0" smtClean="0">
                <a:solidFill>
                  <a:srgbClr val="000000"/>
                </a:solidFill>
                <a:latin typeface="Calibri" pitchFamily="34" charset="0"/>
              </a:rPr>
              <a:t>Are you a top-level Scientific Researcher or Scientific Administrator seeking a career at the one of the preeminent biomedical research institutions in the Nation and the world?</a:t>
            </a:r>
            <a:r>
              <a:rPr lang="en-US" sz="1200" b="0" dirty="0" smtClean="0">
                <a:solidFill>
                  <a:srgbClr val="000000"/>
                </a:solidFill>
                <a:latin typeface="Calibri" pitchFamily="34" charset="0"/>
              </a:rPr>
              <a:t>  Are you at that point in your career where you’re ready to “give back?” The position of Associate Director for Data Science (ADDS), Office of the Director (OD), National Institutes of Health (NIH), offers a unique and exciting opportunity to provide critical leadership for basic and translational research. The era of “Big Data” has arrived for the biomedical sciences.  There is an urgent need and, with it, spectacular opportunities for NIH to enhance its programs in data science, such as those involving data emanating from different sources (e.g., genomics, imaging, and phenotypic information from electronic health records).  The ADDS provides a vision for the utilization and extraction of knowledge from the data generated by, and relevant to, NIH research, and advises experts throughout the agency on a variety of complex, unique, and/or sensitive situations and issues in data science to ensure continual achievement of NIH’s dynamic biomedical research mission.  </a:t>
            </a:r>
          </a:p>
          <a:p>
            <a:pPr algn="just" eaLnBrk="1" hangingPunct="1"/>
            <a:endParaRPr lang="en-US" sz="1200" b="0" dirty="0" smtClean="0">
              <a:solidFill>
                <a:srgbClr val="000000"/>
              </a:solidFill>
              <a:latin typeface="Calibri" pitchFamily="34" charset="0"/>
            </a:endParaRPr>
          </a:p>
          <a:p>
            <a:pPr algn="just" eaLnBrk="1" hangingPunct="1"/>
            <a:r>
              <a:rPr lang="en-US" sz="1200" i="1" dirty="0" smtClean="0">
                <a:solidFill>
                  <a:srgbClr val="000000"/>
                </a:solidFill>
                <a:latin typeface="Calibri" pitchFamily="34" charset="0"/>
              </a:rPr>
              <a:t>We are looking for applicants with senior-level experience who have a commitment to excellence and the energy, enthusiasm, and innovative thinking necessary to lead a dynamic and diverse organization</a:t>
            </a:r>
            <a:r>
              <a:rPr lang="en-US" sz="1200" b="0" dirty="0" smtClean="0">
                <a:solidFill>
                  <a:srgbClr val="000000"/>
                </a:solidFill>
                <a:latin typeface="Calibri" pitchFamily="34" charset="0"/>
              </a:rPr>
              <a:t>. </a:t>
            </a:r>
          </a:p>
          <a:p>
            <a:pPr algn="just" eaLnBrk="1" hangingPunct="1"/>
            <a:endParaRPr lang="en-US" sz="1200" b="0" dirty="0" smtClean="0">
              <a:solidFill>
                <a:srgbClr val="000000"/>
              </a:solidFill>
              <a:latin typeface="Calibri" pitchFamily="34" charset="0"/>
            </a:endParaRPr>
          </a:p>
          <a:p>
            <a:pPr algn="just" eaLnBrk="1" hangingPunct="1"/>
            <a:r>
              <a:rPr lang="en-US" sz="1200" i="1" dirty="0" smtClean="0">
                <a:solidFill>
                  <a:srgbClr val="000000"/>
                </a:solidFill>
                <a:latin typeface="Calibri" pitchFamily="34" charset="0"/>
              </a:rPr>
              <a:t>The successful candidate for this position will be appointed</a:t>
            </a:r>
            <a:r>
              <a:rPr lang="en-US" sz="1200" b="0" dirty="0" smtClean="0">
                <a:solidFill>
                  <a:srgbClr val="000000"/>
                </a:solidFill>
                <a:latin typeface="Calibri" pitchFamily="34" charset="0"/>
              </a:rPr>
              <a:t> </a:t>
            </a:r>
            <a:r>
              <a:rPr lang="en-US" sz="1200" i="1" dirty="0" smtClean="0">
                <a:solidFill>
                  <a:srgbClr val="000000"/>
                </a:solidFill>
                <a:latin typeface="Calibri" pitchFamily="34" charset="0"/>
              </a:rPr>
              <a:t>at a salary </a:t>
            </a:r>
            <a:r>
              <a:rPr lang="en-US" sz="1200" b="0" dirty="0" smtClean="0">
                <a:solidFill>
                  <a:srgbClr val="000000"/>
                </a:solidFill>
                <a:latin typeface="Calibri" pitchFamily="34" charset="0"/>
              </a:rPr>
              <a:t>commensurate with his/her qualifications.  Full Federal benefits will be provided including leave, health and life insurance, long-term care insurance, retirement, and savings plan (401k equivalent). </a:t>
            </a:r>
          </a:p>
          <a:p>
            <a:pPr algn="just" eaLnBrk="1" hangingPunct="1"/>
            <a:endParaRPr lang="en-US" sz="1200" i="1" dirty="0" smtClean="0">
              <a:solidFill>
                <a:srgbClr val="000000"/>
              </a:solidFill>
              <a:latin typeface="Calibri" pitchFamily="34" charset="0"/>
            </a:endParaRPr>
          </a:p>
          <a:p>
            <a:pPr algn="just" eaLnBrk="1" hangingPunct="1"/>
            <a:r>
              <a:rPr lang="en-US" sz="1200" i="1" dirty="0" smtClean="0">
                <a:solidFill>
                  <a:srgbClr val="000000"/>
                </a:solidFill>
                <a:latin typeface="Calibri" pitchFamily="34" charset="0"/>
              </a:rPr>
              <a:t>If you are ready for an exciting leadership opportunity, please see the detailed vacancy announcement at </a:t>
            </a:r>
            <a:r>
              <a:rPr lang="en-US" sz="1200" u="sng" dirty="0" smtClean="0">
                <a:solidFill>
                  <a:srgbClr val="000000"/>
                </a:solidFill>
                <a:latin typeface="Calibri" pitchFamily="34" charset="0"/>
              </a:rPr>
              <a:t>http://www.jobs.nih.gov</a:t>
            </a:r>
            <a:r>
              <a:rPr lang="en-US" sz="1200" i="1" dirty="0" smtClean="0">
                <a:solidFill>
                  <a:srgbClr val="000000"/>
                </a:solidFill>
                <a:latin typeface="Calibri" pitchFamily="34" charset="0"/>
              </a:rPr>
              <a:t> (under Executive Careers).  </a:t>
            </a:r>
            <a:r>
              <a:rPr lang="en-US" sz="1200" dirty="0" smtClean="0">
                <a:solidFill>
                  <a:srgbClr val="000000"/>
                </a:solidFill>
                <a:latin typeface="Calibri" pitchFamily="34" charset="0"/>
              </a:rPr>
              <a:t>Applications will be reviewed starting </a:t>
            </a:r>
            <a:r>
              <a:rPr lang="en-US" sz="1200" u="sng" dirty="0" smtClean="0">
                <a:solidFill>
                  <a:srgbClr val="000000"/>
                </a:solidFill>
                <a:latin typeface="Calibri" pitchFamily="34" charset="0"/>
              </a:rPr>
              <a:t>May 13, 2013</a:t>
            </a:r>
            <a:r>
              <a:rPr lang="en-US" sz="1200" dirty="0" smtClean="0">
                <a:solidFill>
                  <a:srgbClr val="000000"/>
                </a:solidFill>
                <a:latin typeface="Calibri" pitchFamily="34" charset="0"/>
              </a:rPr>
              <a:t>, and will be accepted until the position is filled.</a:t>
            </a:r>
          </a:p>
          <a:p>
            <a:pPr algn="just" eaLnBrk="1" hangingPunct="1"/>
            <a:endParaRPr lang="en-US" sz="1100" i="1" dirty="0" smtClean="0">
              <a:solidFill>
                <a:srgbClr val="000000"/>
              </a:solidFill>
              <a:latin typeface="Calibri" pitchFamily="34" charset="0"/>
            </a:endParaRPr>
          </a:p>
          <a:p>
            <a:pPr algn="just" eaLnBrk="1" hangingPunct="1"/>
            <a:endParaRPr lang="en-US" sz="1100" i="1" dirty="0" smtClean="0">
              <a:solidFill>
                <a:srgbClr val="000000"/>
              </a:solidFill>
              <a:latin typeface="Calibri" pitchFamily="34" charset="0"/>
            </a:endParaRPr>
          </a:p>
          <a:p>
            <a:pPr algn="just" eaLnBrk="1" hangingPunct="1"/>
            <a:endParaRPr lang="en-US" sz="1100" i="1" dirty="0" smtClean="0">
              <a:solidFill>
                <a:srgbClr val="000000"/>
              </a:solidFill>
              <a:latin typeface="Calibri" pitchFamily="34" charset="0"/>
            </a:endParaRPr>
          </a:p>
          <a:p>
            <a:pPr algn="ctr" eaLnBrk="1" hangingPunct="1"/>
            <a:endParaRPr lang="en-US" sz="1200" i="1" dirty="0" smtClean="0">
              <a:solidFill>
                <a:srgbClr val="000000"/>
              </a:solidFill>
              <a:latin typeface="Calibri" pitchFamily="34" charset="0"/>
            </a:endParaRPr>
          </a:p>
          <a:p>
            <a:pPr algn="ctr" eaLnBrk="1" hangingPunct="1"/>
            <a:endParaRPr lang="en-US" sz="1200" i="1" dirty="0" smtClean="0">
              <a:solidFill>
                <a:srgbClr val="000000"/>
              </a:solidFill>
              <a:latin typeface="Calibri" pitchFamily="34" charset="0"/>
            </a:endParaRPr>
          </a:p>
          <a:p>
            <a:pPr algn="ctr" eaLnBrk="1" hangingPunct="1"/>
            <a:endParaRPr lang="en-US" sz="1200" i="1" dirty="0" smtClean="0">
              <a:solidFill>
                <a:srgbClr val="000000"/>
              </a:solidFill>
              <a:latin typeface="Calibri" pitchFamily="34" charset="0"/>
            </a:endParaRPr>
          </a:p>
          <a:p>
            <a:pPr algn="ctr" eaLnBrk="1" hangingPunct="1"/>
            <a:endParaRPr lang="en-US" sz="1200" i="1" dirty="0" smtClean="0">
              <a:solidFill>
                <a:srgbClr val="000000"/>
              </a:solidFill>
              <a:latin typeface="Calibri" pitchFamily="34" charset="0"/>
            </a:endParaRPr>
          </a:p>
        </p:txBody>
      </p:sp>
      <p:sp>
        <p:nvSpPr>
          <p:cNvPr id="2059" name="Rectangle 13"/>
          <p:cNvSpPr>
            <a:spLocks noChangeArrowheads="1"/>
          </p:cNvSpPr>
          <p:nvPr/>
        </p:nvSpPr>
        <p:spPr bwMode="auto">
          <a:xfrm>
            <a:off x="1073150" y="5715000"/>
            <a:ext cx="68516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200" i="1" smtClean="0">
                <a:solidFill>
                  <a:srgbClr val="000000"/>
                </a:solidFill>
                <a:latin typeface="Calibri" pitchFamily="34" charset="0"/>
                <a:ea typeface="ＭＳ Ｐゴシック" charset="-128"/>
              </a:rPr>
              <a:t>THE NATIONAL INSTITUTES OF HEALTH AND THE DEPARTMENT OF HEALTH AND HUMAN SERVICES ARE EQUAL OPPORTUNITY EMPLOYERS</a:t>
            </a:r>
            <a:endParaRPr lang="en-US" sz="1200" b="0" smtClean="0">
              <a:solidFill>
                <a:srgbClr val="000000"/>
              </a:solidFill>
              <a:latin typeface="Calibri" pitchFamily="34" charset="0"/>
              <a:ea typeface="ＭＳ Ｐゴシック" charset="-128"/>
            </a:endParaRPr>
          </a:p>
        </p:txBody>
      </p:sp>
      <p:pic>
        <p:nvPicPr>
          <p:cNvPr id="2060" name="Picture 2"/>
          <p:cNvPicPr>
            <a:picLocks noChangeAspect="1" noChangeArrowheads="1"/>
          </p:cNvPicPr>
          <p:nvPr/>
        </p:nvPicPr>
        <p:blipFill>
          <a:blip r:embed="rId8">
            <a:extLst>
              <a:ext uri="{28A0092B-C50C-407E-A947-70E740481C1C}">
                <a14:useLocalDpi xmlns:a14="http://schemas.microsoft.com/office/drawing/2010/main" val="0"/>
              </a:ext>
            </a:extLst>
          </a:blip>
          <a:srcRect r="10576" b="20303"/>
          <a:stretch>
            <a:fillRect/>
          </a:stretch>
        </p:blipFill>
        <p:spPr bwMode="auto">
          <a:xfrm>
            <a:off x="304800" y="5867400"/>
            <a:ext cx="6858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5" descr="Short Gray 2013 NIH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77200" y="6019800"/>
            <a:ext cx="800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187679"/>
      </p:ext>
    </p:extLst>
  </p:cSld>
  <p:clrMapOvr>
    <a:masterClrMapping/>
  </p:clrMapOvr>
  <p:transition spd="slow">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21" y="28755"/>
            <a:ext cx="9072529" cy="706437"/>
          </a:xfrm>
        </p:spPr>
        <p:txBody>
          <a:bodyPr/>
          <a:lstStyle/>
          <a:p>
            <a:pPr algn="ctr">
              <a:defRPr/>
            </a:pPr>
            <a:r>
              <a:rPr lang="en-US" sz="3600" b="1" dirty="0" smtClean="0">
                <a:solidFill>
                  <a:srgbClr val="FFFF00"/>
                </a:solidFill>
                <a:latin typeface="Arial" charset="0"/>
                <a:cs typeface="Arial" charset="0"/>
              </a:rPr>
              <a:t>Big Data to Knowledge (BD2K): Overview</a:t>
            </a:r>
            <a:endParaRPr lang="en-US" sz="3600" b="1" dirty="0"/>
          </a:p>
        </p:txBody>
      </p:sp>
      <p:pic>
        <p:nvPicPr>
          <p:cNvPr id="8" name="Picture 2" descr="H:\00_C to H_Exact_July 22 2012\Users\egreen\Desktop\Big Data Graphics\9237471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69837" y="717403"/>
            <a:ext cx="2171495" cy="217149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182881" y="2922237"/>
            <a:ext cx="8798560" cy="352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tabLst>
                <a:tab pos="914400" algn="l"/>
              </a:tabLst>
              <a:defRPr>
                <a:solidFill>
                  <a:schemeClr val="tx1"/>
                </a:solidFill>
                <a:latin typeface="Corbel" pitchFamily="34" charset="0"/>
                <a:ea typeface="ＭＳ Ｐゴシック" pitchFamily="34" charset="-128"/>
              </a:defRPr>
            </a:lvl1pPr>
            <a:lvl2pPr marL="571500" indent="-393700" defTabSz="457200" eaLnBrk="0" hangingPunct="0">
              <a:tabLst>
                <a:tab pos="914400" algn="l"/>
              </a:tabLst>
              <a:defRPr>
                <a:solidFill>
                  <a:schemeClr val="tx1"/>
                </a:solidFill>
                <a:latin typeface="Corbel" pitchFamily="34" charset="0"/>
                <a:ea typeface="ＭＳ Ｐゴシック" pitchFamily="34" charset="-128"/>
              </a:defRPr>
            </a:lvl2pPr>
            <a:lvl3pPr marL="1143000" indent="-228600" defTabSz="457200" eaLnBrk="0" hangingPunct="0">
              <a:tabLst>
                <a:tab pos="914400" algn="l"/>
              </a:tabLst>
              <a:defRPr>
                <a:solidFill>
                  <a:schemeClr val="tx1"/>
                </a:solidFill>
                <a:latin typeface="Corbel" pitchFamily="34" charset="0"/>
                <a:ea typeface="ＭＳ Ｐゴシック" pitchFamily="34" charset="-128"/>
              </a:defRPr>
            </a:lvl3pPr>
            <a:lvl4pPr marL="1600200" indent="-228600" defTabSz="457200" eaLnBrk="0" hangingPunct="0">
              <a:tabLst>
                <a:tab pos="914400" algn="l"/>
              </a:tabLst>
              <a:defRPr>
                <a:solidFill>
                  <a:schemeClr val="tx1"/>
                </a:solidFill>
                <a:latin typeface="Corbel" pitchFamily="34" charset="0"/>
                <a:ea typeface="ＭＳ Ｐゴシック" pitchFamily="34" charset="-128"/>
              </a:defRPr>
            </a:lvl4pPr>
            <a:lvl5pPr marL="2057400" indent="-228600" defTabSz="457200" eaLnBrk="0" hangingPunct="0">
              <a:tabLst>
                <a:tab pos="914400" algn="l"/>
              </a:tabLst>
              <a:defRPr>
                <a:solidFill>
                  <a:schemeClr val="tx1"/>
                </a:solidFill>
                <a:latin typeface="Corbel" pitchFamily="34" charset="0"/>
                <a:ea typeface="ＭＳ Ｐゴシック" pitchFamily="34" charset="-128"/>
              </a:defRPr>
            </a:lvl5pPr>
            <a:lvl6pPr marL="25146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6pPr>
            <a:lvl7pPr marL="29718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7pPr>
            <a:lvl8pPr marL="34290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8pPr>
            <a:lvl9pPr marL="38862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9pPr>
          </a:lstStyle>
          <a:p>
            <a:pPr marL="225425" indent="-225425" fontAlgn="auto">
              <a:spcBef>
                <a:spcPts val="0"/>
              </a:spcBef>
              <a:spcAft>
                <a:spcPts val="0"/>
              </a:spcAft>
              <a:buFont typeface="Wingdings" pitchFamily="2" charset="2"/>
              <a:buChar char="§"/>
            </a:pPr>
            <a:r>
              <a:rPr lang="en-US" sz="2800" dirty="0">
                <a:solidFill>
                  <a:prstClr val="white"/>
                </a:solidFill>
                <a:latin typeface="Arial" pitchFamily="34" charset="0"/>
                <a:cs typeface="Arial" pitchFamily="34" charset="0"/>
              </a:rPr>
              <a:t> </a:t>
            </a:r>
            <a:r>
              <a:rPr lang="en-US" sz="3000" dirty="0" smtClean="0">
                <a:solidFill>
                  <a:srgbClr val="FFFFFF"/>
                </a:solidFill>
                <a:latin typeface="Arial" pitchFamily="34" charset="0"/>
                <a:cs typeface="Arial" pitchFamily="34" charset="0"/>
              </a:rPr>
              <a:t>Trans-NIH effort with the overarching goal of: </a:t>
            </a:r>
          </a:p>
          <a:p>
            <a:pPr marL="568325" lvl="1" indent="-511175">
              <a:spcBef>
                <a:spcPts val="1000"/>
              </a:spcBef>
              <a:buClr>
                <a:srgbClr val="D6ECFF"/>
              </a:buClr>
              <a:buSzPct val="95000"/>
              <a:tabLst>
                <a:tab pos="800100" algn="l"/>
              </a:tabLst>
            </a:pPr>
            <a:r>
              <a:rPr lang="en-US" sz="2300" i="1" dirty="0" smtClean="0">
                <a:solidFill>
                  <a:srgbClr val="C1EEFF"/>
                </a:solidFill>
                <a:latin typeface="Arial" pitchFamily="34" charset="0"/>
                <a:cs typeface="Arial" pitchFamily="34" charset="0"/>
              </a:rPr>
              <a:t>	By </a:t>
            </a:r>
            <a:r>
              <a:rPr lang="en-US" sz="2300" i="1" dirty="0">
                <a:solidFill>
                  <a:srgbClr val="C1EEFF"/>
                </a:solidFill>
                <a:latin typeface="Arial" pitchFamily="34" charset="0"/>
                <a:cs typeface="Arial" pitchFamily="34" charset="0"/>
              </a:rPr>
              <a:t>the end of </a:t>
            </a:r>
            <a:r>
              <a:rPr lang="en-US" sz="2300" i="1" dirty="0" smtClean="0">
                <a:solidFill>
                  <a:srgbClr val="C1EEFF"/>
                </a:solidFill>
                <a:latin typeface="Arial" pitchFamily="34" charset="0"/>
                <a:cs typeface="Arial" pitchFamily="34" charset="0"/>
              </a:rPr>
              <a:t>the </a:t>
            </a:r>
            <a:r>
              <a:rPr lang="en-US" sz="2300" i="1" dirty="0">
                <a:solidFill>
                  <a:srgbClr val="C1EEFF"/>
                </a:solidFill>
                <a:latin typeface="Arial" pitchFamily="34" charset="0"/>
                <a:cs typeface="Arial" pitchFamily="34" charset="0"/>
              </a:rPr>
              <a:t>decade, enable a quantum leap in the </a:t>
            </a:r>
            <a:r>
              <a:rPr lang="en-US" sz="2300" i="1" dirty="0" smtClean="0">
                <a:solidFill>
                  <a:srgbClr val="C1EEFF"/>
                </a:solidFill>
                <a:latin typeface="Arial" pitchFamily="34" charset="0"/>
                <a:cs typeface="Arial" pitchFamily="34" charset="0"/>
              </a:rPr>
              <a:t>ability of the research community to </a:t>
            </a:r>
            <a:r>
              <a:rPr lang="en-US" sz="2300" i="1" dirty="0">
                <a:solidFill>
                  <a:srgbClr val="C1EEFF"/>
                </a:solidFill>
                <a:latin typeface="Arial" pitchFamily="34" charset="0"/>
                <a:cs typeface="Arial" pitchFamily="34" charset="0"/>
              </a:rPr>
              <a:t>maximize the value of the growing volume and complexity of biomedical data</a:t>
            </a:r>
            <a:r>
              <a:rPr lang="en-US" sz="2300" dirty="0">
                <a:solidFill>
                  <a:srgbClr val="C1EEFF"/>
                </a:solidFill>
                <a:latin typeface="Arial" pitchFamily="34" charset="0"/>
                <a:cs typeface="Arial" pitchFamily="34" charset="0"/>
              </a:rPr>
              <a:t> </a:t>
            </a:r>
          </a:p>
          <a:p>
            <a:pPr marL="514350" lvl="1" indent="-457200">
              <a:spcBef>
                <a:spcPts val="1000"/>
              </a:spcBef>
              <a:buClr>
                <a:srgbClr val="D6ECFF"/>
              </a:buClr>
              <a:buSzPct val="95000"/>
              <a:buFont typeface="Wingdings" pitchFamily="2" charset="2"/>
              <a:buChar char="§"/>
              <a:tabLst>
                <a:tab pos="800100" algn="l"/>
              </a:tabLst>
            </a:pPr>
            <a:r>
              <a:rPr lang="en-US" sz="3000" dirty="0" smtClean="0">
                <a:solidFill>
                  <a:srgbClr val="FFFFFF"/>
                </a:solidFill>
                <a:latin typeface="Arial" pitchFamily="34" charset="0"/>
                <a:cs typeface="Arial" pitchFamily="34" charset="0"/>
              </a:rPr>
              <a:t>Strong support across NIH</a:t>
            </a:r>
          </a:p>
          <a:p>
            <a:pPr marL="177800" lvl="1" indent="0">
              <a:spcBef>
                <a:spcPts val="700"/>
              </a:spcBef>
              <a:buClr>
                <a:srgbClr val="D6ECFF"/>
              </a:buClr>
              <a:buSzPct val="95000"/>
              <a:tabLst>
                <a:tab pos="914400" algn="l"/>
                <a:tab pos="1146175" algn="l"/>
              </a:tabLst>
            </a:pPr>
            <a:r>
              <a:rPr lang="en-US" sz="2400" dirty="0" smtClean="0">
                <a:solidFill>
                  <a:schemeClr val="tx2">
                    <a:lumMod val="90000"/>
                  </a:schemeClr>
                </a:solidFill>
                <a:latin typeface="Arial" pitchFamily="34" charset="0"/>
                <a:cs typeface="Arial" pitchFamily="34" charset="0"/>
              </a:rPr>
              <a:t>	Working group has about 125 members</a:t>
            </a:r>
          </a:p>
          <a:p>
            <a:pPr marL="177800" lvl="1" indent="0">
              <a:spcBef>
                <a:spcPts val="700"/>
              </a:spcBef>
              <a:buClr>
                <a:srgbClr val="D6ECFF"/>
              </a:buClr>
              <a:buSzPct val="95000"/>
              <a:tabLst>
                <a:tab pos="914400" algn="l"/>
                <a:tab pos="1146175" algn="l"/>
              </a:tabLst>
            </a:pPr>
            <a:r>
              <a:rPr lang="en-US" sz="2400" dirty="0" smtClean="0">
                <a:solidFill>
                  <a:schemeClr val="tx2">
                    <a:lumMod val="90000"/>
                  </a:schemeClr>
                </a:solidFill>
                <a:latin typeface="Arial" pitchFamily="34" charset="0"/>
                <a:cs typeface="Arial" pitchFamily="34" charset="0"/>
              </a:rPr>
              <a:t>	Staff from 24 Institutes/Centers and several other 		 offices involved</a:t>
            </a:r>
          </a:p>
          <a:p>
            <a:pPr marL="685800" lvl="1" indent="-342900">
              <a:spcBef>
                <a:spcPts val="700"/>
              </a:spcBef>
              <a:buClr>
                <a:srgbClr val="D6ECFF"/>
              </a:buClr>
              <a:buSzPct val="95000"/>
              <a:buFont typeface="Arial" pitchFamily="34" charset="0"/>
              <a:buChar char="•"/>
            </a:pPr>
            <a:endParaRPr lang="en-US" sz="600" dirty="0">
              <a:solidFill>
                <a:srgbClr val="FFFFFF"/>
              </a:solidFill>
              <a:latin typeface="Arial" pitchFamily="34" charset="0"/>
              <a:cs typeface="Arial" pitchFamily="34" charset="0"/>
            </a:endParaRPr>
          </a:p>
          <a:p>
            <a:pPr marL="403225">
              <a:spcBef>
                <a:spcPts val="0"/>
              </a:spcBef>
              <a:buClr>
                <a:srgbClr val="D6ECFF"/>
              </a:buClr>
              <a:buSzPct val="95000"/>
              <a:buFont typeface="Arial" pitchFamily="34" charset="0"/>
              <a:buChar char="•"/>
            </a:pPr>
            <a:endParaRPr lang="en-US" sz="2400" dirty="0">
              <a:solidFill>
                <a:srgbClr val="FFFFFF"/>
              </a:solidFill>
              <a:latin typeface="Arial" pitchFamily="34" charset="0"/>
              <a:cs typeface="Arial" pitchFamily="34" charset="0"/>
            </a:endParaRPr>
          </a:p>
          <a:p>
            <a:pPr marL="0" indent="0" fontAlgn="auto">
              <a:spcBef>
                <a:spcPts val="0"/>
              </a:spcBef>
              <a:spcAft>
                <a:spcPts val="0"/>
              </a:spcAft>
              <a:tabLst>
                <a:tab pos="685800" algn="l"/>
              </a:tabLst>
            </a:pPr>
            <a:r>
              <a:rPr lang="en-US" sz="3000" dirty="0" smtClean="0">
                <a:solidFill>
                  <a:prstClr val="white"/>
                </a:solidFill>
                <a:latin typeface="Arial" pitchFamily="34" charset="0"/>
                <a:cs typeface="Arial" pitchFamily="34" charset="0"/>
              </a:rPr>
              <a:t> </a:t>
            </a:r>
            <a:endParaRPr lang="en-US" sz="3000" b="0" dirty="0" smtClean="0">
              <a:solidFill>
                <a:prstClr val="white"/>
              </a:solidFill>
              <a:latin typeface="Arial" pitchFamily="34" charset="0"/>
              <a:cs typeface="Arial" pitchFamily="34" charset="0"/>
            </a:endParaRPr>
          </a:p>
        </p:txBody>
      </p:sp>
      <p:sp>
        <p:nvSpPr>
          <p:cNvPr id="5" name="TextBox 4"/>
          <p:cNvSpPr txBox="1"/>
          <p:nvPr/>
        </p:nvSpPr>
        <p:spPr>
          <a:xfrm>
            <a:off x="7268775" y="6363241"/>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8</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36712913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txBox="1">
            <a:spLocks/>
          </p:cNvSpPr>
          <p:nvPr/>
        </p:nvSpPr>
        <p:spPr bwMode="auto">
          <a:xfrm>
            <a:off x="217968" y="905805"/>
            <a:ext cx="7040876" cy="533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tabLst>
                <a:tab pos="914400" algn="l"/>
              </a:tabLst>
              <a:defRPr>
                <a:solidFill>
                  <a:schemeClr val="tx1"/>
                </a:solidFill>
                <a:latin typeface="Corbel" pitchFamily="34" charset="0"/>
                <a:ea typeface="ＭＳ Ｐゴシック" pitchFamily="34" charset="-128"/>
              </a:defRPr>
            </a:lvl1pPr>
            <a:lvl2pPr marL="571500" indent="-393700" defTabSz="457200" eaLnBrk="0" hangingPunct="0">
              <a:tabLst>
                <a:tab pos="914400" algn="l"/>
              </a:tabLst>
              <a:defRPr>
                <a:solidFill>
                  <a:schemeClr val="tx1"/>
                </a:solidFill>
                <a:latin typeface="Corbel" pitchFamily="34" charset="0"/>
                <a:ea typeface="ＭＳ Ｐゴシック" pitchFamily="34" charset="-128"/>
              </a:defRPr>
            </a:lvl2pPr>
            <a:lvl3pPr marL="1143000" indent="-228600" defTabSz="457200" eaLnBrk="0" hangingPunct="0">
              <a:tabLst>
                <a:tab pos="914400" algn="l"/>
              </a:tabLst>
              <a:defRPr>
                <a:solidFill>
                  <a:schemeClr val="tx1"/>
                </a:solidFill>
                <a:latin typeface="Corbel" pitchFamily="34" charset="0"/>
                <a:ea typeface="ＭＳ Ｐゴシック" pitchFamily="34" charset="-128"/>
              </a:defRPr>
            </a:lvl3pPr>
            <a:lvl4pPr marL="1600200" indent="-228600" defTabSz="457200" eaLnBrk="0" hangingPunct="0">
              <a:tabLst>
                <a:tab pos="914400" algn="l"/>
              </a:tabLst>
              <a:defRPr>
                <a:solidFill>
                  <a:schemeClr val="tx1"/>
                </a:solidFill>
                <a:latin typeface="Corbel" pitchFamily="34" charset="0"/>
                <a:ea typeface="ＭＳ Ｐゴシック" pitchFamily="34" charset="-128"/>
              </a:defRPr>
            </a:lvl4pPr>
            <a:lvl5pPr marL="2057400" indent="-228600" defTabSz="457200" eaLnBrk="0" hangingPunct="0">
              <a:tabLst>
                <a:tab pos="914400" algn="l"/>
              </a:tabLst>
              <a:defRPr>
                <a:solidFill>
                  <a:schemeClr val="tx1"/>
                </a:solidFill>
                <a:latin typeface="Corbel" pitchFamily="34" charset="0"/>
                <a:ea typeface="ＭＳ Ｐゴシック" pitchFamily="34" charset="-128"/>
              </a:defRPr>
            </a:lvl5pPr>
            <a:lvl6pPr marL="25146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6pPr>
            <a:lvl7pPr marL="29718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7pPr>
            <a:lvl8pPr marL="34290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8pPr>
            <a:lvl9pPr marL="38862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9pPr>
          </a:lstStyle>
          <a:p>
            <a:pPr marL="514350" indent="-514350" fontAlgn="auto">
              <a:spcBef>
                <a:spcPts val="0"/>
              </a:spcBef>
              <a:spcAft>
                <a:spcPts val="0"/>
              </a:spcAft>
              <a:buFontTx/>
              <a:buAutoNum type="romanUcPeriod"/>
              <a:tabLst>
                <a:tab pos="685800" algn="l"/>
              </a:tabLst>
            </a:pPr>
            <a:r>
              <a:rPr lang="en-US" sz="2800" dirty="0" smtClean="0">
                <a:solidFill>
                  <a:prstClr val="white"/>
                </a:solidFill>
                <a:latin typeface="Arial" pitchFamily="34" charset="0"/>
                <a:cs typeface="Arial" pitchFamily="34" charset="0"/>
              </a:rPr>
              <a:t>Facilitating Broad Use of Biomedical Big Data</a:t>
            </a:r>
            <a:endParaRPr lang="en-US" sz="2800" b="0" dirty="0" smtClean="0">
              <a:solidFill>
                <a:prstClr val="white"/>
              </a:solidFill>
              <a:latin typeface="Arial" pitchFamily="34" charset="0"/>
              <a:cs typeface="Arial" pitchFamily="34" charset="0"/>
            </a:endParaRPr>
          </a:p>
          <a:p>
            <a:pPr marL="514350" indent="-514350" fontAlgn="auto">
              <a:spcBef>
                <a:spcPts val="0"/>
              </a:spcBef>
              <a:spcAft>
                <a:spcPts val="0"/>
              </a:spcAft>
              <a:tabLst>
                <a:tab pos="685800" algn="l"/>
              </a:tabLst>
            </a:pPr>
            <a:r>
              <a:rPr lang="en-US" sz="3000" dirty="0" smtClean="0">
                <a:solidFill>
                  <a:prstClr val="white"/>
                </a:solidFill>
                <a:latin typeface="Arial" pitchFamily="34" charset="0"/>
                <a:cs typeface="Arial" pitchFamily="34" charset="0"/>
              </a:rPr>
              <a:t> </a:t>
            </a:r>
            <a:r>
              <a:rPr lang="en-US" sz="1000" dirty="0" smtClean="0">
                <a:solidFill>
                  <a:prstClr val="white"/>
                </a:solidFill>
                <a:latin typeface="Arial" pitchFamily="34" charset="0"/>
                <a:cs typeface="Arial" pitchFamily="34" charset="0"/>
              </a:rPr>
              <a:t>  </a:t>
            </a:r>
            <a:endParaRPr lang="en-US" sz="1000" b="0" dirty="0" smtClean="0">
              <a:solidFill>
                <a:prstClr val="white"/>
              </a:solidFill>
              <a:latin typeface="Arial" pitchFamily="34" charset="0"/>
              <a:cs typeface="Arial" pitchFamily="34" charset="0"/>
            </a:endParaRPr>
          </a:p>
          <a:p>
            <a:pPr marL="514350" indent="-514350" fontAlgn="auto">
              <a:spcBef>
                <a:spcPts val="0"/>
              </a:spcBef>
              <a:spcAft>
                <a:spcPts val="0"/>
              </a:spcAft>
              <a:tabLst>
                <a:tab pos="685800" algn="l"/>
              </a:tabLst>
            </a:pPr>
            <a:r>
              <a:rPr lang="en-US" sz="2800" dirty="0" smtClean="0">
                <a:solidFill>
                  <a:prstClr val="white"/>
                </a:solidFill>
                <a:latin typeface="Arial" pitchFamily="34" charset="0"/>
                <a:cs typeface="Arial" pitchFamily="34" charset="0"/>
              </a:rPr>
              <a:t>II.  Developing and Disseminating Analysis Methods and Software for Biomedical Big Data</a:t>
            </a:r>
            <a:endParaRPr lang="en-US" sz="2800" b="0" dirty="0" smtClean="0">
              <a:solidFill>
                <a:prstClr val="white"/>
              </a:solidFill>
              <a:latin typeface="Arial" pitchFamily="34" charset="0"/>
              <a:cs typeface="Arial" pitchFamily="34" charset="0"/>
            </a:endParaRPr>
          </a:p>
          <a:p>
            <a:pPr marL="514350" indent="-514350" fontAlgn="auto">
              <a:spcBef>
                <a:spcPts val="0"/>
              </a:spcBef>
              <a:spcAft>
                <a:spcPts val="0"/>
              </a:spcAft>
              <a:tabLst>
                <a:tab pos="685800" algn="l"/>
              </a:tabLst>
            </a:pPr>
            <a:r>
              <a:rPr lang="en-US" sz="3000" dirty="0" smtClean="0">
                <a:solidFill>
                  <a:prstClr val="white"/>
                </a:solidFill>
                <a:latin typeface="Arial" pitchFamily="34" charset="0"/>
                <a:cs typeface="Arial" pitchFamily="34" charset="0"/>
              </a:rPr>
              <a:t> </a:t>
            </a:r>
            <a:endParaRPr lang="en-US" sz="3000" b="0" dirty="0" smtClean="0">
              <a:solidFill>
                <a:prstClr val="white"/>
              </a:solidFill>
              <a:latin typeface="Arial" pitchFamily="34" charset="0"/>
              <a:cs typeface="Arial" pitchFamily="34" charset="0"/>
            </a:endParaRPr>
          </a:p>
          <a:p>
            <a:pPr marL="514350" indent="-514350" fontAlgn="auto">
              <a:spcBef>
                <a:spcPts val="0"/>
              </a:spcBef>
              <a:spcAft>
                <a:spcPts val="0"/>
              </a:spcAft>
              <a:tabLst>
                <a:tab pos="685800" algn="l"/>
              </a:tabLst>
            </a:pPr>
            <a:r>
              <a:rPr lang="en-US" sz="2800" dirty="0" smtClean="0">
                <a:solidFill>
                  <a:prstClr val="white"/>
                </a:solidFill>
                <a:latin typeface="Arial" pitchFamily="34" charset="0"/>
                <a:cs typeface="Arial" pitchFamily="34" charset="0"/>
              </a:rPr>
              <a:t>III. Enhancing Training for Biomedical Big Data</a:t>
            </a:r>
            <a:endParaRPr lang="en-US" sz="2800" b="0" dirty="0" smtClean="0">
              <a:solidFill>
                <a:prstClr val="white"/>
              </a:solidFill>
              <a:latin typeface="Arial" pitchFamily="34" charset="0"/>
              <a:cs typeface="Arial" pitchFamily="34" charset="0"/>
            </a:endParaRPr>
          </a:p>
          <a:p>
            <a:pPr marL="514350" indent="-514350" fontAlgn="auto">
              <a:spcBef>
                <a:spcPts val="0"/>
              </a:spcBef>
              <a:spcAft>
                <a:spcPts val="0"/>
              </a:spcAft>
              <a:tabLst>
                <a:tab pos="685800" algn="l"/>
              </a:tabLst>
            </a:pPr>
            <a:r>
              <a:rPr lang="en-US" sz="3000" dirty="0" smtClean="0">
                <a:solidFill>
                  <a:prstClr val="white"/>
                </a:solidFill>
                <a:latin typeface="Arial" pitchFamily="34" charset="0"/>
                <a:cs typeface="Arial" pitchFamily="34" charset="0"/>
              </a:rPr>
              <a:t> </a:t>
            </a:r>
            <a:endParaRPr lang="en-US" sz="3000" b="0" dirty="0" smtClean="0">
              <a:solidFill>
                <a:prstClr val="white"/>
              </a:solidFill>
              <a:latin typeface="Arial" pitchFamily="34" charset="0"/>
              <a:cs typeface="Arial" pitchFamily="34" charset="0"/>
            </a:endParaRPr>
          </a:p>
          <a:p>
            <a:pPr marL="514350" indent="-514350" fontAlgn="auto">
              <a:spcBef>
                <a:spcPts val="0"/>
              </a:spcBef>
              <a:spcAft>
                <a:spcPts val="0"/>
              </a:spcAft>
              <a:tabLst>
                <a:tab pos="685800" algn="l"/>
              </a:tabLst>
            </a:pPr>
            <a:r>
              <a:rPr lang="en-US" sz="2800" dirty="0" smtClean="0">
                <a:solidFill>
                  <a:prstClr val="white"/>
                </a:solidFill>
                <a:latin typeface="Arial" pitchFamily="34" charset="0"/>
                <a:cs typeface="Arial" pitchFamily="34" charset="0"/>
              </a:rPr>
              <a:t>IV. Establishing Centers of Excellence for Biomedical Big Data</a:t>
            </a:r>
            <a:endParaRPr lang="en-US" sz="2800" b="0" dirty="0">
              <a:solidFill>
                <a:prstClr val="white"/>
              </a:solidFill>
              <a:latin typeface="Arial" pitchFamily="34" charset="0"/>
              <a:cs typeface="Arial" pitchFamily="34" charset="0"/>
            </a:endParaRPr>
          </a:p>
        </p:txBody>
      </p:sp>
      <p:sp>
        <p:nvSpPr>
          <p:cNvPr id="2" name="Title 1"/>
          <p:cNvSpPr>
            <a:spLocks noGrp="1"/>
          </p:cNvSpPr>
          <p:nvPr>
            <p:ph type="title"/>
          </p:nvPr>
        </p:nvSpPr>
        <p:spPr>
          <a:xfrm>
            <a:off x="677234" y="38380"/>
            <a:ext cx="7772400" cy="706437"/>
          </a:xfrm>
        </p:spPr>
        <p:txBody>
          <a:bodyPr/>
          <a:lstStyle/>
          <a:p>
            <a:pPr algn="ctr">
              <a:defRPr/>
            </a:pPr>
            <a:r>
              <a:rPr lang="en-US" sz="3600" b="1" dirty="0" smtClean="0">
                <a:solidFill>
                  <a:srgbClr val="FFFF00"/>
                </a:solidFill>
                <a:latin typeface="Arial" charset="0"/>
                <a:cs typeface="Arial" charset="0"/>
              </a:rPr>
              <a:t>BD2K: Four Programmatic Areas</a:t>
            </a:r>
            <a:endParaRPr lang="en-US" sz="3600" b="1" dirty="0"/>
          </a:p>
        </p:txBody>
      </p:sp>
      <p:sp>
        <p:nvSpPr>
          <p:cNvPr id="8" name="TextBox 7"/>
          <p:cNvSpPr txBox="1"/>
          <p:nvPr/>
        </p:nvSpPr>
        <p:spPr>
          <a:xfrm>
            <a:off x="7268775" y="6363241"/>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8</a:t>
            </a:r>
            <a:endParaRPr lang="en-US" sz="2000" dirty="0">
              <a:solidFill>
                <a:srgbClr val="00ADDC">
                  <a:lumMod val="40000"/>
                  <a:lumOff val="60000"/>
                </a:srgbClr>
              </a:solidFill>
              <a:latin typeface="Arial" charset="0"/>
            </a:endParaRPr>
          </a:p>
        </p:txBody>
      </p:sp>
      <p:grpSp>
        <p:nvGrpSpPr>
          <p:cNvPr id="3" name="Group 2"/>
          <p:cNvGrpSpPr/>
          <p:nvPr/>
        </p:nvGrpSpPr>
        <p:grpSpPr>
          <a:xfrm>
            <a:off x="7045814" y="700387"/>
            <a:ext cx="1756386" cy="5702916"/>
            <a:chOff x="7045814" y="700387"/>
            <a:chExt cx="1756386" cy="5702916"/>
          </a:xfrm>
        </p:grpSpPr>
        <p:pic>
          <p:nvPicPr>
            <p:cNvPr id="9" name="Picture 2" descr="H:\00_C to H_Exact_July 22 2012\Users\egreen\Desktop\Big Data Graphics\9028019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4544" y="700387"/>
              <a:ext cx="1650366" cy="131728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 name="Picture 3" descr="H:\00_C to H_Exact_July 22 2012\Users\egreen\Desktop\Big Data Graphics\14692047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36" r="6036"/>
            <a:stretch/>
          </p:blipFill>
          <p:spPr bwMode="auto">
            <a:xfrm>
              <a:off x="7045814" y="2082934"/>
              <a:ext cx="1756386" cy="155527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1" name="Picture 3" descr="H:\00_C to H_Exact_July 22 2012\Users\egreen\Desktop\Big Data Graphics\14700319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4545" y="3703467"/>
              <a:ext cx="1650365" cy="131728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2" name="Picture 5" descr="H:\00_C to H_Exact_July 22 2012\Users\egreen\Desktop\Big Data Graphics\15635418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5482" y="5086015"/>
              <a:ext cx="1648490" cy="131728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3106191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36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36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362">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536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21" y="28755"/>
            <a:ext cx="9072529" cy="706437"/>
          </a:xfrm>
        </p:spPr>
        <p:txBody>
          <a:bodyPr/>
          <a:lstStyle/>
          <a:p>
            <a:pPr algn="ctr">
              <a:defRPr/>
            </a:pPr>
            <a:r>
              <a:rPr lang="en-US" sz="3600" b="1" dirty="0" smtClean="0">
                <a:solidFill>
                  <a:srgbClr val="FFFF00"/>
                </a:solidFill>
                <a:latin typeface="Arial" charset="0"/>
                <a:cs typeface="Arial" charset="0"/>
              </a:rPr>
              <a:t>BD2K: Update </a:t>
            </a:r>
            <a:endParaRPr lang="en-US" sz="3600" b="1" dirty="0"/>
          </a:p>
        </p:txBody>
      </p:sp>
      <p:sp>
        <p:nvSpPr>
          <p:cNvPr id="9" name="Title 1"/>
          <p:cNvSpPr txBox="1">
            <a:spLocks/>
          </p:cNvSpPr>
          <p:nvPr/>
        </p:nvSpPr>
        <p:spPr bwMode="auto">
          <a:xfrm>
            <a:off x="14257" y="2724694"/>
            <a:ext cx="8581106" cy="426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tabLst>
                <a:tab pos="914400" algn="l"/>
              </a:tabLst>
              <a:defRPr>
                <a:solidFill>
                  <a:schemeClr val="tx1"/>
                </a:solidFill>
                <a:latin typeface="Corbel" pitchFamily="34" charset="0"/>
                <a:ea typeface="ＭＳ Ｐゴシック" pitchFamily="34" charset="-128"/>
              </a:defRPr>
            </a:lvl1pPr>
            <a:lvl2pPr marL="571500" indent="-393700" defTabSz="457200" eaLnBrk="0" hangingPunct="0">
              <a:tabLst>
                <a:tab pos="914400" algn="l"/>
              </a:tabLst>
              <a:defRPr>
                <a:solidFill>
                  <a:schemeClr val="tx1"/>
                </a:solidFill>
                <a:latin typeface="Corbel" pitchFamily="34" charset="0"/>
                <a:ea typeface="ＭＳ Ｐゴシック" pitchFamily="34" charset="-128"/>
              </a:defRPr>
            </a:lvl2pPr>
            <a:lvl3pPr marL="1143000" indent="-228600" defTabSz="457200" eaLnBrk="0" hangingPunct="0">
              <a:tabLst>
                <a:tab pos="914400" algn="l"/>
              </a:tabLst>
              <a:defRPr>
                <a:solidFill>
                  <a:schemeClr val="tx1"/>
                </a:solidFill>
                <a:latin typeface="Corbel" pitchFamily="34" charset="0"/>
                <a:ea typeface="ＭＳ Ｐゴシック" pitchFamily="34" charset="-128"/>
              </a:defRPr>
            </a:lvl3pPr>
            <a:lvl4pPr marL="1600200" indent="-228600" defTabSz="457200" eaLnBrk="0" hangingPunct="0">
              <a:tabLst>
                <a:tab pos="914400" algn="l"/>
              </a:tabLst>
              <a:defRPr>
                <a:solidFill>
                  <a:schemeClr val="tx1"/>
                </a:solidFill>
                <a:latin typeface="Corbel" pitchFamily="34" charset="0"/>
                <a:ea typeface="ＭＳ Ｐゴシック" pitchFamily="34" charset="-128"/>
              </a:defRPr>
            </a:lvl4pPr>
            <a:lvl5pPr marL="2057400" indent="-228600" defTabSz="457200" eaLnBrk="0" hangingPunct="0">
              <a:tabLst>
                <a:tab pos="914400" algn="l"/>
              </a:tabLst>
              <a:defRPr>
                <a:solidFill>
                  <a:schemeClr val="tx1"/>
                </a:solidFill>
                <a:latin typeface="Corbel" pitchFamily="34" charset="0"/>
                <a:ea typeface="ＭＳ Ｐゴシック" pitchFamily="34" charset="-128"/>
              </a:defRPr>
            </a:lvl5pPr>
            <a:lvl6pPr marL="25146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6pPr>
            <a:lvl7pPr marL="29718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7pPr>
            <a:lvl8pPr marL="34290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8pPr>
            <a:lvl9pPr marL="3886200" indent="-228600" defTabSz="457200" eaLnBrk="0" fontAlgn="base" hangingPunct="0">
              <a:spcBef>
                <a:spcPct val="0"/>
              </a:spcBef>
              <a:spcAft>
                <a:spcPct val="0"/>
              </a:spcAft>
              <a:tabLst>
                <a:tab pos="914400" algn="l"/>
              </a:tabLst>
              <a:defRPr>
                <a:solidFill>
                  <a:schemeClr val="tx1"/>
                </a:solidFill>
                <a:latin typeface="Corbel" pitchFamily="34" charset="0"/>
                <a:ea typeface="ＭＳ Ｐゴシック" pitchFamily="34" charset="-128"/>
              </a:defRPr>
            </a:lvl9pPr>
          </a:lstStyle>
          <a:p>
            <a:pPr marL="284163" indent="-225425" fontAlgn="auto">
              <a:spcBef>
                <a:spcPts val="0"/>
              </a:spcBef>
              <a:spcAft>
                <a:spcPts val="0"/>
              </a:spcAft>
              <a:buFont typeface="Wingdings" pitchFamily="2" charset="2"/>
              <a:buChar char="§"/>
            </a:pPr>
            <a:r>
              <a:rPr lang="en-US" sz="2800" dirty="0" smtClean="0">
                <a:solidFill>
                  <a:prstClr val="white"/>
                </a:solidFill>
                <a:latin typeface="Arial" pitchFamily="34" charset="0"/>
                <a:cs typeface="Arial" pitchFamily="34" charset="0"/>
              </a:rPr>
              <a:t>Timeline: </a:t>
            </a:r>
          </a:p>
          <a:p>
            <a:pPr marL="284163" lvl="1" indent="-225425">
              <a:spcBef>
                <a:spcPts val="700"/>
              </a:spcBef>
              <a:buClr>
                <a:srgbClr val="D6ECFF"/>
              </a:buClr>
              <a:buSzPct val="95000"/>
              <a:tabLst>
                <a:tab pos="568325" algn="l"/>
              </a:tabLst>
            </a:pPr>
            <a:r>
              <a:rPr lang="en-US" sz="2800" dirty="0" smtClean="0">
                <a:solidFill>
                  <a:srgbClr val="FFFFFF"/>
                </a:solidFill>
                <a:latin typeface="Arial" pitchFamily="34" charset="0"/>
                <a:cs typeface="Arial" pitchFamily="34" charset="0"/>
              </a:rPr>
              <a:t>		</a:t>
            </a:r>
            <a:r>
              <a:rPr lang="en-US" sz="2600" dirty="0" smtClean="0">
                <a:solidFill>
                  <a:schemeClr val="tx2">
                    <a:lumMod val="90000"/>
                  </a:schemeClr>
                </a:solidFill>
                <a:latin typeface="Arial" pitchFamily="34" charset="0"/>
                <a:cs typeface="Arial" pitchFamily="34" charset="0"/>
              </a:rPr>
              <a:t>Series of workshops, beginning this summer</a:t>
            </a:r>
            <a:endParaRPr lang="en-US" sz="2600" dirty="0">
              <a:solidFill>
                <a:schemeClr val="tx2">
                  <a:lumMod val="90000"/>
                </a:schemeClr>
              </a:solidFill>
              <a:latin typeface="Arial" pitchFamily="34" charset="0"/>
              <a:cs typeface="Arial" pitchFamily="34" charset="0"/>
            </a:endParaRPr>
          </a:p>
          <a:p>
            <a:pPr marL="284163" lvl="1" indent="-225425">
              <a:spcBef>
                <a:spcPts val="700"/>
              </a:spcBef>
              <a:buClr>
                <a:srgbClr val="D6ECFF"/>
              </a:buClr>
              <a:buSzPct val="95000"/>
              <a:tabLst>
                <a:tab pos="568325" algn="l"/>
              </a:tabLst>
            </a:pPr>
            <a:r>
              <a:rPr lang="en-US" sz="2600" dirty="0" smtClean="0">
                <a:solidFill>
                  <a:schemeClr val="tx2">
                    <a:lumMod val="90000"/>
                  </a:schemeClr>
                </a:solidFill>
                <a:latin typeface="Arial" pitchFamily="34" charset="0"/>
                <a:cs typeface="Arial" pitchFamily="34" charset="0"/>
              </a:rPr>
              <a:t>		Funding </a:t>
            </a:r>
            <a:r>
              <a:rPr lang="en-US" sz="2600" dirty="0">
                <a:solidFill>
                  <a:schemeClr val="tx2">
                    <a:lumMod val="90000"/>
                  </a:schemeClr>
                </a:solidFill>
                <a:latin typeface="Arial" pitchFamily="34" charset="0"/>
                <a:cs typeface="Arial" pitchFamily="34" charset="0"/>
              </a:rPr>
              <a:t>starts </a:t>
            </a:r>
            <a:r>
              <a:rPr lang="en-US" sz="2600" dirty="0" smtClean="0">
                <a:solidFill>
                  <a:schemeClr val="tx2">
                    <a:lumMod val="90000"/>
                  </a:schemeClr>
                </a:solidFill>
                <a:latin typeface="Arial" pitchFamily="34" charset="0"/>
                <a:cs typeface="Arial" pitchFamily="34" charset="0"/>
              </a:rPr>
              <a:t>in Fiscal Year 2014</a:t>
            </a:r>
          </a:p>
          <a:p>
            <a:pPr marL="284163" lvl="1" indent="-225425">
              <a:spcBef>
                <a:spcPts val="700"/>
              </a:spcBef>
              <a:buClr>
                <a:srgbClr val="D6ECFF"/>
              </a:buClr>
              <a:buSzPct val="95000"/>
              <a:tabLst>
                <a:tab pos="568325" algn="l"/>
              </a:tabLst>
            </a:pPr>
            <a:r>
              <a:rPr lang="en-US" sz="800" dirty="0" smtClean="0">
                <a:solidFill>
                  <a:srgbClr val="FFFFFF"/>
                </a:solidFill>
                <a:latin typeface="Arial" pitchFamily="34" charset="0"/>
                <a:cs typeface="Arial" pitchFamily="34" charset="0"/>
              </a:rPr>
              <a:t>	</a:t>
            </a:r>
            <a:endParaRPr lang="en-US" sz="1100" dirty="0" smtClean="0">
              <a:solidFill>
                <a:prstClr val="white"/>
              </a:solidFill>
              <a:latin typeface="Arial" pitchFamily="34" charset="0"/>
              <a:cs typeface="Arial" pitchFamily="34" charset="0"/>
            </a:endParaRPr>
          </a:p>
          <a:p>
            <a:pPr marL="284163" indent="-225425" fontAlgn="auto">
              <a:spcBef>
                <a:spcPts val="0"/>
              </a:spcBef>
              <a:spcAft>
                <a:spcPts val="0"/>
              </a:spcAft>
              <a:buFont typeface="Wingdings" pitchFamily="2" charset="2"/>
              <a:buChar char="§"/>
            </a:pPr>
            <a:r>
              <a:rPr lang="en-US" sz="2800" dirty="0" smtClean="0">
                <a:solidFill>
                  <a:prstClr val="white"/>
                </a:solidFill>
                <a:latin typeface="Arial" pitchFamily="34" charset="0"/>
                <a:cs typeface="Arial" pitchFamily="34" charset="0"/>
              </a:rPr>
              <a:t>Unique funding model</a:t>
            </a:r>
          </a:p>
          <a:p>
            <a:pPr marL="0" indent="0" fontAlgn="auto">
              <a:spcBef>
                <a:spcPts val="0"/>
              </a:spcBef>
              <a:spcAft>
                <a:spcPts val="0"/>
              </a:spcAft>
            </a:pPr>
            <a:endParaRPr lang="en-US" sz="1100" dirty="0" smtClean="0">
              <a:solidFill>
                <a:prstClr val="white"/>
              </a:solidFill>
              <a:latin typeface="Arial" pitchFamily="34" charset="0"/>
              <a:cs typeface="Arial" pitchFamily="34" charset="0"/>
            </a:endParaRPr>
          </a:p>
          <a:p>
            <a:pPr marL="800100" lvl="2" indent="0" fontAlgn="auto">
              <a:spcBef>
                <a:spcPts val="0"/>
              </a:spcBef>
              <a:spcAft>
                <a:spcPts val="0"/>
              </a:spcAft>
            </a:pPr>
            <a:r>
              <a:rPr lang="en-US" sz="2600" dirty="0">
                <a:solidFill>
                  <a:prstClr val="white"/>
                </a:solidFill>
                <a:latin typeface="Arial" pitchFamily="34" charset="0"/>
                <a:cs typeface="Arial" pitchFamily="34" charset="0"/>
              </a:rPr>
              <a:t>	</a:t>
            </a:r>
            <a:r>
              <a:rPr lang="en-US" sz="2600" dirty="0" smtClean="0">
                <a:solidFill>
                  <a:prstClr val="white"/>
                </a:solidFill>
                <a:latin typeface="Arial" pitchFamily="34" charset="0"/>
                <a:cs typeface="Arial" pitchFamily="34" charset="0"/>
              </a:rPr>
              <a:t>			</a:t>
            </a:r>
            <a:r>
              <a:rPr lang="en-US" sz="2600" u="sng" dirty="0" smtClean="0">
                <a:solidFill>
                  <a:prstClr val="white"/>
                </a:solidFill>
                <a:latin typeface="Arial" pitchFamily="34" charset="0"/>
                <a:cs typeface="Arial" pitchFamily="34" charset="0"/>
              </a:rPr>
              <a:t>FY14</a:t>
            </a:r>
            <a:r>
              <a:rPr lang="en-US" sz="2600" dirty="0">
                <a:solidFill>
                  <a:prstClr val="white"/>
                </a:solidFill>
                <a:latin typeface="Arial" pitchFamily="34" charset="0"/>
                <a:cs typeface="Arial" pitchFamily="34" charset="0"/>
              </a:rPr>
              <a:t>	</a:t>
            </a:r>
            <a:r>
              <a:rPr lang="en-US" sz="2600" dirty="0" smtClean="0">
                <a:solidFill>
                  <a:prstClr val="white"/>
                </a:solidFill>
                <a:latin typeface="Arial" pitchFamily="34" charset="0"/>
                <a:cs typeface="Arial" pitchFamily="34" charset="0"/>
              </a:rPr>
              <a:t>	</a:t>
            </a:r>
            <a:r>
              <a:rPr lang="en-US" sz="2600" u="sng" dirty="0" smtClean="0">
                <a:solidFill>
                  <a:prstClr val="white"/>
                </a:solidFill>
                <a:latin typeface="Arial" pitchFamily="34" charset="0"/>
                <a:cs typeface="Arial" pitchFamily="34" charset="0"/>
              </a:rPr>
              <a:t>FY15</a:t>
            </a:r>
            <a:r>
              <a:rPr lang="en-US" sz="2600" dirty="0">
                <a:solidFill>
                  <a:prstClr val="white"/>
                </a:solidFill>
                <a:latin typeface="Arial" pitchFamily="34" charset="0"/>
                <a:cs typeface="Arial" pitchFamily="34" charset="0"/>
              </a:rPr>
              <a:t>	</a:t>
            </a:r>
            <a:r>
              <a:rPr lang="en-US" sz="2600" dirty="0" smtClean="0">
                <a:solidFill>
                  <a:prstClr val="white"/>
                </a:solidFill>
                <a:latin typeface="Arial" pitchFamily="34" charset="0"/>
                <a:cs typeface="Arial" pitchFamily="34" charset="0"/>
              </a:rPr>
              <a:t>	</a:t>
            </a:r>
            <a:r>
              <a:rPr lang="en-US" sz="2600" u="sng" dirty="0" smtClean="0">
                <a:solidFill>
                  <a:prstClr val="white"/>
                </a:solidFill>
                <a:latin typeface="Arial" pitchFamily="34" charset="0"/>
                <a:cs typeface="Arial" pitchFamily="34" charset="0"/>
              </a:rPr>
              <a:t>FY16</a:t>
            </a:r>
          </a:p>
          <a:p>
            <a:pPr marL="800100" lvl="2" indent="0" fontAlgn="auto">
              <a:spcBef>
                <a:spcPts val="0"/>
              </a:spcBef>
              <a:spcAft>
                <a:spcPts val="0"/>
              </a:spcAft>
            </a:pPr>
            <a:endParaRPr lang="en-US" sz="1100" dirty="0">
              <a:solidFill>
                <a:prstClr val="white"/>
              </a:solidFill>
              <a:latin typeface="Arial" pitchFamily="34" charset="0"/>
              <a:cs typeface="Arial" pitchFamily="34" charset="0"/>
            </a:endParaRPr>
          </a:p>
          <a:p>
            <a:pPr marL="630238" lvl="2" indent="0" fontAlgn="auto">
              <a:spcBef>
                <a:spcPts val="0"/>
              </a:spcBef>
              <a:spcAft>
                <a:spcPts val="0"/>
              </a:spcAft>
            </a:pPr>
            <a:r>
              <a:rPr lang="en-US" sz="2600" dirty="0" smtClean="0">
                <a:solidFill>
                  <a:prstClr val="white"/>
                </a:solidFill>
                <a:latin typeface="Arial" pitchFamily="34" charset="0"/>
                <a:cs typeface="Arial" pitchFamily="34" charset="0"/>
              </a:rPr>
              <a:t>Requested:	$64M		$96M</a:t>
            </a:r>
            <a:r>
              <a:rPr lang="en-US" sz="2600" dirty="0">
                <a:solidFill>
                  <a:prstClr val="white"/>
                </a:solidFill>
                <a:latin typeface="Arial" pitchFamily="34" charset="0"/>
                <a:cs typeface="Arial" pitchFamily="34" charset="0"/>
              </a:rPr>
              <a:t>	</a:t>
            </a:r>
            <a:r>
              <a:rPr lang="en-US" sz="2600" dirty="0" smtClean="0">
                <a:solidFill>
                  <a:prstClr val="white"/>
                </a:solidFill>
                <a:latin typeface="Arial" pitchFamily="34" charset="0"/>
                <a:cs typeface="Arial" pitchFamily="34" charset="0"/>
              </a:rPr>
              <a:t>	$109M</a:t>
            </a:r>
          </a:p>
          <a:p>
            <a:pPr marL="630238" lvl="2" indent="0" fontAlgn="auto">
              <a:spcBef>
                <a:spcPts val="0"/>
              </a:spcBef>
              <a:spcAft>
                <a:spcPts val="0"/>
              </a:spcAft>
            </a:pPr>
            <a:r>
              <a:rPr lang="en-US" sz="2600" dirty="0" smtClean="0">
                <a:solidFill>
                  <a:srgbClr val="66FF33"/>
                </a:solidFill>
                <a:latin typeface="Arial" pitchFamily="34" charset="0"/>
                <a:cs typeface="Arial" pitchFamily="34" charset="0"/>
              </a:rPr>
              <a:t>Available:	$27M</a:t>
            </a:r>
            <a:r>
              <a:rPr lang="en-US" sz="2600" dirty="0">
                <a:solidFill>
                  <a:srgbClr val="66FF33"/>
                </a:solidFill>
                <a:latin typeface="Arial" pitchFamily="34" charset="0"/>
                <a:cs typeface="Arial" pitchFamily="34" charset="0"/>
              </a:rPr>
              <a:t>	</a:t>
            </a:r>
            <a:r>
              <a:rPr lang="en-US" sz="2600" dirty="0" smtClean="0">
                <a:solidFill>
                  <a:srgbClr val="66FF33"/>
                </a:solidFill>
                <a:latin typeface="Arial" pitchFamily="34" charset="0"/>
                <a:cs typeface="Arial" pitchFamily="34" charset="0"/>
              </a:rPr>
              <a:t>	$80M </a:t>
            </a:r>
            <a:r>
              <a:rPr lang="en-US" sz="2600" dirty="0">
                <a:solidFill>
                  <a:srgbClr val="66FF33"/>
                </a:solidFill>
                <a:latin typeface="Arial" pitchFamily="34" charset="0"/>
                <a:cs typeface="Arial" pitchFamily="34" charset="0"/>
              </a:rPr>
              <a:t>	</a:t>
            </a:r>
            <a:r>
              <a:rPr lang="en-US" sz="2600" dirty="0" smtClean="0">
                <a:solidFill>
                  <a:srgbClr val="66FF33"/>
                </a:solidFill>
                <a:latin typeface="Arial" pitchFamily="34" charset="0"/>
                <a:cs typeface="Arial" pitchFamily="34" charset="0"/>
              </a:rPr>
              <a:t>$99M</a:t>
            </a:r>
            <a:endParaRPr lang="en-US" sz="2600" dirty="0">
              <a:solidFill>
                <a:srgbClr val="66FF33"/>
              </a:solidFill>
              <a:latin typeface="Arial" pitchFamily="34" charset="0"/>
              <a:cs typeface="Arial" pitchFamily="34" charset="0"/>
            </a:endParaRPr>
          </a:p>
          <a:p>
            <a:pPr marL="0" indent="0" fontAlgn="auto">
              <a:spcBef>
                <a:spcPts val="0"/>
              </a:spcBef>
              <a:spcAft>
                <a:spcPts val="0"/>
              </a:spcAft>
            </a:pPr>
            <a:endParaRPr lang="en-US" sz="2800" dirty="0" smtClean="0">
              <a:solidFill>
                <a:prstClr val="white"/>
              </a:solidFill>
              <a:latin typeface="Arial" pitchFamily="34" charset="0"/>
              <a:cs typeface="Arial" pitchFamily="34" charset="0"/>
            </a:endParaRPr>
          </a:p>
        </p:txBody>
      </p:sp>
      <p:sp>
        <p:nvSpPr>
          <p:cNvPr id="4" name="TextBox 3"/>
          <p:cNvSpPr txBox="1"/>
          <p:nvPr/>
        </p:nvSpPr>
        <p:spPr>
          <a:xfrm>
            <a:off x="7268775" y="6363241"/>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8</a:t>
            </a:r>
            <a:endParaRPr lang="en-US" sz="2000" dirty="0">
              <a:solidFill>
                <a:srgbClr val="00ADDC">
                  <a:lumMod val="40000"/>
                  <a:lumOff val="60000"/>
                </a:srgbClr>
              </a:solidFill>
              <a:latin typeface="Arial"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810" y="803937"/>
            <a:ext cx="3047219" cy="2074015"/>
          </a:xfrm>
          <a:prstGeom prst="rect">
            <a:avLst/>
          </a:prstGeom>
          <a:noFill/>
          <a:ln>
            <a:noFill/>
          </a:ln>
          <a:effectLst>
            <a:glow rad="228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89371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xEl>
                                              <p:pRg st="6" end="6"/>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xEl>
                                              <p:pRg st="8" end="8"/>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31768"/>
            <a:ext cx="9144000" cy="639763"/>
          </a:xfrm>
        </p:spPr>
        <p:txBody>
          <a:bodyPr/>
          <a:lstStyle/>
          <a:p>
            <a:pPr algn="ctr">
              <a:defRPr/>
            </a:pPr>
            <a:r>
              <a:rPr lang="en-US" sz="3600" b="1" dirty="0" smtClean="0">
                <a:solidFill>
                  <a:srgbClr val="FFFF00"/>
                </a:solidFill>
                <a:latin typeface="Arial" charset="0"/>
                <a:cs typeface="Arial" charset="0"/>
              </a:rPr>
              <a:t>Fiscal Year 2013 Funding Finalized</a:t>
            </a:r>
            <a:endParaRPr lang="en-US" sz="3600" b="1" dirty="0">
              <a:solidFill>
                <a:srgbClr val="FFFF00"/>
              </a:solidFill>
              <a:latin typeface="Arial" pitchFamily="34" charset="0"/>
              <a:cs typeface="Arial" pitchFamily="34" charset="0"/>
            </a:endParaRPr>
          </a:p>
        </p:txBody>
      </p:sp>
      <p:pic>
        <p:nvPicPr>
          <p:cNvPr id="3076" name="Picture 4" descr="http://www.visitingdc.com/images/capitol-building-picture.jpg"/>
          <p:cNvPicPr>
            <a:picLocks noChangeAspect="1" noChangeArrowheads="1"/>
          </p:cNvPicPr>
          <p:nvPr/>
        </p:nvPicPr>
        <p:blipFill>
          <a:blip r:embed="rId3" cstate="print"/>
          <a:srcRect/>
          <a:stretch>
            <a:fillRect/>
          </a:stretch>
        </p:blipFill>
        <p:spPr bwMode="auto">
          <a:xfrm>
            <a:off x="2052023" y="1263056"/>
            <a:ext cx="5156200" cy="2287237"/>
          </a:xfrm>
          <a:prstGeom prst="roundRect">
            <a:avLst>
              <a:gd name="adj" fmla="val 8594"/>
            </a:avLst>
          </a:prstGeom>
          <a:solidFill>
            <a:srgbClr val="FFFFFF">
              <a:shade val="85000"/>
            </a:srgbClr>
          </a:solidFill>
          <a:ln>
            <a:noFill/>
          </a:ln>
          <a:effectLst/>
        </p:spPr>
      </p:pic>
      <p:sp>
        <p:nvSpPr>
          <p:cNvPr id="7" name="Title 1"/>
          <p:cNvSpPr txBox="1">
            <a:spLocks/>
          </p:cNvSpPr>
          <p:nvPr/>
        </p:nvSpPr>
        <p:spPr bwMode="auto">
          <a:xfrm>
            <a:off x="0" y="3951045"/>
            <a:ext cx="91440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a:spcBef>
                <a:spcPts val="700"/>
              </a:spcBef>
              <a:buClr>
                <a:srgbClr val="D6ECFF"/>
              </a:buClr>
              <a:buSzPct val="95000"/>
              <a:buFont typeface="Wingdings" pitchFamily="2" charset="2"/>
              <a:buChar char=""/>
              <a:tabLst>
                <a:tab pos="914400" algn="l"/>
              </a:tabLst>
            </a:pPr>
            <a:r>
              <a:rPr lang="en-US" sz="3000" dirty="0">
                <a:solidFill>
                  <a:srgbClr val="FFFFFF"/>
                </a:solidFill>
              </a:rPr>
              <a:t>Federal government funded through </a:t>
            </a:r>
            <a:r>
              <a:rPr lang="en-US" sz="3000" dirty="0" smtClean="0">
                <a:solidFill>
                  <a:srgbClr val="FFFFFF"/>
                </a:solidFill>
              </a:rPr>
              <a:t>	continuing </a:t>
            </a:r>
            <a:r>
              <a:rPr lang="en-US" sz="3000" dirty="0">
                <a:solidFill>
                  <a:srgbClr val="FFFFFF"/>
                </a:solidFill>
              </a:rPr>
              <a:t>r</a:t>
            </a:r>
            <a:r>
              <a:rPr lang="en-US" sz="3000" dirty="0" smtClean="0">
                <a:solidFill>
                  <a:srgbClr val="FFFFFF"/>
                </a:solidFill>
              </a:rPr>
              <a:t>esolution </a:t>
            </a:r>
            <a:r>
              <a:rPr lang="en-US" sz="3000" dirty="0">
                <a:solidFill>
                  <a:srgbClr val="FFFFFF"/>
                </a:solidFill>
              </a:rPr>
              <a:t>for </a:t>
            </a:r>
            <a:r>
              <a:rPr lang="en-US" sz="3000" dirty="0" smtClean="0">
                <a:solidFill>
                  <a:srgbClr val="FFFFFF"/>
                </a:solidFill>
              </a:rPr>
              <a:t>Fiscal Year 2013</a:t>
            </a:r>
            <a:endParaRPr lang="en-US" sz="3000" dirty="0">
              <a:solidFill>
                <a:srgbClr val="FFFFFF"/>
              </a:solidFill>
            </a:endParaRPr>
          </a:p>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Sequester resulted in a 5.1% reduction</a:t>
            </a:r>
          </a:p>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Total NIH reduction of 5.8%</a:t>
            </a:r>
          </a:p>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NHGRI’s final Fiscal Year 2013 budget: $483M</a:t>
            </a:r>
          </a:p>
        </p:txBody>
      </p:sp>
    </p:spTree>
    <p:extLst>
      <p:ext uri="{BB962C8B-B14F-4D97-AF65-F5344CB8AC3E}">
        <p14:creationId xmlns:p14="http://schemas.microsoft.com/office/powerpoint/2010/main" val="115329988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up)">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31769"/>
            <a:ext cx="9144000" cy="762412"/>
          </a:xfrm>
        </p:spPr>
        <p:txBody>
          <a:bodyPr/>
          <a:lstStyle/>
          <a:p>
            <a:pPr algn="ctr">
              <a:defRPr/>
            </a:pPr>
            <a:r>
              <a:rPr lang="en-US" sz="3600" b="1" dirty="0" smtClean="0">
                <a:solidFill>
                  <a:srgbClr val="FFFF00"/>
                </a:solidFill>
                <a:latin typeface="Arial" charset="0"/>
                <a:cs typeface="Arial" charset="0"/>
              </a:rPr>
              <a:t>Fiscal Year 2014 Appropriations</a:t>
            </a:r>
            <a:endParaRPr lang="en-US" sz="3600" b="1" dirty="0">
              <a:solidFill>
                <a:srgbClr val="FFFF00"/>
              </a:solidFill>
              <a:latin typeface="Arial" pitchFamily="34" charset="0"/>
              <a:cs typeface="Arial" pitchFamily="34" charset="0"/>
            </a:endParaRPr>
          </a:p>
        </p:txBody>
      </p:sp>
      <p:sp>
        <p:nvSpPr>
          <p:cNvPr id="5" name="TextBox 4"/>
          <p:cNvSpPr txBox="1"/>
          <p:nvPr/>
        </p:nvSpPr>
        <p:spPr>
          <a:xfrm>
            <a:off x="7268775" y="6363241"/>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9</a:t>
            </a:r>
            <a:endParaRPr lang="en-US" sz="2000" dirty="0">
              <a:solidFill>
                <a:schemeClr val="accent4">
                  <a:lumMod val="40000"/>
                  <a:lumOff val="60000"/>
                </a:schemeClr>
              </a:solidFill>
              <a:latin typeface="Arial" charset="0"/>
            </a:endParaRPr>
          </a:p>
        </p:txBody>
      </p:sp>
      <p:sp>
        <p:nvSpPr>
          <p:cNvPr id="10" name="Title 1"/>
          <p:cNvSpPr txBox="1">
            <a:spLocks/>
          </p:cNvSpPr>
          <p:nvPr/>
        </p:nvSpPr>
        <p:spPr bwMode="auto">
          <a:xfrm>
            <a:off x="4496809" y="4448450"/>
            <a:ext cx="4347637" cy="1540781"/>
          </a:xfrm>
          <a:prstGeom prst="rect">
            <a:avLst/>
          </a:prstGeom>
          <a:noFill/>
          <a:ln w="9525" algn="ctr">
            <a:noFill/>
            <a:miter lim="800000"/>
            <a:headEnd/>
            <a:tailEnd/>
          </a:ln>
        </p:spPr>
        <p:txBody>
          <a:bodyPr/>
          <a:lstStyle/>
          <a:p>
            <a:pPr marL="111125" lvl="1" eaLnBrk="0" hangingPunct="0">
              <a:spcBef>
                <a:spcPts val="1800"/>
              </a:spcBef>
              <a:buClr>
                <a:srgbClr val="D6ECFF"/>
              </a:buClr>
              <a:buSzPct val="95000"/>
              <a:defRPr/>
            </a:pPr>
            <a:r>
              <a:rPr lang="en-US" sz="3200" b="1" dirty="0" smtClean="0">
                <a:solidFill>
                  <a:prstClr val="white"/>
                </a:solidFill>
                <a:latin typeface="Arial" charset="0"/>
              </a:rPr>
              <a:t>NIH: $31.3 billion</a:t>
            </a:r>
          </a:p>
          <a:p>
            <a:pPr marL="111125" lvl="1" eaLnBrk="0" hangingPunct="0">
              <a:spcBef>
                <a:spcPts val="1800"/>
              </a:spcBef>
              <a:buClr>
                <a:srgbClr val="D6ECFF"/>
              </a:buClr>
              <a:buSzPct val="95000"/>
              <a:defRPr/>
            </a:pPr>
            <a:r>
              <a:rPr lang="en-US" sz="3200" b="1" dirty="0" smtClean="0">
                <a:solidFill>
                  <a:prstClr val="white"/>
                </a:solidFill>
                <a:latin typeface="Arial" charset="0"/>
              </a:rPr>
              <a:t>NHGRI: $517 million</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1467" t="8832" r="9403"/>
          <a:stretch/>
        </p:blipFill>
        <p:spPr bwMode="auto">
          <a:xfrm>
            <a:off x="303129" y="1183185"/>
            <a:ext cx="3716021" cy="4651959"/>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d1k4es7bw1lvxt.cloudfront.net/showPicture.php?programid=307267&amp;height=290&amp;width=427"/>
          <p:cNvPicPr>
            <a:picLocks noChangeAspect="1" noChangeArrowheads="1"/>
          </p:cNvPicPr>
          <p:nvPr/>
        </p:nvPicPr>
        <p:blipFill rotWithShape="1">
          <a:blip r:embed="rId4">
            <a:extLst>
              <a:ext uri="{28A0092B-C50C-407E-A947-70E740481C1C}">
                <a14:useLocalDpi xmlns:a14="http://schemas.microsoft.com/office/drawing/2010/main" val="0"/>
              </a:ext>
            </a:extLst>
          </a:blip>
          <a:srcRect l="2132" t="3173" r="2730" b="4261"/>
          <a:stretch/>
        </p:blipFill>
        <p:spPr bwMode="auto">
          <a:xfrm>
            <a:off x="4496809" y="1183185"/>
            <a:ext cx="4347637" cy="2911251"/>
          </a:xfrm>
          <a:prstGeom prst="rect">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46" t="10203" r="61897" b="51300"/>
          <a:stretch/>
        </p:blipFill>
        <p:spPr bwMode="auto">
          <a:xfrm>
            <a:off x="4481043" y="1167419"/>
            <a:ext cx="4389120" cy="2926080"/>
          </a:xfrm>
          <a:prstGeom prst="rect">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480956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wipe(up)">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up)">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440"/>
            <a:ext cx="9144000" cy="740780"/>
          </a:xfrm>
        </p:spPr>
        <p:txBody>
          <a:bodyPr>
            <a:normAutofit/>
          </a:bodyPr>
          <a:lstStyle/>
          <a:p>
            <a:pPr algn="ctr"/>
            <a:r>
              <a:rPr lang="en-US" sz="3600" b="1" dirty="0" smtClean="0">
                <a:solidFill>
                  <a:srgbClr val="FFFF00"/>
                </a:solidFill>
                <a:latin typeface="Arial"/>
                <a:cs typeface="Arial"/>
              </a:rPr>
              <a:t>Congressional Delegation Visits NIH</a:t>
            </a:r>
            <a:endParaRPr lang="en-US" sz="3600" b="1" dirty="0">
              <a:solidFill>
                <a:srgbClr val="FFFF00"/>
              </a:solidFill>
              <a:latin typeface="Arial"/>
              <a:cs typeface="Arial"/>
            </a:endParaRPr>
          </a:p>
        </p:txBody>
      </p:sp>
      <p:pic>
        <p:nvPicPr>
          <p:cNvPr id="3075" name="Picture 3" descr="C:\Users\egreen\Desktop\DSC_72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431" y="796788"/>
            <a:ext cx="4840091" cy="323026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076" name="Picture 4" descr="C:\Users\egreen\Desktop\DSC_73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5632" y="3517370"/>
            <a:ext cx="4840091" cy="323026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6966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ipe(left)">
                                      <p:cBhvr>
                                        <p:cTn id="7" dur="500"/>
                                        <p:tgtEl>
                                          <p:spTgt spid="307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wipe(right)">
                                      <p:cBhvr>
                                        <p:cTn id="11"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467" t="8832" r="9403"/>
          <a:stretch/>
        </p:blipFill>
        <p:spPr bwMode="auto">
          <a:xfrm>
            <a:off x="234521" y="1597446"/>
            <a:ext cx="2790519" cy="3493355"/>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3549487" y="4384895"/>
            <a:ext cx="5207784" cy="1800990"/>
            <a:chOff x="3609377" y="4399838"/>
            <a:chExt cx="5207784" cy="180099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9377" y="4509823"/>
              <a:ext cx="1599087" cy="159908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2081" y="4399838"/>
              <a:ext cx="1800990" cy="180099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2871" y="4503869"/>
              <a:ext cx="1354290" cy="1634637"/>
            </a:xfrm>
            <a:prstGeom prst="rect">
              <a:avLst/>
            </a:prstGeom>
          </p:spPr>
        </p:pic>
      </p:grpSp>
      <p:sp>
        <p:nvSpPr>
          <p:cNvPr id="9" name="Title 3"/>
          <p:cNvSpPr txBox="1">
            <a:spLocks/>
          </p:cNvSpPr>
          <p:nvPr/>
        </p:nvSpPr>
        <p:spPr>
          <a:xfrm>
            <a:off x="0" y="51129"/>
            <a:ext cx="9144000" cy="639763"/>
          </a:xfrm>
          <a:prstGeom prst="rect">
            <a:avLst/>
          </a:prstGeom>
        </p:spPr>
        <p:txBody>
          <a:bodyPr vert="horz" anchor="t">
            <a:noAutofit/>
          </a:bodyPr>
          <a:lstStyle/>
          <a:p>
            <a:pPr algn="ctr" eaLnBrk="0" hangingPunct="0">
              <a:defRPr/>
            </a:pPr>
            <a:r>
              <a:rPr lang="en-US" sz="3600" spc="-100" dirty="0" smtClean="0">
                <a:solidFill>
                  <a:srgbClr val="FFFF00"/>
                </a:solidFill>
                <a:latin typeface="Arial" charset="0"/>
                <a:ea typeface="ＭＳ Ｐゴシック" charset="0"/>
                <a:cs typeface="Arial" charset="0"/>
              </a:rPr>
              <a:t>Reorganizing STEM Education</a:t>
            </a:r>
            <a:endParaRPr lang="en-US" sz="3600" spc="-100" dirty="0">
              <a:solidFill>
                <a:srgbClr val="FFFF00"/>
              </a:solidFill>
              <a:ea typeface="ＭＳ Ｐゴシック" charset="0"/>
              <a:cs typeface="Arial" pitchFamily="34" charset="0"/>
            </a:endParaRPr>
          </a:p>
        </p:txBody>
      </p:sp>
      <p:sp>
        <p:nvSpPr>
          <p:cNvPr id="11" name="Rounded Rectangular Callout 10"/>
          <p:cNvSpPr/>
          <p:nvPr/>
        </p:nvSpPr>
        <p:spPr>
          <a:xfrm>
            <a:off x="3318055" y="1068635"/>
            <a:ext cx="5664161" cy="3062689"/>
          </a:xfrm>
          <a:prstGeom prst="wedgeRoundRectCallout">
            <a:avLst>
              <a:gd name="adj1" fmla="val -57773"/>
              <a:gd name="adj2" fmla="val 43800"/>
              <a:gd name="adj3" fmla="val 16667"/>
            </a:avLst>
          </a:prstGeom>
          <a:solidFill>
            <a:schemeClr val="tx2"/>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fontAlgn="auto">
              <a:spcBef>
                <a:spcPts val="0"/>
              </a:spcBef>
              <a:spcAft>
                <a:spcPts val="0"/>
              </a:spcAft>
            </a:pPr>
            <a:r>
              <a:rPr lang="en-US" sz="2000" dirty="0" smtClean="0">
                <a:solidFill>
                  <a:prstClr val="black"/>
                </a:solidFill>
              </a:rPr>
              <a:t>Prepare Students for STEM Careers in the 21st Century Economy. </a:t>
            </a:r>
            <a:r>
              <a:rPr lang="en-US" sz="2000" b="0" dirty="0" smtClean="0">
                <a:solidFill>
                  <a:prstClr val="black"/>
                </a:solidFill>
              </a:rPr>
              <a:t>Our future competitiveness demands that we move American students from the middle or bottom to the top of the pack in science and mathematics…The Budget proposes a comprehensive reorganization of Federal STEM education programs to enable more strategic investment in STEM and more critical evaluation of outcomes…                                                        </a:t>
            </a:r>
            <a:r>
              <a:rPr lang="en-US" sz="1600" b="0" i="1" dirty="0" smtClean="0">
                <a:solidFill>
                  <a:prstClr val="black"/>
                </a:solidFill>
              </a:rPr>
              <a:t>(page 22)</a:t>
            </a:r>
            <a:endParaRPr lang="en-US" sz="1600" b="0" i="1" dirty="0">
              <a:solidFill>
                <a:prstClr val="black"/>
              </a:solidFill>
            </a:endParaRPr>
          </a:p>
        </p:txBody>
      </p:sp>
      <p:sp>
        <p:nvSpPr>
          <p:cNvPr id="13" name="TextBox 12"/>
          <p:cNvSpPr txBox="1"/>
          <p:nvPr/>
        </p:nvSpPr>
        <p:spPr>
          <a:xfrm>
            <a:off x="7268528" y="636270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10</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132722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tx2">
                    <a:lumMod val="90000"/>
                  </a:schemeClr>
                </a:solidFill>
              </a:rPr>
              <a:t>General Genomics </a:t>
            </a:r>
            <a:r>
              <a:rPr lang="en-US" sz="3400" dirty="0">
                <a:solidFill>
                  <a:schemeClr val="tx2">
                    <a:lumMod val="90000"/>
                  </a:schemeClr>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Fund Programs</a:t>
            </a: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0" y="3399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699096970"/>
      </p:ext>
    </p:extLst>
  </p:cSld>
  <p:clrMapOvr>
    <a:masterClrMapping/>
  </p:clrMapOvr>
  <p:transition spd="slow">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32408"/>
            <a:ext cx="9144000" cy="718458"/>
          </a:xfrm>
          <a:prstGeom prst="rect">
            <a:avLst/>
          </a:prstGeom>
        </p:spPr>
        <p:txBody>
          <a:bodyPr/>
          <a:lstStyle/>
          <a:p>
            <a:pPr algn="ctr">
              <a:defRPr/>
            </a:pPr>
            <a:r>
              <a:rPr lang="en-US" sz="3600" spc="-100" dirty="0" smtClean="0">
                <a:solidFill>
                  <a:srgbClr val="FFFF00"/>
                </a:solidFill>
                <a:latin typeface="Arial" charset="0"/>
                <a:cs typeface="Arial" pitchFamily="34" charset="0"/>
              </a:rPr>
              <a:t>Mourning the Loss of Frank </a:t>
            </a:r>
            <a:r>
              <a:rPr lang="en-US" sz="3600" spc="-100" dirty="0" err="1" smtClean="0">
                <a:solidFill>
                  <a:srgbClr val="FFFF00"/>
                </a:solidFill>
                <a:latin typeface="Arial" charset="0"/>
                <a:cs typeface="Arial" pitchFamily="34" charset="0"/>
              </a:rPr>
              <a:t>Ruddle</a:t>
            </a:r>
            <a:r>
              <a:rPr lang="en-US" sz="3600" spc="-100" dirty="0" smtClean="0">
                <a:solidFill>
                  <a:srgbClr val="FFFF00"/>
                </a:solidFill>
                <a:latin typeface="Arial" charset="0"/>
                <a:cs typeface="Arial" pitchFamily="34" charset="0"/>
              </a:rPr>
              <a:t>  </a:t>
            </a:r>
            <a:endParaRPr lang="en-US" sz="3000" dirty="0">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 name="Group 1"/>
          <p:cNvGrpSpPr/>
          <p:nvPr/>
        </p:nvGrpSpPr>
        <p:grpSpPr>
          <a:xfrm>
            <a:off x="285229" y="1142284"/>
            <a:ext cx="8590008" cy="4227995"/>
            <a:chOff x="285229" y="1142284"/>
            <a:chExt cx="8590008" cy="4227995"/>
          </a:xfrm>
        </p:grpSpPr>
        <p:pic>
          <p:nvPicPr>
            <p:cNvPr id="2050" name="Picture 2" descr="http://graphics8.nytimes.com/images/2013/03/20/us/RUDDLE-obit/RUDDLE-obit-popup.jpg"/>
            <p:cNvPicPr>
              <a:picLocks noChangeAspect="1" noChangeArrowheads="1"/>
            </p:cNvPicPr>
            <p:nvPr/>
          </p:nvPicPr>
          <p:blipFill>
            <a:blip r:embed="rId3" cstate="print"/>
            <a:srcRect/>
            <a:stretch>
              <a:fillRect/>
            </a:stretch>
          </p:blipFill>
          <p:spPr bwMode="auto">
            <a:xfrm>
              <a:off x="285229" y="1142284"/>
              <a:ext cx="5293449" cy="4227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6" name="Picture 8" descr="http://yalealumnimagazine.com/uploads/images/3500035/1363966923/Ruddle_230x322_0_0_460.jpg"/>
            <p:cNvPicPr>
              <a:picLocks noChangeAspect="1" noChangeArrowheads="1"/>
            </p:cNvPicPr>
            <p:nvPr/>
          </p:nvPicPr>
          <p:blipFill>
            <a:blip r:embed="rId4" cstate="print"/>
            <a:srcRect/>
            <a:stretch>
              <a:fillRect/>
            </a:stretch>
          </p:blipFill>
          <p:spPr bwMode="auto">
            <a:xfrm>
              <a:off x="5872020" y="1142284"/>
              <a:ext cx="3003217" cy="4204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8" name="TextBox 7"/>
          <p:cNvSpPr txBox="1"/>
          <p:nvPr/>
        </p:nvSpPr>
        <p:spPr>
          <a:xfrm>
            <a:off x="7268528" y="6362700"/>
            <a:ext cx="1781513"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11</a:t>
            </a:r>
            <a:endParaRPr lang="en-US" sz="2000" dirty="0">
              <a:solidFill>
                <a:schemeClr val="accent4">
                  <a:lumMod val="40000"/>
                  <a:lumOff val="60000"/>
                </a:schemeClr>
              </a:solidFill>
              <a:latin typeface="Arial"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2747"/>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121859" name="Title 1"/>
          <p:cNvSpPr txBox="1">
            <a:spLocks/>
          </p:cNvSpPr>
          <p:nvPr/>
        </p:nvSpPr>
        <p:spPr bwMode="auto">
          <a:xfrm>
            <a:off x="206575" y="848047"/>
            <a:ext cx="8717506" cy="5949392"/>
          </a:xfrm>
          <a:prstGeom prst="rect">
            <a:avLst/>
          </a:prstGeom>
          <a:noFill/>
          <a:ln w="9525" algn="ctr">
            <a:noFill/>
            <a:miter lim="800000"/>
            <a:headEnd/>
            <a:tailEnd/>
          </a:ln>
        </p:spPr>
        <p:txBody>
          <a:bodyPr/>
          <a:lstStyle/>
          <a:p>
            <a:pPr marL="0" lvl="1" eaLnBrk="0" hangingPunct="0">
              <a:spcBef>
                <a:spcPts val="0"/>
              </a:spcBef>
              <a:spcAft>
                <a:spcPts val="600"/>
              </a:spcAft>
              <a:buClr>
                <a:schemeClr val="tx2"/>
              </a:buClr>
              <a:buSzPct val="95000"/>
              <a:defRPr/>
            </a:pPr>
            <a:r>
              <a:rPr lang="en-US" sz="2800" dirty="0" smtClean="0">
                <a:latin typeface="Arial" charset="0"/>
              </a:rPr>
              <a:t>NIH Center for Scientific Review</a:t>
            </a:r>
            <a:endParaRPr lang="en-US" sz="2800" dirty="0">
              <a:latin typeface="Arial" charset="0"/>
            </a:endParaRPr>
          </a:p>
          <a:p>
            <a:pPr marL="1320800" lvl="2" eaLnBrk="0" hangingPunct="0">
              <a:spcBef>
                <a:spcPts val="0"/>
              </a:spcBef>
              <a:spcAft>
                <a:spcPts val="600"/>
              </a:spcAft>
              <a:buClr>
                <a:schemeClr val="tx2"/>
              </a:buClr>
              <a:buSzPct val="95000"/>
              <a:defRPr/>
            </a:pPr>
            <a:r>
              <a:rPr lang="en-US" sz="2800" dirty="0" smtClean="0">
                <a:solidFill>
                  <a:srgbClr val="66FF33"/>
                </a:solidFill>
                <a:latin typeface="Arial" charset="0"/>
              </a:rPr>
              <a:t>	Richard Nakamura</a:t>
            </a:r>
          </a:p>
          <a:p>
            <a:pPr marL="1320800" lvl="2" eaLnBrk="0" hangingPunct="0">
              <a:spcBef>
                <a:spcPts val="0"/>
              </a:spcBef>
              <a:spcAft>
                <a:spcPts val="600"/>
              </a:spcAft>
              <a:buClr>
                <a:schemeClr val="tx2"/>
              </a:buClr>
              <a:buSzPct val="95000"/>
              <a:defRPr/>
            </a:pPr>
            <a:endParaRPr lang="en-US" sz="1400" dirty="0">
              <a:solidFill>
                <a:srgbClr val="66FF33"/>
              </a:solidFill>
              <a:latin typeface="Arial" charset="0"/>
            </a:endParaRPr>
          </a:p>
          <a:p>
            <a:pPr marL="0" lvl="1" defTabSz="339725" eaLnBrk="0" hangingPunct="0">
              <a:spcBef>
                <a:spcPts val="0"/>
              </a:spcBef>
              <a:spcAft>
                <a:spcPts val="600"/>
              </a:spcAft>
              <a:buClr>
                <a:schemeClr val="tx2"/>
              </a:buClr>
              <a:buSzPct val="95000"/>
              <a:defRPr/>
            </a:pPr>
            <a:r>
              <a:rPr lang="en-US" sz="2800" dirty="0" smtClean="0">
                <a:latin typeface="Arial" charset="0"/>
              </a:rPr>
              <a:t>ACMG Recommendations for Reporting Incidental </a:t>
            </a:r>
            <a:r>
              <a:rPr lang="en-US" sz="2800" dirty="0">
                <a:latin typeface="Arial" charset="0"/>
              </a:rPr>
              <a:t> </a:t>
            </a:r>
            <a:r>
              <a:rPr lang="en-US" sz="2800" dirty="0" smtClean="0">
                <a:latin typeface="Arial" charset="0"/>
              </a:rPr>
              <a:t>	Findings</a:t>
            </a:r>
          </a:p>
          <a:p>
            <a:pPr marL="1320800" lvl="2" eaLnBrk="0" hangingPunct="0">
              <a:spcBef>
                <a:spcPts val="0"/>
              </a:spcBef>
              <a:spcAft>
                <a:spcPts val="600"/>
              </a:spcAft>
              <a:buClr>
                <a:schemeClr val="tx2"/>
              </a:buClr>
              <a:buSzPct val="95000"/>
              <a:defRPr/>
            </a:pPr>
            <a:r>
              <a:rPr lang="en-US" sz="2800" dirty="0" smtClean="0">
                <a:solidFill>
                  <a:srgbClr val="66FF33"/>
                </a:solidFill>
                <a:latin typeface="Arial" charset="0"/>
              </a:rPr>
              <a:t>	Bob Nussbaum</a:t>
            </a:r>
          </a:p>
          <a:p>
            <a:pPr marL="1320800" lvl="2" eaLnBrk="0" hangingPunct="0">
              <a:spcBef>
                <a:spcPts val="0"/>
              </a:spcBef>
              <a:spcAft>
                <a:spcPts val="600"/>
              </a:spcAft>
              <a:buClr>
                <a:schemeClr val="tx2"/>
              </a:buClr>
              <a:buSzPct val="95000"/>
              <a:defRPr/>
            </a:pPr>
            <a:endParaRPr lang="en-US" sz="1400" dirty="0">
              <a:solidFill>
                <a:srgbClr val="66FF33"/>
              </a:solidFill>
              <a:latin typeface="Arial" charset="0"/>
            </a:endParaRPr>
          </a:p>
          <a:p>
            <a:pPr>
              <a:spcBef>
                <a:spcPts val="0"/>
              </a:spcBef>
              <a:spcAft>
                <a:spcPts val="600"/>
              </a:spcAft>
              <a:buClr>
                <a:schemeClr val="tx2"/>
              </a:buClr>
              <a:buSzPct val="95000"/>
            </a:pPr>
            <a:r>
              <a:rPr lang="en-US" sz="2800" dirty="0" smtClean="0"/>
              <a:t>Recent NHGRI Meetings:</a:t>
            </a:r>
          </a:p>
          <a:p>
            <a:pPr>
              <a:spcBef>
                <a:spcPts val="0"/>
              </a:spcBef>
              <a:spcAft>
                <a:spcPts val="600"/>
              </a:spcAft>
              <a:buClr>
                <a:schemeClr val="tx2"/>
              </a:buClr>
              <a:buSzPct val="95000"/>
            </a:pPr>
            <a:endParaRPr lang="en-US" sz="100" dirty="0"/>
          </a:p>
          <a:p>
            <a:pPr marL="682625" lvl="1" indent="-225425">
              <a:spcBef>
                <a:spcPts val="0"/>
              </a:spcBef>
              <a:spcAft>
                <a:spcPts val="600"/>
              </a:spcAft>
              <a:buClr>
                <a:schemeClr val="tx2"/>
              </a:buClr>
              <a:buSzPct val="95000"/>
              <a:buFont typeface="Wingdings" pitchFamily="2" charset="2"/>
              <a:buChar char=""/>
            </a:pPr>
            <a:r>
              <a:rPr lang="en-US" sz="2800" dirty="0" smtClean="0"/>
              <a:t>Genomics </a:t>
            </a:r>
            <a:r>
              <a:rPr lang="en-US" sz="2800" dirty="0"/>
              <a:t>and Society Working </a:t>
            </a:r>
            <a:r>
              <a:rPr lang="en-US" sz="2800" dirty="0" smtClean="0"/>
              <a:t>Group</a:t>
            </a:r>
            <a:endParaRPr lang="en-US" sz="2800" dirty="0"/>
          </a:p>
          <a:p>
            <a:pPr marL="1260475" lvl="3" indent="111125">
              <a:spcBef>
                <a:spcPts val="0"/>
              </a:spcBef>
              <a:spcAft>
                <a:spcPts val="600"/>
              </a:spcAft>
              <a:buClr>
                <a:schemeClr val="tx2"/>
              </a:buClr>
              <a:buSzPct val="95000"/>
            </a:pPr>
            <a:r>
              <a:rPr lang="en-US" sz="2800" dirty="0" smtClean="0">
                <a:solidFill>
                  <a:srgbClr val="66FF33"/>
                </a:solidFill>
                <a:latin typeface="Arial" charset="0"/>
              </a:rPr>
              <a:t>	Pamela </a:t>
            </a:r>
            <a:r>
              <a:rPr lang="en-US" sz="2800" dirty="0" err="1">
                <a:solidFill>
                  <a:srgbClr val="66FF33"/>
                </a:solidFill>
                <a:latin typeface="Arial" charset="0"/>
              </a:rPr>
              <a:t>Sankar</a:t>
            </a:r>
            <a:endParaRPr lang="en-US" sz="2800" dirty="0">
              <a:solidFill>
                <a:srgbClr val="66FF33"/>
              </a:solidFill>
              <a:latin typeface="Arial" charset="0"/>
            </a:endParaRPr>
          </a:p>
          <a:p>
            <a:pPr marL="682625" lvl="1" indent="-225425">
              <a:spcBef>
                <a:spcPts val="0"/>
              </a:spcBef>
              <a:spcAft>
                <a:spcPts val="600"/>
              </a:spcAft>
              <a:buClr>
                <a:schemeClr val="tx2"/>
              </a:buClr>
              <a:buSzPct val="95000"/>
              <a:buFont typeface="Wingdings" pitchFamily="2" charset="2"/>
              <a:buChar char=""/>
            </a:pPr>
            <a:r>
              <a:rPr lang="en-US" sz="2800" dirty="0"/>
              <a:t>NHGRI Training and Career </a:t>
            </a:r>
            <a:r>
              <a:rPr lang="en-US" sz="2800" dirty="0" smtClean="0"/>
              <a:t>Development</a:t>
            </a:r>
            <a:endParaRPr lang="en-US" sz="2800" dirty="0"/>
          </a:p>
          <a:p>
            <a:pPr lvl="3">
              <a:spcBef>
                <a:spcPts val="0"/>
              </a:spcBef>
              <a:spcAft>
                <a:spcPts val="600"/>
              </a:spcAft>
              <a:buClr>
                <a:schemeClr val="tx2"/>
              </a:buClr>
              <a:buSzPct val="95000"/>
            </a:pPr>
            <a:r>
              <a:rPr lang="en-US" sz="2800" dirty="0" smtClean="0">
                <a:solidFill>
                  <a:srgbClr val="66FF33"/>
                </a:solidFill>
                <a:latin typeface="Arial" charset="0"/>
              </a:rPr>
              <a:t>	Bettie </a:t>
            </a:r>
            <a:r>
              <a:rPr lang="en-US" sz="2800" dirty="0">
                <a:solidFill>
                  <a:srgbClr val="66FF33"/>
                </a:solidFill>
                <a:latin typeface="Arial" charset="0"/>
              </a:rPr>
              <a:t>Graham</a:t>
            </a:r>
            <a:endParaRPr lang="en-US" sz="1400" dirty="0"/>
          </a:p>
          <a:p>
            <a:pPr marL="1320800" lvl="2" eaLnBrk="0" hangingPunct="0">
              <a:spcBef>
                <a:spcPts val="0"/>
              </a:spcBef>
              <a:spcAft>
                <a:spcPts val="600"/>
              </a:spcAft>
              <a:buClr>
                <a:schemeClr val="tx2"/>
              </a:buClr>
              <a:buSzPct val="95000"/>
              <a:defRPr/>
            </a:pPr>
            <a:endParaRPr lang="en-US" sz="2800" dirty="0" smtClean="0">
              <a:solidFill>
                <a:srgbClr val="66FF33"/>
              </a:solidFill>
              <a:latin typeface="Arial"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5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185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185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185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185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1859">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1859">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185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32408"/>
            <a:ext cx="9144000" cy="718458"/>
          </a:xfrm>
          <a:prstGeom prst="rect">
            <a:avLst/>
          </a:prstGeom>
        </p:spPr>
        <p:txBody>
          <a:bodyPr/>
          <a:lstStyle/>
          <a:p>
            <a:pPr algn="ctr">
              <a:defRPr/>
            </a:pPr>
            <a:r>
              <a:rPr lang="en-US" sz="3600" spc="-100" dirty="0" smtClean="0">
                <a:solidFill>
                  <a:srgbClr val="FFFF00"/>
                </a:solidFill>
                <a:latin typeface="Arial" charset="0"/>
                <a:cs typeface="Arial" pitchFamily="34" charset="0"/>
              </a:rPr>
              <a:t>Mourning the Loss of Fran</a:t>
            </a:r>
            <a:r>
              <a:rPr lang="en-US" sz="3600" spc="-100" dirty="0">
                <a:solidFill>
                  <a:srgbClr val="FFFF00"/>
                </a:solidFill>
                <a:latin typeface="Arial" charset="0"/>
                <a:cs typeface="Arial" pitchFamily="34" charset="0"/>
              </a:rPr>
              <a:t>ç</a:t>
            </a:r>
            <a:r>
              <a:rPr lang="en-US" sz="3600" spc="-100" dirty="0" smtClean="0">
                <a:solidFill>
                  <a:srgbClr val="FFFF00"/>
                </a:solidFill>
                <a:latin typeface="Arial" charset="0"/>
                <a:cs typeface="Arial" pitchFamily="34" charset="0"/>
              </a:rPr>
              <a:t>ois Jacob</a:t>
            </a:r>
            <a:endParaRPr lang="en-US" sz="3000" dirty="0">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 name="Group 1"/>
          <p:cNvGrpSpPr/>
          <p:nvPr/>
        </p:nvGrpSpPr>
        <p:grpSpPr>
          <a:xfrm>
            <a:off x="357403" y="989373"/>
            <a:ext cx="8402084" cy="4629668"/>
            <a:chOff x="357403" y="989373"/>
            <a:chExt cx="8402084" cy="4629668"/>
          </a:xfrm>
        </p:grpSpPr>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740" b="19173"/>
            <a:stretch/>
          </p:blipFill>
          <p:spPr bwMode="auto">
            <a:xfrm>
              <a:off x="4957590" y="989373"/>
              <a:ext cx="3801897" cy="46296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r="29076"/>
            <a:stretch/>
          </p:blipFill>
          <p:spPr bwMode="auto">
            <a:xfrm>
              <a:off x="357403" y="989373"/>
              <a:ext cx="4329276" cy="45780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TextBox 7"/>
          <p:cNvSpPr txBox="1"/>
          <p:nvPr/>
        </p:nvSpPr>
        <p:spPr>
          <a:xfrm>
            <a:off x="7265988" y="636270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12</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147919863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34080"/>
            <a:ext cx="9144000" cy="749300"/>
          </a:xfrm>
          <a:prstGeom prst="rect">
            <a:avLst/>
          </a:prstGeom>
        </p:spPr>
        <p:txBody>
          <a:bodyPr/>
          <a:lstStyle/>
          <a:p>
            <a:pPr algn="ctr">
              <a:defRPr/>
            </a:pPr>
            <a:r>
              <a:rPr lang="en-US" sz="3600" spc="-100" dirty="0" smtClean="0">
                <a:solidFill>
                  <a:srgbClr val="FFFF00"/>
                </a:solidFill>
                <a:latin typeface="Arial" charset="0"/>
                <a:cs typeface="Arial" pitchFamily="34" charset="0"/>
              </a:rPr>
              <a:t>Breakthrough Prize in Life Sciences</a:t>
            </a:r>
            <a:endParaRPr lang="en-US" sz="3600" spc="-100" dirty="0">
              <a:solidFill>
                <a:srgbClr val="FFFF00"/>
              </a:solidFill>
              <a:latin typeface="Arial" charset="0"/>
              <a:cs typeface="Arial" pitchFamily="34" charset="0"/>
            </a:endParaRPr>
          </a:p>
          <a:p>
            <a:pPr algn="ctr">
              <a:defRPr/>
            </a:pPr>
            <a:r>
              <a:rPr lang="en-US" sz="3600" spc="-100" dirty="0" smtClean="0">
                <a:solidFill>
                  <a:srgbClr val="FFFF00"/>
                </a:solidFill>
                <a:latin typeface="Arial" charset="0"/>
                <a:cs typeface="Arial" pitchFamily="34" charset="0"/>
              </a:rPr>
              <a:t> </a:t>
            </a:r>
            <a:endParaRPr lang="en-US" sz="3000" dirty="0">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8" name="TextBox 7"/>
          <p:cNvSpPr txBox="1"/>
          <p:nvPr/>
        </p:nvSpPr>
        <p:spPr>
          <a:xfrm>
            <a:off x="7265988" y="636270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13</a:t>
            </a:r>
            <a:endParaRPr lang="en-US" sz="2000" dirty="0">
              <a:solidFill>
                <a:schemeClr val="accent4">
                  <a:lumMod val="40000"/>
                  <a:lumOff val="60000"/>
                </a:schemeClr>
              </a:solidFill>
              <a:latin typeface="Arial" charset="0"/>
            </a:endParaRP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 name="Title 1"/>
          <p:cNvSpPr txBox="1">
            <a:spLocks/>
          </p:cNvSpPr>
          <p:nvPr/>
        </p:nvSpPr>
        <p:spPr>
          <a:xfrm>
            <a:off x="1138567" y="4873206"/>
            <a:ext cx="7402285" cy="1697721"/>
          </a:xfrm>
          <a:prstGeom prst="rect">
            <a:avLst/>
          </a:prstGeom>
        </p:spPr>
        <p:txBody>
          <a:bodyPr numCol="2"/>
          <a:lstStyle/>
          <a:p>
            <a:pPr eaLnBrk="0" hangingPunct="0">
              <a:defRPr/>
            </a:pPr>
            <a:r>
              <a:rPr lang="en-US" sz="2800" spc="-100" dirty="0" smtClean="0">
                <a:latin typeface="Arial" charset="0"/>
                <a:ea typeface="+mj-ea"/>
                <a:cs typeface="Arial" charset="0"/>
              </a:rPr>
              <a:t>David Botstein	</a:t>
            </a:r>
          </a:p>
          <a:p>
            <a:pPr eaLnBrk="0" hangingPunct="0">
              <a:defRPr/>
            </a:pPr>
            <a:r>
              <a:rPr lang="en-US" sz="2800" spc="-100" dirty="0" err="1" smtClean="0">
                <a:latin typeface="Arial" charset="0"/>
                <a:ea typeface="+mj-ea"/>
                <a:cs typeface="Arial" charset="0"/>
              </a:rPr>
              <a:t>Titia</a:t>
            </a:r>
            <a:r>
              <a:rPr lang="en-US" sz="2800" spc="-100" dirty="0" smtClean="0">
                <a:latin typeface="Arial" charset="0"/>
                <a:ea typeface="+mj-ea"/>
                <a:cs typeface="Arial" charset="0"/>
              </a:rPr>
              <a:t> de Lange   </a:t>
            </a:r>
          </a:p>
          <a:p>
            <a:pPr eaLnBrk="0" hangingPunct="0">
              <a:defRPr/>
            </a:pPr>
            <a:r>
              <a:rPr lang="en-US" sz="2800" spc="-100" dirty="0" smtClean="0">
                <a:latin typeface="Arial" charset="0"/>
                <a:ea typeface="+mj-ea"/>
                <a:cs typeface="Arial" charset="0"/>
              </a:rPr>
              <a:t>Eric Lander</a:t>
            </a:r>
          </a:p>
          <a:p>
            <a:pPr eaLnBrk="0" hangingPunct="0">
              <a:defRPr/>
            </a:pPr>
            <a:r>
              <a:rPr lang="en-US" sz="2800" spc="-100" dirty="0" smtClean="0">
                <a:latin typeface="Arial" charset="0"/>
                <a:ea typeface="+mj-ea"/>
                <a:cs typeface="Arial" charset="0"/>
              </a:rPr>
              <a:t>     Charles </a:t>
            </a:r>
            <a:r>
              <a:rPr lang="en-US" sz="2800" spc="-100" dirty="0">
                <a:latin typeface="Arial" charset="0"/>
                <a:ea typeface="+mj-ea"/>
                <a:cs typeface="Arial" charset="0"/>
              </a:rPr>
              <a:t>Sawyers </a:t>
            </a:r>
          </a:p>
          <a:p>
            <a:pPr eaLnBrk="0" hangingPunct="0">
              <a:defRPr/>
            </a:pPr>
            <a:r>
              <a:rPr lang="en-US" sz="2800" spc="-100" dirty="0" smtClean="0">
                <a:latin typeface="Arial" charset="0"/>
                <a:ea typeface="+mj-ea"/>
                <a:cs typeface="Arial" charset="0"/>
              </a:rPr>
              <a:t>     Bert Vogelstein</a:t>
            </a:r>
          </a:p>
        </p:txBody>
      </p:sp>
      <p:grpSp>
        <p:nvGrpSpPr>
          <p:cNvPr id="2" name="Group 1"/>
          <p:cNvGrpSpPr/>
          <p:nvPr/>
        </p:nvGrpSpPr>
        <p:grpSpPr>
          <a:xfrm>
            <a:off x="914524" y="1219200"/>
            <a:ext cx="7229726" cy="3294742"/>
            <a:chOff x="914524" y="1219200"/>
            <a:chExt cx="7229726" cy="3294742"/>
          </a:xfrm>
        </p:grpSpPr>
        <p:pic>
          <p:nvPicPr>
            <p:cNvPr id="159746" name="Picture 2" descr="http://www.breakthroughprizeinlifesciences.org/images/image.jpg"/>
            <p:cNvPicPr>
              <a:picLocks noChangeAspect="1" noChangeArrowheads="1"/>
            </p:cNvPicPr>
            <p:nvPr/>
          </p:nvPicPr>
          <p:blipFill>
            <a:blip r:embed="rId3" cstate="print"/>
            <a:srcRect l="15299" t="5714" r="15538" b="5143"/>
            <a:stretch>
              <a:fillRect/>
            </a:stretch>
          </p:blipFill>
          <p:spPr bwMode="auto">
            <a:xfrm>
              <a:off x="4905828" y="1219200"/>
              <a:ext cx="3238422" cy="3294742"/>
            </a:xfrm>
            <a:prstGeom prst="ellipse">
              <a:avLst/>
            </a:prstGeom>
            <a:noFill/>
            <a:effectLst>
              <a:glow rad="228600">
                <a:schemeClr val="accent4">
                  <a:satMod val="175000"/>
                  <a:alpha val="40000"/>
                </a:schemeClr>
              </a:glow>
            </a:effectLst>
          </p:spPr>
        </p:pic>
        <p:pic>
          <p:nvPicPr>
            <p:cNvPr id="159748" name="Picture 4" descr="http://directorsblog.nih.gov/wp-content/uploads/2013/03/NIH-fundedRecipients.jpg"/>
            <p:cNvPicPr>
              <a:picLocks noChangeAspect="1" noChangeArrowheads="1"/>
            </p:cNvPicPr>
            <p:nvPr/>
          </p:nvPicPr>
          <p:blipFill>
            <a:blip r:embed="rId4" cstate="print"/>
            <a:srcRect/>
            <a:stretch>
              <a:fillRect/>
            </a:stretch>
          </p:blipFill>
          <p:spPr bwMode="auto">
            <a:xfrm>
              <a:off x="914524" y="1233711"/>
              <a:ext cx="3225293" cy="3202896"/>
            </a:xfrm>
            <a:prstGeom prst="rect">
              <a:avLst/>
            </a:prstGeom>
            <a:noFill/>
            <a:effectLst>
              <a:glow rad="228600">
                <a:schemeClr val="accent4">
                  <a:satMod val="175000"/>
                  <a:alpha val="40000"/>
                </a:schemeClr>
              </a:glow>
            </a:effectLst>
          </p:spPr>
        </p:pic>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33012"/>
            <a:ext cx="9144000" cy="733425"/>
          </a:xfrm>
          <a:prstGeom prst="rect">
            <a:avLst/>
          </a:prstGeom>
        </p:spPr>
        <p:txBody>
          <a:bodyPr/>
          <a:lstStyle/>
          <a:p>
            <a:pPr algn="ctr">
              <a:defRPr/>
            </a:pPr>
            <a:r>
              <a:rPr lang="en-US" sz="3400" spc="-100" dirty="0" smtClean="0">
                <a:solidFill>
                  <a:srgbClr val="FFFF00"/>
                </a:solidFill>
                <a:latin typeface="Arial" charset="0"/>
                <a:cs typeface="Arial" pitchFamily="34" charset="0"/>
              </a:rPr>
              <a:t>Newly Elected: National Academy of Sciences</a:t>
            </a:r>
            <a:endParaRPr lang="en-US" sz="3400" spc="-100" dirty="0">
              <a:solidFill>
                <a:srgbClr val="FFFF00"/>
              </a:solidFill>
              <a:latin typeface="Arial" charset="0"/>
              <a:cs typeface="Arial" pitchFamily="34" charset="0"/>
            </a:endParaRPr>
          </a:p>
        </p:txBody>
      </p:sp>
      <p:sp>
        <p:nvSpPr>
          <p:cNvPr id="39940" name="Title 1"/>
          <p:cNvSpPr txBox="1">
            <a:spLocks/>
          </p:cNvSpPr>
          <p:nvPr/>
        </p:nvSpPr>
        <p:spPr bwMode="auto">
          <a:xfrm>
            <a:off x="114300" y="868363"/>
            <a:ext cx="4839665"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endParaRPr lang="en-US" sz="2400"/>
          </a:p>
        </p:txBody>
      </p:sp>
      <p:sp>
        <p:nvSpPr>
          <p:cNvPr id="178178" name="AutoShape 2" descr="data:image/jpeg;base64,/9j/4AAQSkZJRgABAQAAAQABAAD/2wCEAAkGBhQSEBQUEhQWFBUWFh0UFBQVGRkWFBccHxgYFx0YFBgXHSYgGRkmHRUcHzsiJCgpLCwtFiExNzAqNSYrLCoBCQoKDgwOGA8PGikkHyAsLCkpKiwsKSkpLCkpKSwsKS8uLCwsLCk1KSwsKSkpLCkpKSwsLCksKSkpLCkpKSwpKf/AABEIAHgAeAMBIgACEQEDEQH/xAAbAAEAAQUBAAAAAAAAAAAAAAAABQEDBAYHAv/EAD0QAAIBAwIDBQQIBAUFAAAAAAECAwAEERIhBQYxEyJBUWEjMnGBFDNCkaGxwdEHUmKSU3KCorIXY3PC8P/EABkBAQADAQEAAAAAAAAAAAAAAAACAwQBBf/EACERAQEAAgIDAAIDAAAAAAAAAAABAhEDMRIhUQRBExRh/9oADAMBAAIRAxEAPwDuNKUoFKUzQKpVi9vkiQvIwVR4n9PWtG4v/EZiStuukfzvuT8F8PnVefJjh2ljjcunQKZrjN3x6eT35XPoGIH3CvVxw65jQSOsioejEn96p/sfIs/i/wBdkpXHLTmO4jPdmf4MdQ/3VtXBv4jZIW4XH/cTp81/apY8+NcvFY3qlWre4V1DIQyncEdDV2tCopSlApSlApSlArE4nxFIImkkOFX7yfAD1NZVcy5940ZZ+yU9yLY+reJ+XT76r5c/DHaeGPlSGWTiNyHlBECN3hkBEHXBJxufE1h8e4MkNw+p1EZ7yBMMxB6BRnAx5nzr1ypZ65ow7YQyd1CMh2C77eQBx86wuP2Dw3EgcYyxIOMKR4afTG3yrFl7x3Wierp5glRnVUg1ZI2JLSMPEA9FOPECtw5guuyiYz++VKQodwBncsehO+PlUryZarHaxjYO6mQ/zEE9fyqY4i+mJ2wDpUthumwJ3q/Dj1jvarLP248LmNvfj0/1RnSfmpyD+FeZ7LC6lIdP5htg+Tqd1NTkvNkL7yWURPmG0/8ArWLPzDHv2VrFHkYOSzEjyPQYrNZj9XbvxTlrmZ7V/Foye8n6r6/tXVrW5WRFdDlWGQa5NxO6UqhSGNVYdQDnUPeBydiMj5EVPfw640Qxt2Ozd6P0PiP1+VXcPJq+Kvkx3Nug0pStrOUpSgUpSgxuIXQjidz9lS33CuKSSFiSdyTk+pO9dZ5ykIsZseQH3kCuV8PXM0Y8O0X/AJCsX5F9yNHFPVZwfTdxKOkUiIPiGGo/3E1etOZZImdGCyx6j7OTvDqfdJ6VFJL7UMf8QMf7smvMg1OdO+pjj1ydvzqjys6W6n7dN5TmecvcMoRSoiiQdAq5JI+JP4Ve54Yiyk0kjoDjyyM1K8NsxFCkY+yoH7/jWHzTBrs5h/QT92/6Vv1fBllnk4/SlK81sZlmdSSR+naL6Mvl8VJFeOG3ZimjkH2GDfLO/wCFV4V9cvzH+1qxB0+VScd1Vs16rF4W2YIif8Nf+IrKr1IwlKUropVaUoI/j9r2ltKg6lDj49f0rjcUhUhh1BBHxBzXczXH+Z+FG3uXTHdJ1p8D+3Ssn5GPVX8V7jD4lHiV8dCdS/Bu8Pzx8qz+UbLtbyIYyFOtvgN/zxWIo7WPA9+MHA8WTrt6r+RPlXR+S+BC3gDMPaSAMx8QPBap48PLJZnlqNhFWL5MxOPNWH4Gr9eZOh+FehemSOFiq0NAK8lvZfDti7/yIT8yNI/E1jRRFiFHUkKPidqyrv2adl9rOqU+vgn+kE/M+lS3I/Cu2ugxHdi75+P2R/8AeVTk3ZEbdTbqFvFpVVHgAPuGKuVSq16jEUpSgUqlVoFQHN3Lv0qLu/WJuh8/NT6Gp+lRykymq7Lr24hExilBZd0bdCSvTwJ8K3DivG3ZYpreYxKV0aD7isPsufsnyyNwKneZeT0ue+vcl/m8G9HH61zriXB5rclZFZQfEZ0N8xsfnWO45ce/jRLM9JO95ovgO+7IPNVGD8GGxqU5eurt7K4dGMjFgI9R1Nt72AflWnQXTp7jMv8AlJGfuq6eKS4+sb5HH5VXOSy7tTuH6gvDJMkFSuPeL9wD4lq99usX1Z1P/idAv/jB3z/UfkKxJZixyzFj5sST+NSPCOXJrg9xcL4u2yD9/lUJ76dt+sK0tGlcIgLMTgAV1rl3gYtYQg3Y9528z+w6Vb5e5YjtV27zn3nPX4DyFTVbeLi8fd7Z+TPy9RSq0pWhUUpSgUrF4nKVglZdisbEHyIUkVpVvzpMLWBZ8R3Mn0dkcfVzo7x6jHq+0A+GXqM5GxFBv9UrRLXnXtOKyQdqoifVbRKPfSWMajJuMEMWdfjCPOrVvxi5gbU9xJOq3U8RRljGUihlkAGlB3iVAoOg14eMMMEAg+B3Fac97dRWqXrXPaahHI8ARBEVcqNEJHf1DXsSTkjcb1Gzc8TxWNyZyEci4NncDGhjG8gEbg7LIAuw6MBtuDQbXd8m2shyYgD5rlfyrE/6fWvk/wDcai+Zeeew4jDF2irFHpFwpzqYynQunbbQBrP+cVsfLt88on1nOi5kjXYDCqRgbdahePG/pLyv15s+U7WM5WJSfNu9+dS6rjpXPz/ELTxGddavCFkijiHv9pChkLZxjD5dPjEPOp/gUdw6RXMt3qV0EjxKiCAKy6gEbGoAZHeJOceu0pjJ05bb22Kq1zC0/iK8sPEGSVSewe6s8DdEXKaXDDBbZZPHaX0qQ5m4rdWXsluGmMqao2KxiaMrLChAwAjBhNgahswG5zt1xv8AStAveZbi1ezEnalS8r3Xbdl2iwjs4wx7Lu6Q8yn/AEmqWfNNzP8ATZIthC0dxbptia3w6suT01GFyD5lfCg6BSofla7lmgE8p+uPaxpt7ONgCikjq2nDH1YjwpQSs0IdSrbhgVI9CMGsCfl+B4oomjBSEo0QPVCmAhU9QRjFSVKCNTl6EQxwhMRxsrIMnIZW1BtWc5zvnxya8S8Kt4vasAgSRrgszYVXZSGcknA2Y+lStQfNti8sKaE7Xs5kmaHb2iqclRnYnxwdiVoIqwi4V3p4njKQHtSBIxiiPXWIidKdTghfhUlBYWV1ZPEoSS2fXq64yWLsctuCGYnPhWuc220t8rNDbzR6IZELSKEkk16cRIuckAjWSdgVGOprbn4cUtZI+/c5RxplcapMg9wvgYB6dPGgjoLrh8ltcsssTQSMxuW15Ulxg6iTtkYx8sV44Lc2EeuaCcEOW1ntXZdSp2jnSxIVtK6jtnAzUDa2NxmN+xnkt7eWN0inVBcsBHIjAAfWdmShXVvs2DsDWZzKsl2itFbTLgXCnWgVm1WcqKcZzgswQZ8aCT4dc8PlhihhdGjSReyAZs9oMyLhjuW2J9d68z8t2CGRWwgEbO8ZldI0R9SMwXUFQHvDIHnUHDwH6RHaRSJduqSgy/SAVMeIJAGiYYKgPjcdDird7wK8N0TKn0hYY4SrDA+kok7uUdfdEoDA4OzFc7Z2Cc4hf8LuYNUksTRReyyrEBBIhj0ELuAy5GOhx6VZMHCxEA0q4usAPJM5kk0OCAru2oAPjoQM+teeY7lrmFSlvdR6J4WZggWYqGcnsxkk6evl39vGsTikMvs5LeK7M3ZaI5JArCT2hJivEYd1QcMG8mONxghs8XKduAwKs+uJoGMjvISjHUy5cnqavxcAhX3Ux7AW2xOOzGcL+J3671JUoLNnarFGkaDCooRR5BQFA+4Uq9SgUpSgVQilKBimKUoGKYpSgYpilKBimmlKCtKUoFKUoP/Z"/>
          <p:cNvSpPr>
            <a:spLocks noChangeAspect="1" noChangeArrowheads="1"/>
          </p:cNvSpPr>
          <p:nvPr/>
        </p:nvSpPr>
        <p:spPr bwMode="auto">
          <a:xfrm>
            <a:off x="63500" y="-558800"/>
            <a:ext cx="1143000" cy="1143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8180" name="AutoShape 4" descr="data:image/jpeg;base64,/9j/4AAQSkZJRgABAQAAAQABAAD/2wCEAAkGBhQSEBQUEhQWFBUWFh0UFBQVGRkWFBccHxgYFx0YFBgXHSYgGRkmHRUcHzsiJCgpLCwtFiExNzAqNSYrLCoBCQoKDgwOGA8PGikkHyAsLCkpKiwsKSkpLCkpKSwsKS8uLCwsLCk1KSwsKSkpLCkpKSwsLCksKSkpLCkpKSwpKf/AABEIAHgAeAMBIgACEQEDEQH/xAAbAAEAAQUBAAAAAAAAAAAAAAAABQEDBAYHAv/EAD0QAAIBAwIDBQQIBAUFAAAAAAECAwAEERIhBQYxEyJBUWEjMnGBFDNCkaGxwdEHUmKSU3KCorIXY3PC8P/EABkBAQADAQEAAAAAAAAAAAAAAAACAwQBBf/EACERAQEAAgIDAAIDAAAAAAAAAAABAhEDMRIhUQRBExRh/9oADAMBAAIRAxEAPwDuNKUoFKUzQKpVi9vkiQvIwVR4n9PWtG4v/EZiStuukfzvuT8F8PnVefJjh2ljjcunQKZrjN3x6eT35XPoGIH3CvVxw65jQSOsioejEn96p/sfIs/i/wBdkpXHLTmO4jPdmf4MdQ/3VtXBv4jZIW4XH/cTp81/apY8+NcvFY3qlWre4V1DIQyncEdDV2tCopSlApSlApSlArE4nxFIImkkOFX7yfAD1NZVcy5940ZZ+yU9yLY+reJ+XT76r5c/DHaeGPlSGWTiNyHlBECN3hkBEHXBJxufE1h8e4MkNw+p1EZ7yBMMxB6BRnAx5nzr1ypZ65ow7YQyd1CMh2C77eQBx86wuP2Dw3EgcYyxIOMKR4afTG3yrFl7x3Wierp5glRnVUg1ZI2JLSMPEA9FOPECtw5guuyiYz++VKQodwBncsehO+PlUryZarHaxjYO6mQ/zEE9fyqY4i+mJ2wDpUthumwJ3q/Dj1jvarLP248LmNvfj0/1RnSfmpyD+FeZ7LC6lIdP5htg+Tqd1NTkvNkL7yWURPmG0/8ArWLPzDHv2VrFHkYOSzEjyPQYrNZj9XbvxTlrmZ7V/Foye8n6r6/tXVrW5WRFdDlWGQa5NxO6UqhSGNVYdQDnUPeBydiMj5EVPfw640Qxt2Ozd6P0PiP1+VXcPJq+Kvkx3Nug0pStrOUpSgUpSgxuIXQjidz9lS33CuKSSFiSdyTk+pO9dZ5ykIsZseQH3kCuV8PXM0Y8O0X/AJCsX5F9yNHFPVZwfTdxKOkUiIPiGGo/3E1etOZZImdGCyx6j7OTvDqfdJ6VFJL7UMf8QMf7smvMg1OdO+pjj1ydvzqjys6W6n7dN5TmecvcMoRSoiiQdAq5JI+JP4Ve54Yiyk0kjoDjyyM1K8NsxFCkY+yoH7/jWHzTBrs5h/QT92/6Vv1fBllnk4/SlK81sZlmdSSR+naL6Mvl8VJFeOG3ZimjkH2GDfLO/wCFV4V9cvzH+1qxB0+VScd1Vs16rF4W2YIif8Nf+IrKr1IwlKUropVaUoI/j9r2ltKg6lDj49f0rjcUhUhh1BBHxBzXczXH+Z+FG3uXTHdJ1p8D+3Ssn5GPVX8V7jD4lHiV8dCdS/Bu8Pzx8qz+UbLtbyIYyFOtvgN/zxWIo7WPA9+MHA8WTrt6r+RPlXR+S+BC3gDMPaSAMx8QPBap48PLJZnlqNhFWL5MxOPNWH4Gr9eZOh+FehemSOFiq0NAK8lvZfDti7/yIT8yNI/E1jRRFiFHUkKPidqyrv2adl9rOqU+vgn+kE/M+lS3I/Cu2ugxHdi75+P2R/8AeVTk3ZEbdTbqFvFpVVHgAPuGKuVSq16jEUpSgUqlVoFQHN3Lv0qLu/WJuh8/NT6Gp+lRykymq7Lr24hExilBZd0bdCSvTwJ8K3DivG3ZYpreYxKV0aD7isPsufsnyyNwKneZeT0ue+vcl/m8G9HH61zriXB5rclZFZQfEZ0N8xsfnWO45ce/jRLM9JO95ovgO+7IPNVGD8GGxqU5eurt7K4dGMjFgI9R1Nt72AflWnQXTp7jMv8AlJGfuq6eKS4+sb5HH5VXOSy7tTuH6gvDJMkFSuPeL9wD4lq99usX1Z1P/idAv/jB3z/UfkKxJZixyzFj5sST+NSPCOXJrg9xcL4u2yD9/lUJ76dt+sK0tGlcIgLMTgAV1rl3gYtYQg3Y9528z+w6Vb5e5YjtV27zn3nPX4DyFTVbeLi8fd7Z+TPy9RSq0pWhUUpSgUrF4nKVglZdisbEHyIUkVpVvzpMLWBZ8R3Mn0dkcfVzo7x6jHq+0A+GXqM5GxFBv9UrRLXnXtOKyQdqoifVbRKPfSWMajJuMEMWdfjCPOrVvxi5gbU9xJOq3U8RRljGUihlkAGlB3iVAoOg14eMMMEAg+B3Fac97dRWqXrXPaahHI8ARBEVcqNEJHf1DXsSTkjcb1Gzc8TxWNyZyEci4NncDGhjG8gEbg7LIAuw6MBtuDQbXd8m2shyYgD5rlfyrE/6fWvk/wDcai+Zeeew4jDF2irFHpFwpzqYynQunbbQBrP+cVsfLt88on1nOi5kjXYDCqRgbdahePG/pLyv15s+U7WM5WJSfNu9+dS6rjpXPz/ELTxGddavCFkijiHv9pChkLZxjD5dPjEPOp/gUdw6RXMt3qV0EjxKiCAKy6gEbGoAZHeJOceu0pjJ05bb22Kq1zC0/iK8sPEGSVSewe6s8DdEXKaXDDBbZZPHaX0qQ5m4rdWXsluGmMqao2KxiaMrLChAwAjBhNgahswG5zt1xv8AStAveZbi1ezEnalS8r3Xbdl2iwjs4wx7Lu6Q8yn/AEmqWfNNzP8ATZIthC0dxbptia3w6suT01GFyD5lfCg6BSofla7lmgE8p+uPaxpt7ONgCikjq2nDH1YjwpQSs0IdSrbhgVI9CMGsCfl+B4oomjBSEo0QPVCmAhU9QRjFSVKCNTl6EQxwhMRxsrIMnIZW1BtWc5zvnxya8S8Kt4vasAgSRrgszYVXZSGcknA2Y+lStQfNti8sKaE7Xs5kmaHb2iqclRnYnxwdiVoIqwi4V3p4njKQHtSBIxiiPXWIidKdTghfhUlBYWV1ZPEoSS2fXq64yWLsctuCGYnPhWuc220t8rNDbzR6IZELSKEkk16cRIuckAjWSdgVGOprbn4cUtZI+/c5RxplcapMg9wvgYB6dPGgjoLrh8ltcsssTQSMxuW15Ulxg6iTtkYx8sV44Lc2EeuaCcEOW1ntXZdSp2jnSxIVtK6jtnAzUDa2NxmN+xnkt7eWN0inVBcsBHIjAAfWdmShXVvs2DsDWZzKsl2itFbTLgXCnWgVm1WcqKcZzgswQZ8aCT4dc8PlhihhdGjSReyAZs9oMyLhjuW2J9d68z8t2CGRWwgEbO8ZldI0R9SMwXUFQHvDIHnUHDwH6RHaRSJduqSgy/SAVMeIJAGiYYKgPjcdDird7wK8N0TKn0hYY4SrDA+kok7uUdfdEoDA4OzFc7Z2Cc4hf8LuYNUksTRReyyrEBBIhj0ELuAy5GOhx6VZMHCxEA0q4usAPJM5kk0OCAru2oAPjoQM+teeY7lrmFSlvdR6J4WZggWYqGcnsxkk6evl39vGsTikMvs5LeK7M3ZaI5JArCT2hJivEYd1QcMG8mONxghs8XKduAwKs+uJoGMjvISjHUy5cnqavxcAhX3Ux7AW2xOOzGcL+J3671JUoLNnarFGkaDCooRR5BQFA+4Uq9SgUpSgVQilKBimKUoGKYpSgYpilKBimmlKCtKUoFKUoP/Z"/>
          <p:cNvSpPr>
            <a:spLocks noChangeAspect="1" noChangeArrowheads="1"/>
          </p:cNvSpPr>
          <p:nvPr/>
        </p:nvSpPr>
        <p:spPr bwMode="auto">
          <a:xfrm>
            <a:off x="63500" y="-558800"/>
            <a:ext cx="1143000" cy="1143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9942" name="Title 1"/>
          <p:cNvSpPr txBox="1">
            <a:spLocks/>
          </p:cNvSpPr>
          <p:nvPr/>
        </p:nvSpPr>
        <p:spPr bwMode="auto">
          <a:xfrm>
            <a:off x="590315" y="1141592"/>
            <a:ext cx="4172942" cy="520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68263" indent="0">
              <a:spcBef>
                <a:spcPts val="700"/>
              </a:spcBef>
              <a:buClr>
                <a:schemeClr val="tx2"/>
              </a:buClr>
              <a:buSzPct val="95000"/>
            </a:pPr>
            <a:r>
              <a:rPr lang="en-US" sz="3200" dirty="0" err="1"/>
              <a:t>Jef</a:t>
            </a:r>
            <a:r>
              <a:rPr lang="en-US" sz="3200" dirty="0"/>
              <a:t> </a:t>
            </a:r>
            <a:r>
              <a:rPr lang="en-US" sz="3200" dirty="0" err="1"/>
              <a:t>Boeke</a:t>
            </a:r>
            <a:endParaRPr lang="en-US" sz="3200" dirty="0"/>
          </a:p>
          <a:p>
            <a:pPr marL="68263" indent="0">
              <a:spcBef>
                <a:spcPts val="700"/>
              </a:spcBef>
              <a:buClr>
                <a:schemeClr val="tx2"/>
              </a:buClr>
              <a:buSzPct val="95000"/>
            </a:pPr>
            <a:r>
              <a:rPr lang="en-US" sz="3200" dirty="0"/>
              <a:t>Marcus Feldman</a:t>
            </a:r>
          </a:p>
          <a:p>
            <a:pPr marL="68263" indent="0">
              <a:spcBef>
                <a:spcPts val="700"/>
              </a:spcBef>
              <a:buClr>
                <a:schemeClr val="tx2"/>
              </a:buClr>
              <a:buSzPct val="95000"/>
            </a:pPr>
            <a:r>
              <a:rPr lang="en-US" sz="3200" dirty="0"/>
              <a:t>Michel Georges</a:t>
            </a:r>
          </a:p>
          <a:p>
            <a:pPr marL="68263" indent="0">
              <a:spcBef>
                <a:spcPts val="700"/>
              </a:spcBef>
              <a:buClr>
                <a:schemeClr val="tx2"/>
              </a:buClr>
              <a:buSzPct val="95000"/>
            </a:pPr>
            <a:r>
              <a:rPr lang="en-US" sz="3200" dirty="0"/>
              <a:t>Mary </a:t>
            </a:r>
            <a:r>
              <a:rPr lang="en-US" sz="3200" dirty="0" err="1"/>
              <a:t>Lidstrom</a:t>
            </a:r>
            <a:endParaRPr lang="en-US" sz="3200" dirty="0"/>
          </a:p>
          <a:p>
            <a:pPr marL="68263" indent="0">
              <a:spcBef>
                <a:spcPts val="700"/>
              </a:spcBef>
              <a:buClr>
                <a:schemeClr val="tx2"/>
              </a:buClr>
              <a:buSzPct val="95000"/>
            </a:pPr>
            <a:r>
              <a:rPr lang="en-US" sz="3200" dirty="0"/>
              <a:t>Norbert </a:t>
            </a:r>
            <a:r>
              <a:rPr lang="en-US" sz="3200" dirty="0" err="1"/>
              <a:t>Perrimon</a:t>
            </a:r>
            <a:endParaRPr lang="en-US" sz="3200" dirty="0"/>
          </a:p>
          <a:p>
            <a:pPr marL="68263" indent="0">
              <a:spcBef>
                <a:spcPts val="700"/>
              </a:spcBef>
              <a:buClr>
                <a:schemeClr val="tx2"/>
              </a:buClr>
              <a:buSzPct val="95000"/>
            </a:pPr>
            <a:r>
              <a:rPr lang="en-US" sz="3200" dirty="0"/>
              <a:t>Stephen Quake</a:t>
            </a:r>
          </a:p>
          <a:p>
            <a:pPr marL="68263" indent="0">
              <a:spcBef>
                <a:spcPts val="700"/>
              </a:spcBef>
              <a:buClr>
                <a:schemeClr val="tx2"/>
              </a:buClr>
              <a:buSzPct val="95000"/>
            </a:pPr>
            <a:r>
              <a:rPr lang="en-US" sz="3200" dirty="0"/>
              <a:t>Lou </a:t>
            </a:r>
            <a:r>
              <a:rPr lang="en-US" sz="3200" dirty="0" err="1"/>
              <a:t>Staudt</a:t>
            </a:r>
            <a:endParaRPr lang="en-US" sz="3200" dirty="0"/>
          </a:p>
          <a:p>
            <a:pPr marL="68263" indent="0">
              <a:spcBef>
                <a:spcPts val="700"/>
              </a:spcBef>
              <a:buClr>
                <a:schemeClr val="tx2"/>
              </a:buClr>
              <a:buSzPct val="95000"/>
            </a:pPr>
            <a:r>
              <a:rPr lang="en-US" sz="3200" dirty="0"/>
              <a:t>Hunt Willard</a:t>
            </a:r>
          </a:p>
          <a:p>
            <a:pPr marL="68263" indent="0">
              <a:spcBef>
                <a:spcPts val="700"/>
              </a:spcBef>
              <a:buClr>
                <a:schemeClr val="tx2"/>
              </a:buClr>
              <a:buSzPct val="95000"/>
            </a:pPr>
            <a:r>
              <a:rPr lang="en-US" sz="3200" dirty="0"/>
              <a:t>Fred Winston </a:t>
            </a:r>
          </a:p>
        </p:txBody>
      </p:sp>
      <p:pic>
        <p:nvPicPr>
          <p:cNvPr id="9" name="il_fi" descr="http://www.usasciencefestival.org/partnerportal/upload/150x150/458f4aa8dbef44e2312816141961510e.jpg"/>
          <p:cNvPicPr>
            <a:picLocks noChangeAspect="1"/>
          </p:cNvPicPr>
          <p:nvPr/>
        </p:nvPicPr>
        <p:blipFill>
          <a:blip r:embed="rId3" cstate="print"/>
          <a:srcRect/>
          <a:stretch>
            <a:fillRect/>
          </a:stretch>
        </p:blipFill>
        <p:spPr bwMode="auto">
          <a:xfrm>
            <a:off x="5113090" y="2085877"/>
            <a:ext cx="3428999" cy="3428999"/>
          </a:xfrm>
          <a:prstGeom prst="rect">
            <a:avLst/>
          </a:prstGeom>
          <a:noFill/>
          <a:ln>
            <a:noFill/>
          </a:ln>
          <a:effectLst>
            <a:glow rad="228600">
              <a:schemeClr val="accent3">
                <a:satMod val="175000"/>
                <a:alpha val="40000"/>
              </a:schemeClr>
            </a:glow>
          </a:effectLst>
        </p:spPr>
      </p:pic>
      <p:sp>
        <p:nvSpPr>
          <p:cNvPr id="11" name="TextBox 10"/>
          <p:cNvSpPr txBox="1"/>
          <p:nvPr/>
        </p:nvSpPr>
        <p:spPr>
          <a:xfrm>
            <a:off x="7268528" y="636270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14</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334606077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994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994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994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994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994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9942">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9942">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9942">
                                            <p:txEl>
                                              <p:pRg st="7" end="7"/>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994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16238"/>
            <a:ext cx="9144000" cy="1270161"/>
          </a:xfrm>
          <a:prstGeom prst="rect">
            <a:avLst/>
          </a:prstGeom>
        </p:spPr>
        <p:txBody>
          <a:bodyPr/>
          <a:lstStyle/>
          <a:p>
            <a:pPr algn="ctr">
              <a:defRPr/>
            </a:pPr>
            <a:r>
              <a:rPr lang="en-US" sz="3400" spc="-100" dirty="0" smtClean="0">
                <a:solidFill>
                  <a:srgbClr val="FFFF00"/>
                </a:solidFill>
                <a:latin typeface="Arial" charset="0"/>
                <a:cs typeface="Arial" pitchFamily="34" charset="0"/>
              </a:rPr>
              <a:t>Newly Elected: American Academy of </a:t>
            </a:r>
          </a:p>
          <a:p>
            <a:pPr algn="ctr">
              <a:defRPr/>
            </a:pPr>
            <a:r>
              <a:rPr lang="en-US" sz="3400" spc="-100" dirty="0" smtClean="0">
                <a:solidFill>
                  <a:srgbClr val="FFFF00"/>
                </a:solidFill>
                <a:latin typeface="Arial" charset="0"/>
                <a:cs typeface="Arial" pitchFamily="34" charset="0"/>
              </a:rPr>
              <a:t>Arts and Sciences</a:t>
            </a:r>
            <a:endParaRPr lang="en-US" sz="3400" spc="-100" dirty="0">
              <a:solidFill>
                <a:srgbClr val="FFFF00"/>
              </a:solidFill>
              <a:latin typeface="Arial" charset="0"/>
              <a:cs typeface="Arial" pitchFamily="34" charset="0"/>
            </a:endParaRPr>
          </a:p>
        </p:txBody>
      </p:sp>
      <p:sp>
        <p:nvSpPr>
          <p:cNvPr id="178178" name="AutoShape 2" descr="data:image/jpeg;base64,/9j/4AAQSkZJRgABAQAAAQABAAD/2wCEAAkGBhQSEBQUEhQWFBUWFh0UFBQVGRkWFBccHxgYFx0YFBgXHSYgGRkmHRUcHzsiJCgpLCwtFiExNzAqNSYrLCoBCQoKDgwOGA8PGikkHyAsLCkpKiwsKSkpLCkpKSwsKS8uLCwsLCk1KSwsKSkpLCkpKSwsLCksKSkpLCkpKSwpKf/AABEIAHgAeAMBIgACEQEDEQH/xAAbAAEAAQUBAAAAAAAAAAAAAAAABQEDBAYHAv/EAD0QAAIBAwIDBQQIBAUFAAAAAAECAwAEERIhBQYxEyJBUWEjMnGBFDNCkaGxwdEHUmKSU3KCorIXY3PC8P/EABkBAQADAQEAAAAAAAAAAAAAAAACAwQBBf/EACERAQEAAgIDAAIDAAAAAAAAAAABAhEDMRIhUQRBExRh/9oADAMBAAIRAxEAPwDuNKUoFKUzQKpVi9vkiQvIwVR4n9PWtG4v/EZiStuukfzvuT8F8PnVefJjh2ljjcunQKZrjN3x6eT35XPoGIH3CvVxw65jQSOsioejEn96p/sfIs/i/wBdkpXHLTmO4jPdmf4MdQ/3VtXBv4jZIW4XH/cTp81/apY8+NcvFY3qlWre4V1DIQyncEdDV2tCopSlApSlApSlArE4nxFIImkkOFX7yfAD1NZVcy5940ZZ+yU9yLY+reJ+XT76r5c/DHaeGPlSGWTiNyHlBECN3hkBEHXBJxufE1h8e4MkNw+p1EZ7yBMMxB6BRnAx5nzr1ypZ65ow7YQyd1CMh2C77eQBx86wuP2Dw3EgcYyxIOMKR4afTG3yrFl7x3Wierp5glRnVUg1ZI2JLSMPEA9FOPECtw5guuyiYz++VKQodwBncsehO+PlUryZarHaxjYO6mQ/zEE9fyqY4i+mJ2wDpUthumwJ3q/Dj1jvarLP248LmNvfj0/1RnSfmpyD+FeZ7LC6lIdP5htg+Tqd1NTkvNkL7yWURPmG0/8ArWLPzDHv2VrFHkYOSzEjyPQYrNZj9XbvxTlrmZ7V/Foye8n6r6/tXVrW5WRFdDlWGQa5NxO6UqhSGNVYdQDnUPeBydiMj5EVPfw640Qxt2Ozd6P0PiP1+VXcPJq+Kvkx3Nug0pStrOUpSgUpSgxuIXQjidz9lS33CuKSSFiSdyTk+pO9dZ5ykIsZseQH3kCuV8PXM0Y8O0X/AJCsX5F9yNHFPVZwfTdxKOkUiIPiGGo/3E1etOZZImdGCyx6j7OTvDqfdJ6VFJL7UMf8QMf7smvMg1OdO+pjj1ydvzqjys6W6n7dN5TmecvcMoRSoiiQdAq5JI+JP4Ve54Yiyk0kjoDjyyM1K8NsxFCkY+yoH7/jWHzTBrs5h/QT92/6Vv1fBllnk4/SlK81sZlmdSSR+naL6Mvl8VJFeOG3ZimjkH2GDfLO/wCFV4V9cvzH+1qxB0+VScd1Vs16rF4W2YIif8Nf+IrKr1IwlKUropVaUoI/j9r2ltKg6lDj49f0rjcUhUhh1BBHxBzXczXH+Z+FG3uXTHdJ1p8D+3Ssn5GPVX8V7jD4lHiV8dCdS/Bu8Pzx8qz+UbLtbyIYyFOtvgN/zxWIo7WPA9+MHA8WTrt6r+RPlXR+S+BC3gDMPaSAMx8QPBap48PLJZnlqNhFWL5MxOPNWH4Gr9eZOh+FehemSOFiq0NAK8lvZfDti7/yIT8yNI/E1jRRFiFHUkKPidqyrv2adl9rOqU+vgn+kE/M+lS3I/Cu2ugxHdi75+P2R/8AeVTk3ZEbdTbqFvFpVVHgAPuGKuVSq16jEUpSgUqlVoFQHN3Lv0qLu/WJuh8/NT6Gp+lRykymq7Lr24hExilBZd0bdCSvTwJ8K3DivG3ZYpreYxKV0aD7isPsufsnyyNwKneZeT0ue+vcl/m8G9HH61zriXB5rclZFZQfEZ0N8xsfnWO45ce/jRLM9JO95ovgO+7IPNVGD8GGxqU5eurt7K4dGMjFgI9R1Nt72AflWnQXTp7jMv8AlJGfuq6eKS4+sb5HH5VXOSy7tTuH6gvDJMkFSuPeL9wD4lq99usX1Z1P/idAv/jB3z/UfkKxJZixyzFj5sST+NSPCOXJrg9xcL4u2yD9/lUJ76dt+sK0tGlcIgLMTgAV1rl3gYtYQg3Y9528z+w6Vb5e5YjtV27zn3nPX4DyFTVbeLi8fd7Z+TPy9RSq0pWhUUpSgUrF4nKVglZdisbEHyIUkVpVvzpMLWBZ8R3Mn0dkcfVzo7x6jHq+0A+GXqM5GxFBv9UrRLXnXtOKyQdqoifVbRKPfSWMajJuMEMWdfjCPOrVvxi5gbU9xJOq3U8RRljGUihlkAGlB3iVAoOg14eMMMEAg+B3Fac97dRWqXrXPaahHI8ARBEVcqNEJHf1DXsSTkjcb1Gzc8TxWNyZyEci4NncDGhjG8gEbg7LIAuw6MBtuDQbXd8m2shyYgD5rlfyrE/6fWvk/wDcai+Zeeew4jDF2irFHpFwpzqYynQunbbQBrP+cVsfLt88on1nOi5kjXYDCqRgbdahePG/pLyv15s+U7WM5WJSfNu9+dS6rjpXPz/ELTxGddavCFkijiHv9pChkLZxjD5dPjEPOp/gUdw6RXMt3qV0EjxKiCAKy6gEbGoAZHeJOceu0pjJ05bb22Kq1zC0/iK8sPEGSVSewe6s8DdEXKaXDDBbZZPHaX0qQ5m4rdWXsluGmMqao2KxiaMrLChAwAjBhNgahswG5zt1xv8AStAveZbi1ezEnalS8r3Xbdl2iwjs4wx7Lu6Q8yn/AEmqWfNNzP8ATZIthC0dxbptia3w6suT01GFyD5lfCg6BSofla7lmgE8p+uPaxpt7ONgCikjq2nDH1YjwpQSs0IdSrbhgVI9CMGsCfl+B4oomjBSEo0QPVCmAhU9QRjFSVKCNTl6EQxwhMRxsrIMnIZW1BtWc5zvnxya8S8Kt4vasAgSRrgszYVXZSGcknA2Y+lStQfNti8sKaE7Xs5kmaHb2iqclRnYnxwdiVoIqwi4V3p4njKQHtSBIxiiPXWIidKdTghfhUlBYWV1ZPEoSS2fXq64yWLsctuCGYnPhWuc220t8rNDbzR6IZELSKEkk16cRIuckAjWSdgVGOprbn4cUtZI+/c5RxplcapMg9wvgYB6dPGgjoLrh8ltcsssTQSMxuW15Ulxg6iTtkYx8sV44Lc2EeuaCcEOW1ntXZdSp2jnSxIVtK6jtnAzUDa2NxmN+xnkt7eWN0inVBcsBHIjAAfWdmShXVvs2DsDWZzKsl2itFbTLgXCnWgVm1WcqKcZzgswQZ8aCT4dc8PlhihhdGjSReyAZs9oMyLhjuW2J9d68z8t2CGRWwgEbO8ZldI0R9SMwXUFQHvDIHnUHDwH6RHaRSJduqSgy/SAVMeIJAGiYYKgPjcdDird7wK8N0TKn0hYY4SrDA+kok7uUdfdEoDA4OzFc7Z2Cc4hf8LuYNUksTRReyyrEBBIhj0ELuAy5GOhx6VZMHCxEA0q4usAPJM5kk0OCAru2oAPjoQM+teeY7lrmFSlvdR6J4WZggWYqGcnsxkk6evl39vGsTikMvs5LeK7M3ZaI5JArCT2hJivEYd1QcMG8mONxghs8XKduAwKs+uJoGMjvISjHUy5cnqavxcAhX3Ux7AW2xOOzGcL+J3671JUoLNnarFGkaDCooRR5BQFA+4Uq9SgUpSgVQilKBimKUoGKYpSgYpilKBimmlKCtKUoFKUoP/Z"/>
          <p:cNvSpPr>
            <a:spLocks noChangeAspect="1" noChangeArrowheads="1"/>
          </p:cNvSpPr>
          <p:nvPr/>
        </p:nvSpPr>
        <p:spPr bwMode="auto">
          <a:xfrm>
            <a:off x="63500" y="-558800"/>
            <a:ext cx="1143000" cy="1143000"/>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78180" name="AutoShape 4" descr="data:image/jpeg;base64,/9j/4AAQSkZJRgABAQAAAQABAAD/2wCEAAkGBhQSEBQUEhQWFBUWFh0UFBQVGRkWFBccHxgYFx0YFBgXHSYgGRkmHRUcHzsiJCgpLCwtFiExNzAqNSYrLCoBCQoKDgwOGA8PGikkHyAsLCkpKiwsKSkpLCkpKSwsKS8uLCwsLCk1KSwsKSkpLCkpKSwsLCksKSkpLCkpKSwpKf/AABEIAHgAeAMBIgACEQEDEQH/xAAbAAEAAQUBAAAAAAAAAAAAAAAABQEDBAYHAv/EAD0QAAIBAwIDBQQIBAUFAAAAAAECAwAEERIhBQYxEyJBUWEjMnGBFDNCkaGxwdEHUmKSU3KCorIXY3PC8P/EABkBAQADAQEAAAAAAAAAAAAAAAACAwQBBf/EACERAQEAAgIDAAIDAAAAAAAAAAABAhEDMRIhUQRBExRh/9oADAMBAAIRAxEAPwDuNKUoFKUzQKpVi9vkiQvIwVR4n9PWtG4v/EZiStuukfzvuT8F8PnVefJjh2ljjcunQKZrjN3x6eT35XPoGIH3CvVxw65jQSOsioejEn96p/sfIs/i/wBdkpXHLTmO4jPdmf4MdQ/3VtXBv4jZIW4XH/cTp81/apY8+NcvFY3qlWre4V1DIQyncEdDV2tCopSlApSlApSlArE4nxFIImkkOFX7yfAD1NZVcy5940ZZ+yU9yLY+reJ+XT76r5c/DHaeGPlSGWTiNyHlBECN3hkBEHXBJxufE1h8e4MkNw+p1EZ7yBMMxB6BRnAx5nzr1ypZ65ow7YQyd1CMh2C77eQBx86wuP2Dw3EgcYyxIOMKR4afTG3yrFl7x3Wierp5glRnVUg1ZI2JLSMPEA9FOPECtw5guuyiYz++VKQodwBncsehO+PlUryZarHaxjYO6mQ/zEE9fyqY4i+mJ2wDpUthumwJ3q/Dj1jvarLP248LmNvfj0/1RnSfmpyD+FeZ7LC6lIdP5htg+Tqd1NTkvNkL7yWURPmG0/8ArWLPzDHv2VrFHkYOSzEjyPQYrNZj9XbvxTlrmZ7V/Foye8n6r6/tXVrW5WRFdDlWGQa5NxO6UqhSGNVYdQDnUPeBydiMj5EVPfw640Qxt2Ozd6P0PiP1+VXcPJq+Kvkx3Nug0pStrOUpSgUpSgxuIXQjidz9lS33CuKSSFiSdyTk+pO9dZ5ykIsZseQH3kCuV8PXM0Y8O0X/AJCsX5F9yNHFPVZwfTdxKOkUiIPiGGo/3E1etOZZImdGCyx6j7OTvDqfdJ6VFJL7UMf8QMf7smvMg1OdO+pjj1ydvzqjys6W6n7dN5TmecvcMoRSoiiQdAq5JI+JP4Ve54Yiyk0kjoDjyyM1K8NsxFCkY+yoH7/jWHzTBrs5h/QT92/6Vv1fBllnk4/SlK81sZlmdSSR+naL6Mvl8VJFeOG3ZimjkH2GDfLO/wCFV4V9cvzH+1qxB0+VScd1Vs16rF4W2YIif8Nf+IrKr1IwlKUropVaUoI/j9r2ltKg6lDj49f0rjcUhUhh1BBHxBzXczXH+Z+FG3uXTHdJ1p8D+3Ssn5GPVX8V7jD4lHiV8dCdS/Bu8Pzx8qz+UbLtbyIYyFOtvgN/zxWIo7WPA9+MHA8WTrt6r+RPlXR+S+BC3gDMPaSAMx8QPBap48PLJZnlqNhFWL5MxOPNWH4Gr9eZOh+FehemSOFiq0NAK8lvZfDti7/yIT8yNI/E1jRRFiFHUkKPidqyrv2adl9rOqU+vgn+kE/M+lS3I/Cu2ugxHdi75+P2R/8AeVTk3ZEbdTbqFvFpVVHgAPuGKuVSq16jEUpSgUqlVoFQHN3Lv0qLu/WJuh8/NT6Gp+lRykymq7Lr24hExilBZd0bdCSvTwJ8K3DivG3ZYpreYxKV0aD7isPsufsnyyNwKneZeT0ue+vcl/m8G9HH61zriXB5rclZFZQfEZ0N8xsfnWO45ce/jRLM9JO95ovgO+7IPNVGD8GGxqU5eurt7K4dGMjFgI9R1Nt72AflWnQXTp7jMv8AlJGfuq6eKS4+sb5HH5VXOSy7tTuH6gvDJMkFSuPeL9wD4lq99usX1Z1P/idAv/jB3z/UfkKxJZixyzFj5sST+NSPCOXJrg9xcL4u2yD9/lUJ76dt+sK0tGlcIgLMTgAV1rl3gYtYQg3Y9528z+w6Vb5e5YjtV27zn3nPX4DyFTVbeLi8fd7Z+TPy9RSq0pWhUUpSgUrF4nKVglZdisbEHyIUkVpVvzpMLWBZ8R3Mn0dkcfVzo7x6jHq+0A+GXqM5GxFBv9UrRLXnXtOKyQdqoifVbRKPfSWMajJuMEMWdfjCPOrVvxi5gbU9xJOq3U8RRljGUihlkAGlB3iVAoOg14eMMMEAg+B3Fac97dRWqXrXPaahHI8ARBEVcqNEJHf1DXsSTkjcb1Gzc8TxWNyZyEci4NncDGhjG8gEbg7LIAuw6MBtuDQbXd8m2shyYgD5rlfyrE/6fWvk/wDcai+Zeeew4jDF2irFHpFwpzqYynQunbbQBrP+cVsfLt88on1nOi5kjXYDCqRgbdahePG/pLyv15s+U7WM5WJSfNu9+dS6rjpXPz/ELTxGddavCFkijiHv9pChkLZxjD5dPjEPOp/gUdw6RXMt3qV0EjxKiCAKy6gEbGoAZHeJOceu0pjJ05bb22Kq1zC0/iK8sPEGSVSewe6s8DdEXKaXDDBbZZPHaX0qQ5m4rdWXsluGmMqao2KxiaMrLChAwAjBhNgahswG5zt1xv8AStAveZbi1ezEnalS8r3Xbdl2iwjs4wx7Lu6Q8yn/AEmqWfNNzP8ATZIthC0dxbptia3w6suT01GFyD5lfCg6BSofla7lmgE8p+uPaxpt7ONgCikjq2nDH1YjwpQSs0IdSrbhgVI9CMGsCfl+B4oomjBSEo0QPVCmAhU9QRjFSVKCNTl6EQxwhMRxsrIMnIZW1BtWc5zvnxya8S8Kt4vasAgSRrgszYVXZSGcknA2Y+lStQfNti8sKaE7Xs5kmaHb2iqclRnYnxwdiVoIqwi4V3p4njKQHtSBIxiiPXWIidKdTghfhUlBYWV1ZPEoSS2fXq64yWLsctuCGYnPhWuc220t8rNDbzR6IZELSKEkk16cRIuckAjWSdgVGOprbn4cUtZI+/c5RxplcapMg9wvgYB6dPGgjoLrh8ltcsssTQSMxuW15Ulxg6iTtkYx8sV44Lc2EeuaCcEOW1ntXZdSp2jnSxIVtK6jtnAzUDa2NxmN+xnkt7eWN0inVBcsBHIjAAfWdmShXVvs2DsDWZzKsl2itFbTLgXCnWgVm1WcqKcZzgswQZ8aCT4dc8PlhihhdGjSReyAZs9oMyLhjuW2J9d68z8t2CGRWwgEbO8ZldI0R9SMwXUFQHvDIHnUHDwH6RHaRSJduqSgy/SAVMeIJAGiYYKgPjcdDird7wK8N0TKn0hYY4SrDA+kok7uUdfdEoDA4OzFc7Z2Cc4hf8LuYNUksTRReyyrEBBIhj0ELuAy5GOhx6VZMHCxEA0q4usAPJM5kk0OCAru2oAPjoQM+teeY7lrmFSlvdR6J4WZggWYqGcnsxkk6evl39vGsTikMvs5LeK7M3ZaI5JArCT2hJivEYd1QcMG8mONxghs8XKduAwKs+uJoGMjvISjHUy5cnqavxcAhX3Ux7AW2xOOzGcL+J3671JUoLNnarFGkaDCooRR5BQFA+4Uq9SgUpSgVQilKBimKUoGKYpSgYpilKBimmlKCtKUoFKUoP/Z"/>
          <p:cNvSpPr>
            <a:spLocks noChangeAspect="1" noChangeArrowheads="1"/>
          </p:cNvSpPr>
          <p:nvPr/>
        </p:nvSpPr>
        <p:spPr bwMode="auto">
          <a:xfrm>
            <a:off x="63500" y="-558800"/>
            <a:ext cx="1143000" cy="1143000"/>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1" name="TextBox 10"/>
          <p:cNvSpPr txBox="1"/>
          <p:nvPr/>
        </p:nvSpPr>
        <p:spPr>
          <a:xfrm>
            <a:off x="7268528" y="6362700"/>
            <a:ext cx="18662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15</a:t>
            </a:r>
            <a:endParaRPr lang="en-US" sz="2000" dirty="0">
              <a:solidFill>
                <a:srgbClr val="00ADDC">
                  <a:lumMod val="40000"/>
                  <a:lumOff val="60000"/>
                </a:srgbClr>
              </a:solidFill>
              <a:latin typeface="Arial" charset="0"/>
            </a:endParaRPr>
          </a:p>
        </p:txBody>
      </p:sp>
      <p:pic>
        <p:nvPicPr>
          <p:cNvPr id="12" name="Picture 8" descr="http://t3.gstatic.com/images?q=tbn:ANd9GcTlcxxlX38ZZiaQSDCOWU1nasQZ_AKsFXJtsPBhAJOqewFIyOi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0275" y="2982024"/>
            <a:ext cx="4097812" cy="1168400"/>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txBox="1">
            <a:spLocks/>
          </p:cNvSpPr>
          <p:nvPr/>
        </p:nvSpPr>
        <p:spPr bwMode="auto">
          <a:xfrm>
            <a:off x="421007" y="1949148"/>
            <a:ext cx="4314031" cy="334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rgbClr val="D6ECFF"/>
              </a:buClr>
              <a:buSzPct val="95000"/>
              <a:buFont typeface="Wingdings" pitchFamily="2" charset="2"/>
              <a:buChar char=""/>
            </a:pPr>
            <a:r>
              <a:rPr lang="en-US" sz="3000" dirty="0">
                <a:solidFill>
                  <a:prstClr val="white"/>
                </a:solidFill>
              </a:rPr>
              <a:t>David </a:t>
            </a:r>
            <a:r>
              <a:rPr lang="en-US" sz="3000" dirty="0" err="1" smtClean="0">
                <a:solidFill>
                  <a:prstClr val="white"/>
                </a:solidFill>
              </a:rPr>
              <a:t>Altshuler</a:t>
            </a:r>
            <a:endParaRPr lang="en-US" sz="3000" dirty="0" smtClean="0">
              <a:solidFill>
                <a:prstClr val="white"/>
              </a:solidFill>
            </a:endParaRPr>
          </a:p>
          <a:p>
            <a:pPr>
              <a:spcBef>
                <a:spcPts val="700"/>
              </a:spcBef>
              <a:buClr>
                <a:srgbClr val="D6ECFF"/>
              </a:buClr>
              <a:buSzPct val="95000"/>
              <a:buFont typeface="Wingdings" pitchFamily="2" charset="2"/>
              <a:buChar char=""/>
            </a:pPr>
            <a:r>
              <a:rPr lang="en-US" sz="3000" dirty="0" smtClean="0">
                <a:solidFill>
                  <a:prstClr val="white"/>
                </a:solidFill>
              </a:rPr>
              <a:t>Martin </a:t>
            </a:r>
            <a:r>
              <a:rPr lang="en-US" sz="3000" dirty="0" err="1" smtClean="0">
                <a:solidFill>
                  <a:prstClr val="white"/>
                </a:solidFill>
              </a:rPr>
              <a:t>Blaser</a:t>
            </a:r>
            <a:endParaRPr lang="en-US" sz="3000" dirty="0" smtClean="0">
              <a:solidFill>
                <a:prstClr val="white"/>
              </a:solidFill>
            </a:endParaRPr>
          </a:p>
          <a:p>
            <a:pPr>
              <a:spcBef>
                <a:spcPts val="700"/>
              </a:spcBef>
              <a:buClr>
                <a:srgbClr val="D6ECFF"/>
              </a:buClr>
              <a:buSzPct val="95000"/>
              <a:buFont typeface="Wingdings" pitchFamily="2" charset="2"/>
              <a:buChar char=""/>
            </a:pPr>
            <a:r>
              <a:rPr lang="en-US" sz="3000" dirty="0" smtClean="0">
                <a:solidFill>
                  <a:prstClr val="white"/>
                </a:solidFill>
              </a:rPr>
              <a:t>Eugene </a:t>
            </a:r>
            <a:r>
              <a:rPr lang="en-US" sz="3000" dirty="0" err="1" smtClean="0">
                <a:solidFill>
                  <a:prstClr val="white"/>
                </a:solidFill>
              </a:rPr>
              <a:t>Koonin</a:t>
            </a:r>
            <a:endParaRPr lang="en-US" sz="3000" dirty="0" smtClean="0">
              <a:solidFill>
                <a:prstClr val="white"/>
              </a:solidFill>
            </a:endParaRPr>
          </a:p>
          <a:p>
            <a:pPr>
              <a:spcBef>
                <a:spcPts val="700"/>
              </a:spcBef>
              <a:buClr>
                <a:srgbClr val="D6ECFF"/>
              </a:buClr>
              <a:buSzPct val="95000"/>
              <a:buFont typeface="Wingdings" pitchFamily="2" charset="2"/>
              <a:buChar char=""/>
            </a:pPr>
            <a:r>
              <a:rPr lang="en-US" sz="3000" dirty="0" smtClean="0">
                <a:solidFill>
                  <a:prstClr val="white"/>
                </a:solidFill>
              </a:rPr>
              <a:t>John </a:t>
            </a:r>
            <a:r>
              <a:rPr lang="en-US" sz="3000" dirty="0" err="1" smtClean="0">
                <a:solidFill>
                  <a:prstClr val="white"/>
                </a:solidFill>
              </a:rPr>
              <a:t>Lis</a:t>
            </a:r>
            <a:endParaRPr lang="en-US" sz="3000" dirty="0" smtClean="0">
              <a:solidFill>
                <a:prstClr val="white"/>
              </a:solidFill>
            </a:endParaRPr>
          </a:p>
          <a:p>
            <a:pPr>
              <a:spcBef>
                <a:spcPts val="700"/>
              </a:spcBef>
              <a:buClr>
                <a:srgbClr val="D6ECFF"/>
              </a:buClr>
              <a:buSzPct val="95000"/>
              <a:buFont typeface="Wingdings" pitchFamily="2" charset="2"/>
              <a:buChar char=""/>
            </a:pPr>
            <a:r>
              <a:rPr lang="en-US" sz="3000" dirty="0" smtClean="0">
                <a:solidFill>
                  <a:prstClr val="white"/>
                </a:solidFill>
              </a:rPr>
              <a:t>Jim </a:t>
            </a:r>
            <a:r>
              <a:rPr lang="en-US" sz="3000" dirty="0" err="1" smtClean="0">
                <a:solidFill>
                  <a:prstClr val="white"/>
                </a:solidFill>
              </a:rPr>
              <a:t>Lupski</a:t>
            </a:r>
            <a:endParaRPr lang="en-US" sz="3000" dirty="0" smtClean="0">
              <a:solidFill>
                <a:prstClr val="white"/>
              </a:solidFill>
            </a:endParaRPr>
          </a:p>
          <a:p>
            <a:pPr>
              <a:spcBef>
                <a:spcPts val="700"/>
              </a:spcBef>
              <a:buClr>
                <a:srgbClr val="D6ECFF"/>
              </a:buClr>
              <a:buSzPct val="95000"/>
              <a:buFont typeface="Wingdings" pitchFamily="2" charset="2"/>
              <a:buChar char=""/>
            </a:pPr>
            <a:r>
              <a:rPr lang="en-US" sz="3000" dirty="0" smtClean="0">
                <a:solidFill>
                  <a:prstClr val="white"/>
                </a:solidFill>
              </a:rPr>
              <a:t>Jonathan Pritchard</a:t>
            </a:r>
            <a:endParaRPr lang="en-US" sz="3000" dirty="0">
              <a:solidFill>
                <a:prstClr val="white"/>
              </a:solidFill>
            </a:endParaRPr>
          </a:p>
          <a:p>
            <a:pPr>
              <a:spcBef>
                <a:spcPts val="700"/>
              </a:spcBef>
              <a:buClr>
                <a:srgbClr val="D6ECFF"/>
              </a:buClr>
              <a:buSzPct val="95000"/>
              <a:buFont typeface="Wingdings" pitchFamily="2" charset="2"/>
              <a:buChar char=""/>
            </a:pPr>
            <a:endParaRPr lang="en-US" sz="3000" dirty="0">
              <a:solidFill>
                <a:prstClr val="white"/>
              </a:solidFill>
            </a:endParaRPr>
          </a:p>
        </p:txBody>
      </p:sp>
    </p:spTree>
    <p:extLst>
      <p:ext uri="{BB962C8B-B14F-4D97-AF65-F5344CB8AC3E}">
        <p14:creationId xmlns:p14="http://schemas.microsoft.com/office/powerpoint/2010/main" val="415071822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34684"/>
            <a:ext cx="9144000" cy="733425"/>
          </a:xfrm>
          <a:prstGeom prst="rect">
            <a:avLst/>
          </a:prstGeom>
        </p:spPr>
        <p:txBody>
          <a:bodyPr/>
          <a:lstStyle/>
          <a:p>
            <a:pPr algn="ctr">
              <a:defRPr/>
            </a:pPr>
            <a:r>
              <a:rPr lang="en-US" sz="3600" spc="-100" dirty="0" smtClean="0">
                <a:solidFill>
                  <a:srgbClr val="FFFF00"/>
                </a:solidFill>
                <a:latin typeface="Arial" charset="0"/>
                <a:cs typeface="Arial" pitchFamily="34" charset="0"/>
              </a:rPr>
              <a:t>New Investigators: HHMI</a:t>
            </a:r>
            <a:endParaRPr lang="en-US" sz="3600" spc="-100" dirty="0">
              <a:solidFill>
                <a:srgbClr val="FFFF00"/>
              </a:solidFill>
              <a:latin typeface="Arial" charset="0"/>
              <a:cs typeface="Arial" pitchFamily="34" charset="0"/>
            </a:endParaRPr>
          </a:p>
        </p:txBody>
      </p:sp>
      <p:sp>
        <p:nvSpPr>
          <p:cNvPr id="178178" name="AutoShape 2" descr="data:image/jpeg;base64,/9j/4AAQSkZJRgABAQAAAQABAAD/2wCEAAkGBhQSEBQUEhQWFBUWFh0UFBQVGRkWFBccHxgYFx0YFBgXHSYgGRkmHRUcHzsiJCgpLCwtFiExNzAqNSYrLCoBCQoKDgwOGA8PGikkHyAsLCkpKiwsKSkpLCkpKSwsKS8uLCwsLCk1KSwsKSkpLCkpKSwsLCksKSkpLCkpKSwpKf/AABEIAHgAeAMBIgACEQEDEQH/xAAbAAEAAQUBAAAAAAAAAAAAAAAABQEDBAYHAv/EAD0QAAIBAwIDBQQIBAUFAAAAAAECAwAEERIhBQYxEyJBUWEjMnGBFDNCkaGxwdEHUmKSU3KCorIXY3PC8P/EABkBAQADAQEAAAAAAAAAAAAAAAACAwQBBf/EACERAQEAAgIDAAIDAAAAAAAAAAABAhEDMRIhUQRBExRh/9oADAMBAAIRAxEAPwDuNKUoFKUzQKpVi9vkiQvIwVR4n9PWtG4v/EZiStuukfzvuT8F8PnVefJjh2ljjcunQKZrjN3x6eT35XPoGIH3CvVxw65jQSOsioejEn96p/sfIs/i/wBdkpXHLTmO4jPdmf4MdQ/3VtXBv4jZIW4XH/cTp81/apY8+NcvFY3qlWre4V1DIQyncEdDV2tCopSlApSlApSlArE4nxFIImkkOFX7yfAD1NZVcy5940ZZ+yU9yLY+reJ+XT76r5c/DHaeGPlSGWTiNyHlBECN3hkBEHXBJxufE1h8e4MkNw+p1EZ7yBMMxB6BRnAx5nzr1ypZ65ow7YQyd1CMh2C77eQBx86wuP2Dw3EgcYyxIOMKR4afTG3yrFl7x3Wierp5glRnVUg1ZI2JLSMPEA9FOPECtw5guuyiYz++VKQodwBncsehO+PlUryZarHaxjYO6mQ/zEE9fyqY4i+mJ2wDpUthumwJ3q/Dj1jvarLP248LmNvfj0/1RnSfmpyD+FeZ7LC6lIdP5htg+Tqd1NTkvNkL7yWURPmG0/8ArWLPzDHv2VrFHkYOSzEjyPQYrNZj9XbvxTlrmZ7V/Foye8n6r6/tXVrW5WRFdDlWGQa5NxO6UqhSGNVYdQDnUPeBydiMj5EVPfw640Qxt2Ozd6P0PiP1+VXcPJq+Kvkx3Nug0pStrOUpSgUpSgxuIXQjidz9lS33CuKSSFiSdyTk+pO9dZ5ykIsZseQH3kCuV8PXM0Y8O0X/AJCsX5F9yNHFPVZwfTdxKOkUiIPiGGo/3E1etOZZImdGCyx6j7OTvDqfdJ6VFJL7UMf8QMf7smvMg1OdO+pjj1ydvzqjys6W6n7dN5TmecvcMoRSoiiQdAq5JI+JP4Ve54Yiyk0kjoDjyyM1K8NsxFCkY+yoH7/jWHzTBrs5h/QT92/6Vv1fBllnk4/SlK81sZlmdSSR+naL6Mvl8VJFeOG3ZimjkH2GDfLO/wCFV4V9cvzH+1qxB0+VScd1Vs16rF4W2YIif8Nf+IrKr1IwlKUropVaUoI/j9r2ltKg6lDj49f0rjcUhUhh1BBHxBzXczXH+Z+FG3uXTHdJ1p8D+3Ssn5GPVX8V7jD4lHiV8dCdS/Bu8Pzx8qz+UbLtbyIYyFOtvgN/zxWIo7WPA9+MHA8WTrt6r+RPlXR+S+BC3gDMPaSAMx8QPBap48PLJZnlqNhFWL5MxOPNWH4Gr9eZOh+FehemSOFiq0NAK8lvZfDti7/yIT8yNI/E1jRRFiFHUkKPidqyrv2adl9rOqU+vgn+kE/M+lS3I/Cu2ugxHdi75+P2R/8AeVTk3ZEbdTbqFvFpVVHgAPuGKuVSq16jEUpSgUqlVoFQHN3Lv0qLu/WJuh8/NT6Gp+lRykymq7Lr24hExilBZd0bdCSvTwJ8K3DivG3ZYpreYxKV0aD7isPsufsnyyNwKneZeT0ue+vcl/m8G9HH61zriXB5rclZFZQfEZ0N8xsfnWO45ce/jRLM9JO95ovgO+7IPNVGD8GGxqU5eurt7K4dGMjFgI9R1Nt72AflWnQXTp7jMv8AlJGfuq6eKS4+sb5HH5VXOSy7tTuH6gvDJMkFSuPeL9wD4lq99usX1Z1P/idAv/jB3z/UfkKxJZixyzFj5sST+NSPCOXJrg9xcL4u2yD9/lUJ76dt+sK0tGlcIgLMTgAV1rl3gYtYQg3Y9528z+w6Vb5e5YjtV27zn3nPX4DyFTVbeLi8fd7Z+TPy9RSq0pWhUUpSgUrF4nKVglZdisbEHyIUkVpVvzpMLWBZ8R3Mn0dkcfVzo7x6jHq+0A+GXqM5GxFBv9UrRLXnXtOKyQdqoifVbRKPfSWMajJuMEMWdfjCPOrVvxi5gbU9xJOq3U8RRljGUihlkAGlB3iVAoOg14eMMMEAg+B3Fac97dRWqXrXPaahHI8ARBEVcqNEJHf1DXsSTkjcb1Gzc8TxWNyZyEci4NncDGhjG8gEbg7LIAuw6MBtuDQbXd8m2shyYgD5rlfyrE/6fWvk/wDcai+Zeeew4jDF2irFHpFwpzqYynQunbbQBrP+cVsfLt88on1nOi5kjXYDCqRgbdahePG/pLyv15s+U7WM5WJSfNu9+dS6rjpXPz/ELTxGddavCFkijiHv9pChkLZxjD5dPjEPOp/gUdw6RXMt3qV0EjxKiCAKy6gEbGoAZHeJOceu0pjJ05bb22Kq1zC0/iK8sPEGSVSewe6s8DdEXKaXDDBbZZPHaX0qQ5m4rdWXsluGmMqao2KxiaMrLChAwAjBhNgahswG5zt1xv8AStAveZbi1ezEnalS8r3Xbdl2iwjs4wx7Lu6Q8yn/AEmqWfNNzP8ATZIthC0dxbptia3w6suT01GFyD5lfCg6BSofla7lmgE8p+uPaxpt7ONgCikjq2nDH1YjwpQSs0IdSrbhgVI9CMGsCfl+B4oomjBSEo0QPVCmAhU9QRjFSVKCNTl6EQxwhMRxsrIMnIZW1BtWc5zvnxya8S8Kt4vasAgSRrgszYVXZSGcknA2Y+lStQfNti8sKaE7Xs5kmaHb2iqclRnYnxwdiVoIqwi4V3p4njKQHtSBIxiiPXWIidKdTghfhUlBYWV1ZPEoSS2fXq64yWLsctuCGYnPhWuc220t8rNDbzR6IZELSKEkk16cRIuckAjWSdgVGOprbn4cUtZI+/c5RxplcapMg9wvgYB6dPGgjoLrh8ltcsssTQSMxuW15Ulxg6iTtkYx8sV44Lc2EeuaCcEOW1ntXZdSp2jnSxIVtK6jtnAzUDa2NxmN+xnkt7eWN0inVBcsBHIjAAfWdmShXVvs2DsDWZzKsl2itFbTLgXCnWgVm1WcqKcZzgswQZ8aCT4dc8PlhihhdGjSReyAZs9oMyLhjuW2J9d68z8t2CGRWwgEbO8ZldI0R9SMwXUFQHvDIHnUHDwH6RHaRSJduqSgy/SAVMeIJAGiYYKgPjcdDird7wK8N0TKn0hYY4SrDA+kok7uUdfdEoDA4OzFc7Z2Cc4hf8LuYNUksTRReyyrEBBIhj0ELuAy5GOhx6VZMHCxEA0q4usAPJM5kk0OCAru2oAPjoQM+teeY7lrmFSlvdR6J4WZggWYqGcnsxkk6evl39vGsTikMvs5LeK7M3ZaI5JArCT2hJivEYd1QcMG8mONxghs8XKduAwKs+uJoGMjvISjHUy5cnqavxcAhX3Ux7AW2xOOzGcL+J3671JUoLNnarFGkaDCooRR5BQFA+4Uq9SgUpSgVQilKBimKUoGKYpSgYpilKBimmlKCtKUoFKUoP/Z"/>
          <p:cNvSpPr>
            <a:spLocks noChangeAspect="1" noChangeArrowheads="1"/>
          </p:cNvSpPr>
          <p:nvPr/>
        </p:nvSpPr>
        <p:spPr bwMode="auto">
          <a:xfrm>
            <a:off x="63500" y="-558800"/>
            <a:ext cx="1143000" cy="1143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8180" name="AutoShape 4" descr="data:image/jpeg;base64,/9j/4AAQSkZJRgABAQAAAQABAAD/2wCEAAkGBhQSEBQUEhQWFBUWFh0UFBQVGRkWFBccHxgYFx0YFBgXHSYgGRkmHRUcHzsiJCgpLCwtFiExNzAqNSYrLCoBCQoKDgwOGA8PGikkHyAsLCkpKiwsKSkpLCkpKSwsKS8uLCwsLCk1KSwsKSkpLCkpKSwsLCksKSkpLCkpKSwpKf/AABEIAHgAeAMBIgACEQEDEQH/xAAbAAEAAQUBAAAAAAAAAAAAAAAABQEDBAYHAv/EAD0QAAIBAwIDBQQIBAUFAAAAAAECAwAEERIhBQYxEyJBUWEjMnGBFDNCkaGxwdEHUmKSU3KCorIXY3PC8P/EABkBAQADAQEAAAAAAAAAAAAAAAACAwQBBf/EACERAQEAAgIDAAIDAAAAAAAAAAABAhEDMRIhUQRBExRh/9oADAMBAAIRAxEAPwDuNKUoFKUzQKpVi9vkiQvIwVR4n9PWtG4v/EZiStuukfzvuT8F8PnVefJjh2ljjcunQKZrjN3x6eT35XPoGIH3CvVxw65jQSOsioejEn96p/sfIs/i/wBdkpXHLTmO4jPdmf4MdQ/3VtXBv4jZIW4XH/cTp81/apY8+NcvFY3qlWre4V1DIQyncEdDV2tCopSlApSlApSlArE4nxFIImkkOFX7yfAD1NZVcy5940ZZ+yU9yLY+reJ+XT76r5c/DHaeGPlSGWTiNyHlBECN3hkBEHXBJxufE1h8e4MkNw+p1EZ7yBMMxB6BRnAx5nzr1ypZ65ow7YQyd1CMh2C77eQBx86wuP2Dw3EgcYyxIOMKR4afTG3yrFl7x3Wierp5glRnVUg1ZI2JLSMPEA9FOPECtw5guuyiYz++VKQodwBncsehO+PlUryZarHaxjYO6mQ/zEE9fyqY4i+mJ2wDpUthumwJ3q/Dj1jvarLP248LmNvfj0/1RnSfmpyD+FeZ7LC6lIdP5htg+Tqd1NTkvNkL7yWURPmG0/8ArWLPzDHv2VrFHkYOSzEjyPQYrNZj9XbvxTlrmZ7V/Foye8n6r6/tXVrW5WRFdDlWGQa5NxO6UqhSGNVYdQDnUPeBydiMj5EVPfw640Qxt2Ozd6P0PiP1+VXcPJq+Kvkx3Nug0pStrOUpSgUpSgxuIXQjidz9lS33CuKSSFiSdyTk+pO9dZ5ykIsZseQH3kCuV8PXM0Y8O0X/AJCsX5F9yNHFPVZwfTdxKOkUiIPiGGo/3E1etOZZImdGCyx6j7OTvDqfdJ6VFJL7UMf8QMf7smvMg1OdO+pjj1ydvzqjys6W6n7dN5TmecvcMoRSoiiQdAq5JI+JP4Ve54Yiyk0kjoDjyyM1K8NsxFCkY+yoH7/jWHzTBrs5h/QT92/6Vv1fBllnk4/SlK81sZlmdSSR+naL6Mvl8VJFeOG3ZimjkH2GDfLO/wCFV4V9cvzH+1qxB0+VScd1Vs16rF4W2YIif8Nf+IrKr1IwlKUropVaUoI/j9r2ltKg6lDj49f0rjcUhUhh1BBHxBzXczXH+Z+FG3uXTHdJ1p8D+3Ssn5GPVX8V7jD4lHiV8dCdS/Bu8Pzx8qz+UbLtbyIYyFOtvgN/zxWIo7WPA9+MHA8WTrt6r+RPlXR+S+BC3gDMPaSAMx8QPBap48PLJZnlqNhFWL5MxOPNWH4Gr9eZOh+FehemSOFiq0NAK8lvZfDti7/yIT8yNI/E1jRRFiFHUkKPidqyrv2adl9rOqU+vgn+kE/M+lS3I/Cu2ugxHdi75+P2R/8AeVTk3ZEbdTbqFvFpVVHgAPuGKuVSq16jEUpSgUqlVoFQHN3Lv0qLu/WJuh8/NT6Gp+lRykymq7Lr24hExilBZd0bdCSvTwJ8K3DivG3ZYpreYxKV0aD7isPsufsnyyNwKneZeT0ue+vcl/m8G9HH61zriXB5rclZFZQfEZ0N8xsfnWO45ce/jRLM9JO95ovgO+7IPNVGD8GGxqU5eurt7K4dGMjFgI9R1Nt72AflWnQXTp7jMv8AlJGfuq6eKS4+sb5HH5VXOSy7tTuH6gvDJMkFSuPeL9wD4lq99usX1Z1P/idAv/jB3z/UfkKxJZixyzFj5sST+NSPCOXJrg9xcL4u2yD9/lUJ76dt+sK0tGlcIgLMTgAV1rl3gYtYQg3Y9528z+w6Vb5e5YjtV27zn3nPX4DyFTVbeLi8fd7Z+TPy9RSq0pWhUUpSgUrF4nKVglZdisbEHyIUkVpVvzpMLWBZ8R3Mn0dkcfVzo7x6jHq+0A+GXqM5GxFBv9UrRLXnXtOKyQdqoifVbRKPfSWMajJuMEMWdfjCPOrVvxi5gbU9xJOq3U8RRljGUihlkAGlB3iVAoOg14eMMMEAg+B3Fac97dRWqXrXPaahHI8ARBEVcqNEJHf1DXsSTkjcb1Gzc8TxWNyZyEci4NncDGhjG8gEbg7LIAuw6MBtuDQbXd8m2shyYgD5rlfyrE/6fWvk/wDcai+Zeeew4jDF2irFHpFwpzqYynQunbbQBrP+cVsfLt88on1nOi5kjXYDCqRgbdahePG/pLyv15s+U7WM5WJSfNu9+dS6rjpXPz/ELTxGddavCFkijiHv9pChkLZxjD5dPjEPOp/gUdw6RXMt3qV0EjxKiCAKy6gEbGoAZHeJOceu0pjJ05bb22Kq1zC0/iK8sPEGSVSewe6s8DdEXKaXDDBbZZPHaX0qQ5m4rdWXsluGmMqao2KxiaMrLChAwAjBhNgahswG5zt1xv8AStAveZbi1ezEnalS8r3Xbdl2iwjs4wx7Lu6Q8yn/AEmqWfNNzP8ATZIthC0dxbptia3w6suT01GFyD5lfCg6BSofla7lmgE8p+uPaxpt7ONgCikjq2nDH1YjwpQSs0IdSrbhgVI9CMGsCfl+B4oomjBSEo0QPVCmAhU9QRjFSVKCNTl6EQxwhMRxsrIMnIZW1BtWc5zvnxya8S8Kt4vasAgSRrgszYVXZSGcknA2Y+lStQfNti8sKaE7Xs5kmaHb2iqclRnYnxwdiVoIqwi4V3p4njKQHtSBIxiiPXWIidKdTghfhUlBYWV1ZPEoSS2fXq64yWLsctuCGYnPhWuc220t8rNDbzR6IZELSKEkk16cRIuckAjWSdgVGOprbn4cUtZI+/c5RxplcapMg9wvgYB6dPGgjoLrh8ltcsssTQSMxuW15Ulxg6iTtkYx8sV44Lc2EeuaCcEOW1ntXZdSp2jnSxIVtK6jtnAzUDa2NxmN+xnkt7eWN0inVBcsBHIjAAfWdmShXVvs2DsDWZzKsl2itFbTLgXCnWgVm1WcqKcZzgswQZ8aCT4dc8PlhihhdGjSReyAZs9oMyLhjuW2J9d68z8t2CGRWwgEbO8ZldI0R9SMwXUFQHvDIHnUHDwH6RHaRSJduqSgy/SAVMeIJAGiYYKgPjcdDird7wK8N0TKn0hYY4SrDA+kok7uUdfdEoDA4OzFc7Z2Cc4hf8LuYNUksTRReyyrEBBIhj0ELuAy5GOhx6VZMHCxEA0q4usAPJM5kk0OCAru2oAPjoQM+teeY7lrmFSlvdR6J4WZggWYqGcnsxkk6evl39vGsTikMvs5LeK7M3ZaI5JArCT2hJivEYd1QcMG8mONxghs8XKduAwKs+uJoGMjvISjHUy5cnqavxcAhX3Ux7AW2xOOzGcL+J3671JUoLNnarFGkaDCooRR5BQFA+4Uq9SgUpSgVQilKBimKUoGKYpSgYpilKBimmlKCtKUoFKUoP/Z"/>
          <p:cNvSpPr>
            <a:spLocks noChangeAspect="1" noChangeArrowheads="1"/>
          </p:cNvSpPr>
          <p:nvPr/>
        </p:nvSpPr>
        <p:spPr bwMode="auto">
          <a:xfrm>
            <a:off x="63500" y="-558800"/>
            <a:ext cx="1143000" cy="1143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9942" name="Title 1"/>
          <p:cNvSpPr txBox="1">
            <a:spLocks/>
          </p:cNvSpPr>
          <p:nvPr/>
        </p:nvSpPr>
        <p:spPr bwMode="auto">
          <a:xfrm>
            <a:off x="478048" y="1465993"/>
            <a:ext cx="3677783" cy="443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nSpc>
                <a:spcPct val="200000"/>
              </a:lnSpc>
              <a:spcBef>
                <a:spcPts val="700"/>
              </a:spcBef>
              <a:buClr>
                <a:schemeClr val="tx2"/>
              </a:buClr>
              <a:buSzPct val="95000"/>
              <a:buFont typeface="Wingdings" pitchFamily="2" charset="2"/>
              <a:buChar char=""/>
            </a:pPr>
            <a:r>
              <a:rPr lang="en-US" sz="3200" dirty="0" err="1"/>
              <a:t>Chuan</a:t>
            </a:r>
            <a:r>
              <a:rPr lang="en-US" sz="3200" dirty="0"/>
              <a:t> </a:t>
            </a:r>
            <a:r>
              <a:rPr lang="en-US" sz="3200" dirty="0" smtClean="0"/>
              <a:t>He</a:t>
            </a:r>
          </a:p>
          <a:p>
            <a:pPr>
              <a:lnSpc>
                <a:spcPct val="200000"/>
              </a:lnSpc>
              <a:spcBef>
                <a:spcPts val="700"/>
              </a:spcBef>
              <a:buClr>
                <a:schemeClr val="tx2"/>
              </a:buClr>
              <a:buSzPct val="95000"/>
              <a:buFont typeface="Wingdings" pitchFamily="2" charset="2"/>
              <a:buChar char=""/>
            </a:pPr>
            <a:r>
              <a:rPr lang="en-US" sz="3200" dirty="0" err="1" smtClean="0"/>
              <a:t>Vamsi</a:t>
            </a:r>
            <a:r>
              <a:rPr lang="en-US" sz="3200" dirty="0" smtClean="0"/>
              <a:t> </a:t>
            </a:r>
            <a:r>
              <a:rPr lang="en-US" sz="3200" dirty="0" err="1" smtClean="0"/>
              <a:t>Mootha</a:t>
            </a:r>
            <a:endParaRPr lang="en-US" sz="3200" dirty="0" smtClean="0"/>
          </a:p>
          <a:p>
            <a:pPr>
              <a:lnSpc>
                <a:spcPct val="200000"/>
              </a:lnSpc>
              <a:spcBef>
                <a:spcPts val="700"/>
              </a:spcBef>
              <a:buClr>
                <a:schemeClr val="tx2"/>
              </a:buClr>
              <a:buSzPct val="95000"/>
              <a:buFont typeface="Wingdings" pitchFamily="2" charset="2"/>
              <a:buChar char=""/>
            </a:pPr>
            <a:r>
              <a:rPr lang="en-US" sz="3200" dirty="0" smtClean="0"/>
              <a:t>Aviv </a:t>
            </a:r>
            <a:r>
              <a:rPr lang="en-US" sz="3200" dirty="0" err="1" smtClean="0"/>
              <a:t>Regev</a:t>
            </a:r>
            <a:endParaRPr lang="en-US" sz="3200" dirty="0" smtClean="0"/>
          </a:p>
          <a:p>
            <a:pPr>
              <a:lnSpc>
                <a:spcPct val="200000"/>
              </a:lnSpc>
              <a:spcBef>
                <a:spcPts val="700"/>
              </a:spcBef>
              <a:buClr>
                <a:schemeClr val="tx2"/>
              </a:buClr>
              <a:buSzPct val="95000"/>
              <a:buFont typeface="Wingdings" pitchFamily="2" charset="2"/>
              <a:buChar char=""/>
            </a:pPr>
            <a:r>
              <a:rPr lang="en-US" sz="3200" dirty="0" smtClean="0"/>
              <a:t>David </a:t>
            </a:r>
            <a:r>
              <a:rPr lang="en-US" sz="3200" dirty="0"/>
              <a:t>Reich</a:t>
            </a:r>
            <a:endParaRPr lang="en-US" sz="3200" dirty="0" smtClean="0"/>
          </a:p>
        </p:txBody>
      </p:sp>
      <p:sp>
        <p:nvSpPr>
          <p:cNvPr id="11" name="TextBox 10"/>
          <p:cNvSpPr txBox="1"/>
          <p:nvPr/>
        </p:nvSpPr>
        <p:spPr>
          <a:xfrm>
            <a:off x="7268528" y="636270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16</a:t>
            </a:r>
            <a:endParaRPr lang="en-US" sz="2000" dirty="0">
              <a:solidFill>
                <a:schemeClr val="accent4">
                  <a:lumMod val="40000"/>
                  <a:lumOff val="60000"/>
                </a:schemeClr>
              </a:solidFill>
              <a:latin typeface="Arial"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812" t="14910" r="12664" b="15168"/>
          <a:stretch/>
        </p:blipFill>
        <p:spPr bwMode="auto">
          <a:xfrm>
            <a:off x="4485454" y="2419543"/>
            <a:ext cx="3932847" cy="2529997"/>
          </a:xfrm>
          <a:prstGeom prst="rect">
            <a:avLst/>
          </a:prstGeom>
          <a:noFill/>
          <a:ln>
            <a:noFill/>
          </a:ln>
          <a:effectLst>
            <a:glow rad="228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572770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up)">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994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994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994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99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0" y="33404"/>
            <a:ext cx="9144000" cy="779463"/>
          </a:xfrm>
          <a:prstGeom prst="rect">
            <a:avLst/>
          </a:prstGeom>
        </p:spPr>
        <p:txBody>
          <a:bodyPr/>
          <a:lstStyle/>
          <a:p>
            <a:pPr algn="ctr" defTabSz="914400" fontAlgn="base">
              <a:spcBef>
                <a:spcPct val="0"/>
              </a:spcBef>
              <a:spcAft>
                <a:spcPct val="0"/>
              </a:spcAft>
              <a:defRPr/>
            </a:pPr>
            <a:r>
              <a:rPr lang="en-US" sz="3600" b="1" spc="-100" dirty="0" smtClean="0">
                <a:solidFill>
                  <a:srgbClr val="FFFF00"/>
                </a:solidFill>
                <a:latin typeface="Arial" charset="0"/>
                <a:ea typeface="ＭＳ Ｐゴシック" pitchFamily="34" charset="-128"/>
                <a:cs typeface="Arial" pitchFamily="34" charset="0"/>
              </a:rPr>
              <a:t>Gene Patents </a:t>
            </a:r>
            <a:r>
              <a:rPr lang="en-US" sz="3600" b="1" spc="-100" dirty="0">
                <a:solidFill>
                  <a:srgbClr val="FFFF00"/>
                </a:solidFill>
                <a:latin typeface="Arial" charset="0"/>
                <a:ea typeface="ＭＳ Ｐゴシック" pitchFamily="34" charset="-128"/>
                <a:cs typeface="Arial" pitchFamily="34" charset="0"/>
              </a:rPr>
              <a:t>and the Courts</a:t>
            </a:r>
          </a:p>
        </p:txBody>
      </p:sp>
      <p:grpSp>
        <p:nvGrpSpPr>
          <p:cNvPr id="4" name="Group 3"/>
          <p:cNvGrpSpPr/>
          <p:nvPr/>
        </p:nvGrpSpPr>
        <p:grpSpPr>
          <a:xfrm>
            <a:off x="601581" y="1341979"/>
            <a:ext cx="8462631" cy="5420831"/>
            <a:chOff x="601581" y="1341979"/>
            <a:chExt cx="8462631" cy="5420831"/>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8125" r="92188">
                          <a14:foregroundMark x1="84063" y1="52000" x2="84063" y2="52000"/>
                          <a14:foregroundMark x1="86250" y1="41500" x2="86250" y2="41500"/>
                          <a14:foregroundMark x1="82813" y1="48500" x2="82813" y2="48500"/>
                          <a14:foregroundMark x1="79063" y1="59500" x2="79063" y2="59500"/>
                          <a14:foregroundMark x1="12812" y1="41000" x2="12812" y2="41000"/>
                          <a14:backgroundMark x1="15625" y1="40500" x2="15625" y2="40500"/>
                          <a14:backgroundMark x1="76875" y1="69500" x2="76875" y2="69500"/>
                        </a14:backgroundRemoval>
                      </a14:imgEffect>
                    </a14:imgLayer>
                  </a14:imgProps>
                </a:ext>
              </a:extLst>
            </a:blip>
            <a:stretch>
              <a:fillRect/>
            </a:stretch>
          </p:blipFill>
          <p:spPr>
            <a:xfrm>
              <a:off x="2508596" y="3729779"/>
              <a:ext cx="4523873" cy="2827421"/>
            </a:xfrm>
            <a:prstGeom prst="rect">
              <a:avLst/>
            </a:prstGeom>
          </p:spPr>
        </p:pic>
        <p:pic>
          <p:nvPicPr>
            <p:cNvPr id="17410" name="Picture 6"/>
            <p:cNvPicPr>
              <a:picLocks noChangeAspect="1"/>
            </p:cNvPicPr>
            <p:nvPr/>
          </p:nvPicPr>
          <p:blipFill rotWithShape="1">
            <a:blip r:embed="rId5">
              <a:extLst>
                <a:ext uri="{28A0092B-C50C-407E-A947-70E740481C1C}">
                  <a14:useLocalDpi xmlns:a14="http://schemas.microsoft.com/office/drawing/2010/main" val="0"/>
                </a:ext>
              </a:extLst>
            </a:blip>
            <a:srcRect/>
            <a:stretch/>
          </p:blipFill>
          <p:spPr bwMode="auto">
            <a:xfrm>
              <a:off x="601581" y="2810968"/>
              <a:ext cx="2222523" cy="180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34763" y="2810968"/>
              <a:ext cx="1895625" cy="197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51875" y="1341979"/>
              <a:ext cx="2968459" cy="296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268528" y="636270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17</a:t>
              </a:r>
              <a:endParaRPr lang="en-US" sz="2000" dirty="0">
                <a:solidFill>
                  <a:schemeClr val="accent4">
                    <a:lumMod val="40000"/>
                    <a:lumOff val="60000"/>
                  </a:schemeClr>
                </a:solidFill>
                <a:latin typeface="Arial" charset="0"/>
              </a:endParaRPr>
            </a:p>
          </p:txBody>
        </p:sp>
      </p:grpSp>
    </p:spTree>
    <p:extLst>
      <p:ext uri="{BB962C8B-B14F-4D97-AF65-F5344CB8AC3E}">
        <p14:creationId xmlns:p14="http://schemas.microsoft.com/office/powerpoint/2010/main" val="58252893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31983"/>
            <a:ext cx="9144000" cy="749300"/>
          </a:xfrm>
          <a:prstGeom prst="rect">
            <a:avLst/>
          </a:prstGeom>
        </p:spPr>
        <p:txBody>
          <a:bodyPr/>
          <a:lstStyle/>
          <a:p>
            <a:pPr algn="ctr">
              <a:defRPr/>
            </a:pPr>
            <a:r>
              <a:rPr lang="en-US" sz="3600" b="1" spc="-100" dirty="0" smtClean="0">
                <a:solidFill>
                  <a:srgbClr val="FFFF00"/>
                </a:solidFill>
                <a:latin typeface="Arial" charset="0"/>
                <a:cs typeface="Arial" pitchFamily="34" charset="0"/>
              </a:rPr>
              <a:t>Affordable Care Act Covers </a:t>
            </a:r>
            <a:r>
              <a:rPr lang="en-US" sz="3600" b="1" i="1" spc="-100" dirty="0" smtClean="0">
                <a:solidFill>
                  <a:srgbClr val="FFFF00"/>
                </a:solidFill>
                <a:latin typeface="Arial" charset="0"/>
                <a:cs typeface="Arial" pitchFamily="34" charset="0"/>
              </a:rPr>
              <a:t>BRCA</a:t>
            </a:r>
            <a:r>
              <a:rPr lang="en-US" sz="3600" b="1" spc="-100" dirty="0" smtClean="0">
                <a:solidFill>
                  <a:srgbClr val="FFFF00"/>
                </a:solidFill>
                <a:latin typeface="Arial" charset="0"/>
                <a:cs typeface="Arial" pitchFamily="34" charset="0"/>
              </a:rPr>
              <a:t> Testing</a:t>
            </a:r>
            <a:endParaRPr lang="en-US" sz="3000" b="1" dirty="0">
              <a:latin typeface="Arial" charset="0"/>
            </a:endParaRPr>
          </a:p>
          <a:p>
            <a:pPr algn="ctr">
              <a:defRPr/>
            </a:pPr>
            <a:r>
              <a:rPr lang="en-US" sz="3600" b="1" spc="-100" dirty="0">
                <a:solidFill>
                  <a:srgbClr val="FFFF00"/>
                </a:solidFill>
                <a:latin typeface="Arial" charset="0"/>
                <a:cs typeface="Arial" pitchFamily="34" charset="0"/>
              </a:rPr>
              <a:t> </a:t>
            </a:r>
          </a:p>
          <a:p>
            <a:pPr algn="ctr">
              <a:defRPr/>
            </a:pPr>
            <a:r>
              <a:rPr lang="en-US" sz="3600" b="1" spc="-100" dirty="0">
                <a:solidFill>
                  <a:srgbClr val="FFFF00"/>
                </a:solidFill>
                <a:latin typeface="Arial" charset="0"/>
                <a:cs typeface="Arial" pitchFamily="34" charset="0"/>
              </a:rPr>
              <a:t> </a:t>
            </a:r>
            <a:endParaRPr lang="en-US" sz="800" b="1" spc="-100" dirty="0">
              <a:solidFill>
                <a:srgbClr val="FFFF00"/>
              </a:solidFill>
              <a:latin typeface="Arial" charset="0"/>
              <a:cs typeface="Arial" pitchFamily="34" charset="0"/>
            </a:endParaRPr>
          </a:p>
        </p:txBody>
      </p:sp>
      <p:sp>
        <p:nvSpPr>
          <p:cNvPr id="8" name="TextBox 7"/>
          <p:cNvSpPr txBox="1"/>
          <p:nvPr/>
        </p:nvSpPr>
        <p:spPr>
          <a:xfrm>
            <a:off x="7268528" y="636270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18</a:t>
            </a:r>
            <a:endParaRPr lang="en-US" sz="2000" dirty="0">
              <a:solidFill>
                <a:schemeClr val="accent4">
                  <a:lumMod val="40000"/>
                  <a:lumOff val="60000"/>
                </a:schemeClr>
              </a:solidFill>
              <a:latin typeface="Arial" charset="0"/>
            </a:endParaRP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61800" name="Picture 8" descr="http://www.aadl.org/files/images/PatientProtectionAct%20(1).jpg"/>
          <p:cNvPicPr>
            <a:picLocks noChangeAspect="1" noChangeArrowheads="1"/>
          </p:cNvPicPr>
          <p:nvPr/>
        </p:nvPicPr>
        <p:blipFill>
          <a:blip r:embed="rId3" cstate="print"/>
          <a:srcRect l="1279" t="1676" r="1681" b="1105"/>
          <a:stretch>
            <a:fillRect/>
          </a:stretch>
        </p:blipFill>
        <p:spPr bwMode="auto">
          <a:xfrm>
            <a:off x="2604522" y="1126963"/>
            <a:ext cx="3944907" cy="5053917"/>
          </a:xfrm>
          <a:prstGeom prst="rect">
            <a:avLst/>
          </a:prstGeom>
          <a:noFill/>
          <a:effectLst>
            <a:glow rad="228600">
              <a:schemeClr val="accent5">
                <a:satMod val="175000"/>
                <a:alpha val="40000"/>
              </a:schemeClr>
            </a:glow>
          </a:effectLst>
        </p:spPr>
      </p:pic>
    </p:spTree>
    <p:extLst>
      <p:ext uri="{BB962C8B-B14F-4D97-AF65-F5344CB8AC3E}">
        <p14:creationId xmlns:p14="http://schemas.microsoft.com/office/powerpoint/2010/main" val="414875140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1800"/>
                                        </p:tgtEl>
                                        <p:attrNameLst>
                                          <p:attrName>style.visibility</p:attrName>
                                        </p:attrNameLst>
                                      </p:cBhvr>
                                      <p:to>
                                        <p:strVal val="visible"/>
                                      </p:to>
                                    </p:set>
                                    <p:animEffect transition="in" filter="wipe(up)">
                                      <p:cBhvr>
                                        <p:cTn id="7" dur="500"/>
                                        <p:tgtEl>
                                          <p:spTgt spid="161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207"/>
            <a:ext cx="9144000" cy="1345441"/>
          </a:xfrm>
        </p:spPr>
        <p:txBody>
          <a:bodyPr/>
          <a:lstStyle/>
          <a:p>
            <a:pPr algn="ctr"/>
            <a:r>
              <a:rPr lang="en-US" sz="3600" b="1" dirty="0" smtClean="0">
                <a:solidFill>
                  <a:srgbClr val="FFFF00"/>
                </a:solidFill>
                <a:latin typeface="Arial"/>
                <a:cs typeface="Arial"/>
              </a:rPr>
              <a:t>ACMG/AAP Statement on Testing and Screening in Children</a:t>
            </a:r>
            <a:endParaRPr lang="en-US" sz="3600" b="1" dirty="0">
              <a:solidFill>
                <a:srgbClr val="FFFF00"/>
              </a:solidFill>
              <a:latin typeface="Arial"/>
              <a:cs typeface="Arial"/>
            </a:endParaRPr>
          </a:p>
        </p:txBody>
      </p:sp>
      <p:grpSp>
        <p:nvGrpSpPr>
          <p:cNvPr id="4" name="Group 3"/>
          <p:cNvGrpSpPr/>
          <p:nvPr/>
        </p:nvGrpSpPr>
        <p:grpSpPr>
          <a:xfrm>
            <a:off x="495837" y="1651313"/>
            <a:ext cx="8165205" cy="4529157"/>
            <a:chOff x="495837" y="1506929"/>
            <a:chExt cx="8165205" cy="4529157"/>
          </a:xfrm>
        </p:grpSpPr>
        <p:pic>
          <p:nvPicPr>
            <p:cNvPr id="3" name="Picture 2" descr="2012_Twitter_acm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668" y="1506929"/>
              <a:ext cx="2509264" cy="2509264"/>
            </a:xfrm>
            <a:prstGeom prst="rect">
              <a:avLst/>
            </a:prstGeom>
            <a:effectLst>
              <a:glow rad="228600">
                <a:schemeClr val="accent4">
                  <a:satMod val="175000"/>
                  <a:alpha val="40000"/>
                </a:schemeClr>
              </a:glow>
            </a:effectLst>
          </p:spPr>
        </p:pic>
        <p:pic>
          <p:nvPicPr>
            <p:cNvPr id="1029" name="Picture 5" descr="http://www.fcaap.org/images/logos/aap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725" y="1510744"/>
              <a:ext cx="2496304" cy="2505449"/>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315" t="59920" r="57228" b="22009"/>
            <a:stretch/>
          </p:blipFill>
          <p:spPr bwMode="auto">
            <a:xfrm>
              <a:off x="495837" y="4323196"/>
              <a:ext cx="8165205" cy="1712890"/>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7268528" y="636270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19</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70102638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440"/>
            <a:ext cx="9144000" cy="1426464"/>
          </a:xfrm>
        </p:spPr>
        <p:txBody>
          <a:bodyPr/>
          <a:lstStyle/>
          <a:p>
            <a:pPr algn="ctr"/>
            <a:r>
              <a:rPr lang="en-US" sz="3600" b="1" dirty="0" smtClean="0">
                <a:solidFill>
                  <a:srgbClr val="FFFF00"/>
                </a:solidFill>
                <a:latin typeface="Arial"/>
                <a:cs typeface="Arial"/>
              </a:rPr>
              <a:t>ACMG Recommendations for Clinical </a:t>
            </a:r>
            <a:r>
              <a:rPr lang="en-US" sz="3600" b="1" dirty="0">
                <a:solidFill>
                  <a:srgbClr val="FFFF00"/>
                </a:solidFill>
                <a:latin typeface="Arial"/>
                <a:cs typeface="Arial"/>
              </a:rPr>
              <a:t>G</a:t>
            </a:r>
            <a:r>
              <a:rPr lang="en-US" sz="3600" b="1" dirty="0" smtClean="0">
                <a:solidFill>
                  <a:srgbClr val="FFFF00"/>
                </a:solidFill>
                <a:latin typeface="Arial"/>
                <a:cs typeface="Arial"/>
              </a:rPr>
              <a:t>enomic </a:t>
            </a:r>
            <a:r>
              <a:rPr lang="en-US" sz="3600" b="1" dirty="0">
                <a:solidFill>
                  <a:srgbClr val="FFFF00"/>
                </a:solidFill>
                <a:latin typeface="Arial"/>
                <a:cs typeface="Arial"/>
              </a:rPr>
              <a:t>I</a:t>
            </a:r>
            <a:r>
              <a:rPr lang="en-US" sz="3600" b="1" dirty="0" smtClean="0">
                <a:solidFill>
                  <a:srgbClr val="FFFF00"/>
                </a:solidFill>
                <a:latin typeface="Arial"/>
                <a:cs typeface="Arial"/>
              </a:rPr>
              <a:t>ncidental </a:t>
            </a:r>
            <a:r>
              <a:rPr lang="en-US" sz="3600" b="1" dirty="0">
                <a:solidFill>
                  <a:srgbClr val="FFFF00"/>
                </a:solidFill>
                <a:latin typeface="Arial"/>
                <a:cs typeface="Arial"/>
              </a:rPr>
              <a:t>F</a:t>
            </a:r>
            <a:r>
              <a:rPr lang="en-US" sz="3600" b="1" dirty="0" smtClean="0">
                <a:solidFill>
                  <a:srgbClr val="FFFF00"/>
                </a:solidFill>
                <a:latin typeface="Arial"/>
                <a:cs typeface="Arial"/>
              </a:rPr>
              <a:t>indings</a:t>
            </a:r>
            <a:endParaRPr lang="en-US" sz="3600" b="1" dirty="0">
              <a:solidFill>
                <a:srgbClr val="FFFF00"/>
              </a:solidFill>
              <a:latin typeface="Arial"/>
              <a:cs typeface="Arial"/>
            </a:endParaRPr>
          </a:p>
        </p:txBody>
      </p:sp>
      <p:sp>
        <p:nvSpPr>
          <p:cNvPr id="6" name="TextBox 5"/>
          <p:cNvSpPr txBox="1"/>
          <p:nvPr/>
        </p:nvSpPr>
        <p:spPr>
          <a:xfrm>
            <a:off x="7268528" y="636270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20</a:t>
            </a:r>
            <a:endParaRPr lang="en-US" sz="2000" dirty="0">
              <a:solidFill>
                <a:schemeClr val="accent4">
                  <a:lumMod val="40000"/>
                  <a:lumOff val="60000"/>
                </a:schemeClr>
              </a:solidFill>
              <a:latin typeface="Arial" charset="0"/>
            </a:endParaRPr>
          </a:p>
        </p:txBody>
      </p:sp>
      <p:grpSp>
        <p:nvGrpSpPr>
          <p:cNvPr id="4" name="Group 3"/>
          <p:cNvGrpSpPr/>
          <p:nvPr/>
        </p:nvGrpSpPr>
        <p:grpSpPr>
          <a:xfrm>
            <a:off x="340159" y="1416227"/>
            <a:ext cx="7970464" cy="4933773"/>
            <a:chOff x="340159" y="1416227"/>
            <a:chExt cx="7970464" cy="4933773"/>
          </a:xfrm>
        </p:grpSpPr>
        <p:pic>
          <p:nvPicPr>
            <p:cNvPr id="5" name="Picture 4" descr="Screen Shot 2013-04-17 at 11.01.54 AM.png"/>
            <p:cNvPicPr>
              <a:picLocks noChangeAspect="1"/>
            </p:cNvPicPr>
            <p:nvPr/>
          </p:nvPicPr>
          <p:blipFill rotWithShape="1">
            <a:blip r:embed="rId3">
              <a:extLst>
                <a:ext uri="{28A0092B-C50C-407E-A947-70E740481C1C}">
                  <a14:useLocalDpi xmlns:a14="http://schemas.microsoft.com/office/drawing/2010/main" val="0"/>
                </a:ext>
              </a:extLst>
            </a:blip>
            <a:srcRect t="6038" r="8270" b="46981"/>
            <a:stretch/>
          </p:blipFill>
          <p:spPr>
            <a:xfrm>
              <a:off x="1099597" y="1548747"/>
              <a:ext cx="7211026" cy="4801253"/>
            </a:xfrm>
            <a:prstGeom prst="rect">
              <a:avLst/>
            </a:prstGeom>
            <a:effectLst>
              <a:softEdge rad="63500"/>
            </a:effectLst>
          </p:spPr>
        </p:pic>
        <p:pic>
          <p:nvPicPr>
            <p:cNvPr id="3" name="Picture 2" descr="2012_Twitter_acm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159" y="1416227"/>
              <a:ext cx="1708560" cy="1708560"/>
            </a:xfrm>
            <a:prstGeom prst="rect">
              <a:avLst/>
            </a:prstGeom>
            <a:effectLst>
              <a:glow rad="228600">
                <a:schemeClr val="accent6">
                  <a:satMod val="175000"/>
                  <a:alpha val="40000"/>
                </a:schemeClr>
              </a:glow>
            </a:effectLst>
          </p:spPr>
        </p:pic>
      </p:grpSp>
    </p:spTree>
    <p:extLst>
      <p:ext uri="{BB962C8B-B14F-4D97-AF65-F5344CB8AC3E}">
        <p14:creationId xmlns:p14="http://schemas.microsoft.com/office/powerpoint/2010/main" val="348712340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441"/>
            <a:ext cx="9144000" cy="1065354"/>
          </a:xfrm>
        </p:spPr>
        <p:txBody>
          <a:bodyPr>
            <a:normAutofit/>
          </a:bodyPr>
          <a:lstStyle/>
          <a:p>
            <a:pPr algn="ctr"/>
            <a:r>
              <a:rPr lang="en-US" sz="3600" b="1" dirty="0" smtClean="0">
                <a:solidFill>
                  <a:srgbClr val="FFFF00"/>
                </a:solidFill>
                <a:latin typeface="Arial"/>
                <a:cs typeface="Arial"/>
              </a:rPr>
              <a:t>AMA on Personalized </a:t>
            </a:r>
            <a:r>
              <a:rPr lang="en-US" sz="3600" b="1" dirty="0">
                <a:solidFill>
                  <a:srgbClr val="FFFF00"/>
                </a:solidFill>
                <a:latin typeface="Arial"/>
                <a:cs typeface="Arial"/>
              </a:rPr>
              <a:t>M</a:t>
            </a:r>
            <a:r>
              <a:rPr lang="en-US" sz="3600" b="1" dirty="0" smtClean="0">
                <a:solidFill>
                  <a:srgbClr val="FFFF00"/>
                </a:solidFill>
                <a:latin typeface="Arial"/>
                <a:cs typeface="Arial"/>
              </a:rPr>
              <a:t>edicine</a:t>
            </a:r>
            <a:endParaRPr lang="en-US" sz="3600" b="1" dirty="0">
              <a:solidFill>
                <a:srgbClr val="FFFF00"/>
              </a:solidFill>
              <a:latin typeface="Arial"/>
              <a:cs typeface="Arial"/>
            </a:endParaRPr>
          </a:p>
        </p:txBody>
      </p:sp>
      <p:pic>
        <p:nvPicPr>
          <p:cNvPr id="3" name="Picture 2" descr="Screen Shot 2013-04-17 at 11.43.52 AM.png"/>
          <p:cNvPicPr>
            <a:picLocks noChangeAspect="1"/>
          </p:cNvPicPr>
          <p:nvPr/>
        </p:nvPicPr>
        <p:blipFill rotWithShape="1">
          <a:blip r:embed="rId3">
            <a:extLst>
              <a:ext uri="{28A0092B-C50C-407E-A947-70E740481C1C}">
                <a14:useLocalDpi xmlns:a14="http://schemas.microsoft.com/office/drawing/2010/main" val="0"/>
              </a:ext>
            </a:extLst>
          </a:blip>
          <a:srcRect b="21331"/>
          <a:stretch/>
        </p:blipFill>
        <p:spPr>
          <a:xfrm>
            <a:off x="2023789" y="1037894"/>
            <a:ext cx="5050111" cy="5133663"/>
          </a:xfrm>
          <a:prstGeom prst="rect">
            <a:avLst/>
          </a:prstGeom>
          <a:effectLst>
            <a:glow rad="228600">
              <a:schemeClr val="accent2">
                <a:satMod val="175000"/>
                <a:alpha val="40000"/>
              </a:schemeClr>
            </a:glow>
          </a:effectLst>
        </p:spPr>
      </p:pic>
      <p:sp>
        <p:nvSpPr>
          <p:cNvPr id="4" name="TextBox 3"/>
          <p:cNvSpPr txBox="1"/>
          <p:nvPr/>
        </p:nvSpPr>
        <p:spPr>
          <a:xfrm>
            <a:off x="7268528" y="636270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21</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207189129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4759"/>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121859" name="Title 1"/>
          <p:cNvSpPr txBox="1">
            <a:spLocks/>
          </p:cNvSpPr>
          <p:nvPr/>
        </p:nvSpPr>
        <p:spPr bwMode="auto">
          <a:xfrm>
            <a:off x="210896" y="1089697"/>
            <a:ext cx="8414794" cy="5523628"/>
          </a:xfrm>
          <a:prstGeom prst="rect">
            <a:avLst/>
          </a:prstGeom>
          <a:noFill/>
          <a:ln w="9525" algn="ctr">
            <a:noFill/>
            <a:miter lim="800000"/>
            <a:headEnd/>
            <a:tailEnd/>
          </a:ln>
        </p:spPr>
        <p:txBody>
          <a:bodyPr/>
          <a:lstStyle/>
          <a:p>
            <a:pPr>
              <a:spcBef>
                <a:spcPts val="0"/>
              </a:spcBef>
              <a:spcAft>
                <a:spcPts val="600"/>
              </a:spcAft>
              <a:buClr>
                <a:schemeClr val="tx2"/>
              </a:buClr>
              <a:buSzPct val="95000"/>
            </a:pPr>
            <a:r>
              <a:rPr lang="en-US" sz="2800" dirty="0" smtClean="0"/>
              <a:t>Program Update:</a:t>
            </a:r>
          </a:p>
          <a:p>
            <a:pPr>
              <a:spcBef>
                <a:spcPts val="0"/>
              </a:spcBef>
              <a:spcAft>
                <a:spcPts val="600"/>
              </a:spcAft>
              <a:buClr>
                <a:schemeClr val="tx2"/>
              </a:buClr>
              <a:buSzPct val="95000"/>
            </a:pPr>
            <a:endParaRPr lang="en-US" sz="1000" dirty="0"/>
          </a:p>
          <a:p>
            <a:pPr lvl="1" defTabSz="862013">
              <a:spcBef>
                <a:spcPts val="0"/>
              </a:spcBef>
              <a:spcAft>
                <a:spcPts val="600"/>
              </a:spcAft>
              <a:buClr>
                <a:schemeClr val="tx2"/>
              </a:buClr>
              <a:buSzPct val="95000"/>
            </a:pPr>
            <a:r>
              <a:rPr lang="en-US" sz="2800" dirty="0" smtClean="0"/>
              <a:t>Genome Sequencing Program Update: 	Disease </a:t>
            </a:r>
            <a:r>
              <a:rPr lang="en-US" sz="2800" dirty="0"/>
              <a:t>2020</a:t>
            </a:r>
          </a:p>
          <a:p>
            <a:pPr lvl="3">
              <a:spcBef>
                <a:spcPts val="0"/>
              </a:spcBef>
              <a:spcAft>
                <a:spcPts val="600"/>
              </a:spcAft>
              <a:buClr>
                <a:schemeClr val="tx2"/>
              </a:buClr>
              <a:buSzPct val="95000"/>
            </a:pPr>
            <a:r>
              <a:rPr lang="en-US" sz="2800" dirty="0" smtClean="0">
                <a:solidFill>
                  <a:srgbClr val="66FF33"/>
                </a:solidFill>
                <a:latin typeface="Arial" charset="0"/>
              </a:rPr>
              <a:t>	Adam Felsenfeld</a:t>
            </a:r>
            <a:endParaRPr lang="en-US" sz="1200" dirty="0" smtClean="0">
              <a:latin typeface="Arial" charset="0"/>
            </a:endParaRPr>
          </a:p>
          <a:p>
            <a:pPr marL="68263" eaLnBrk="0" hangingPunct="0">
              <a:spcBef>
                <a:spcPts val="700"/>
              </a:spcBef>
              <a:spcAft>
                <a:spcPts val="600"/>
              </a:spcAft>
              <a:buClr>
                <a:schemeClr val="tx2"/>
              </a:buClr>
              <a:buSzPct val="95000"/>
              <a:defRPr/>
            </a:pPr>
            <a:endParaRPr lang="en-US" sz="1400" dirty="0">
              <a:latin typeface="Arial" charset="0"/>
            </a:endParaRPr>
          </a:p>
          <a:p>
            <a:pPr marL="68263" eaLnBrk="0" hangingPunct="0">
              <a:spcBef>
                <a:spcPts val="700"/>
              </a:spcBef>
              <a:spcAft>
                <a:spcPts val="600"/>
              </a:spcAft>
              <a:buClr>
                <a:schemeClr val="tx2"/>
              </a:buClr>
              <a:buSzPct val="95000"/>
              <a:defRPr/>
            </a:pPr>
            <a:endParaRPr lang="en-US" sz="1400" dirty="0">
              <a:latin typeface="Arial" charset="0"/>
            </a:endParaRPr>
          </a:p>
          <a:p>
            <a:pPr>
              <a:spcBef>
                <a:spcPts val="0"/>
              </a:spcBef>
              <a:spcAft>
                <a:spcPts val="600"/>
              </a:spcAft>
              <a:buClr>
                <a:schemeClr val="tx2"/>
              </a:buClr>
              <a:buSzPct val="95000"/>
            </a:pPr>
            <a:r>
              <a:rPr lang="en-US" sz="2800" dirty="0"/>
              <a:t>Concept </a:t>
            </a:r>
            <a:r>
              <a:rPr lang="en-US" sz="2800" dirty="0" smtClean="0"/>
              <a:t>Clearance:</a:t>
            </a:r>
            <a:endParaRPr lang="en-US" sz="2800" dirty="0"/>
          </a:p>
          <a:p>
            <a:pPr>
              <a:spcBef>
                <a:spcPts val="0"/>
              </a:spcBef>
              <a:spcAft>
                <a:spcPts val="600"/>
              </a:spcAft>
              <a:buClr>
                <a:schemeClr val="tx2"/>
              </a:buClr>
              <a:buSzPct val="95000"/>
            </a:pPr>
            <a:endParaRPr lang="en-US" sz="1000" dirty="0"/>
          </a:p>
          <a:p>
            <a:pPr lvl="1" defTabSz="862013">
              <a:spcBef>
                <a:spcPts val="0"/>
              </a:spcBef>
              <a:spcAft>
                <a:spcPts val="600"/>
              </a:spcAft>
              <a:buClr>
                <a:schemeClr val="tx2"/>
              </a:buClr>
              <a:buSzPct val="95000"/>
            </a:pPr>
            <a:r>
              <a:rPr lang="en-US" sz="2800" dirty="0" smtClean="0"/>
              <a:t>Interpreting Variants </a:t>
            </a:r>
            <a:r>
              <a:rPr lang="en-US" sz="2800" dirty="0"/>
              <a:t>in </a:t>
            </a:r>
            <a:r>
              <a:rPr lang="en-US" sz="2800" dirty="0" smtClean="0"/>
              <a:t>Non-Coding Regions 	of the Genome</a:t>
            </a:r>
            <a:endParaRPr lang="en-US" sz="2800" dirty="0"/>
          </a:p>
          <a:p>
            <a:pPr lvl="3">
              <a:spcBef>
                <a:spcPts val="0"/>
              </a:spcBef>
              <a:spcAft>
                <a:spcPts val="600"/>
              </a:spcAft>
              <a:buClr>
                <a:schemeClr val="tx2"/>
              </a:buClr>
              <a:buSzPct val="95000"/>
            </a:pPr>
            <a:r>
              <a:rPr lang="en-US" sz="2800" dirty="0" smtClean="0">
                <a:solidFill>
                  <a:srgbClr val="66FF33"/>
                </a:solidFill>
                <a:latin typeface="Arial" charset="0"/>
              </a:rPr>
              <a:t>	Lisa Brooks</a:t>
            </a:r>
            <a:endParaRPr lang="en-US" sz="3000" dirty="0">
              <a:latin typeface="Arial" charset="0"/>
            </a:endParaRPr>
          </a:p>
        </p:txBody>
      </p:sp>
    </p:spTree>
    <p:extLst>
      <p:ext uri="{BB962C8B-B14F-4D97-AF65-F5344CB8AC3E}">
        <p14:creationId xmlns:p14="http://schemas.microsoft.com/office/powerpoint/2010/main" val="14309577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5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185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85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1859">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18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32407"/>
            <a:ext cx="9144000" cy="1516743"/>
          </a:xfrm>
          <a:prstGeom prst="rect">
            <a:avLst/>
          </a:prstGeom>
        </p:spPr>
        <p:txBody>
          <a:bodyPr/>
          <a:lstStyle/>
          <a:p>
            <a:pPr algn="ctr">
              <a:defRPr/>
            </a:pPr>
            <a:r>
              <a:rPr lang="en-US" sz="3600" spc="-100" dirty="0" smtClean="0">
                <a:solidFill>
                  <a:srgbClr val="FFFF00"/>
                </a:solidFill>
                <a:latin typeface="Arial" charset="0"/>
                <a:cs typeface="Arial" pitchFamily="34" charset="0"/>
              </a:rPr>
              <a:t>New Journal:</a:t>
            </a:r>
          </a:p>
          <a:p>
            <a:pPr algn="ctr">
              <a:defRPr/>
            </a:pPr>
            <a:r>
              <a:rPr lang="en-US" sz="3600" i="1" spc="-100" dirty="0" smtClean="0">
                <a:solidFill>
                  <a:srgbClr val="FFFF00"/>
                </a:solidFill>
                <a:latin typeface="Arial" charset="0"/>
                <a:cs typeface="Arial" pitchFamily="34" charset="0"/>
              </a:rPr>
              <a:t>Molecular Genetics &amp; Genomic Medicine </a:t>
            </a:r>
            <a:endParaRPr lang="en-US" sz="3000" i="1" dirty="0">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8" name="TextBox 7"/>
          <p:cNvSpPr txBox="1"/>
          <p:nvPr/>
        </p:nvSpPr>
        <p:spPr>
          <a:xfrm>
            <a:off x="7266552" y="636016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22</a:t>
            </a:r>
            <a:endParaRPr lang="en-US" sz="2000" dirty="0">
              <a:solidFill>
                <a:schemeClr val="accent4">
                  <a:lumMod val="40000"/>
                  <a:lumOff val="60000"/>
                </a:schemeClr>
              </a:solidFill>
              <a:latin typeface="Arial" charset="0"/>
            </a:endParaRP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 name="Group 1"/>
          <p:cNvGrpSpPr/>
          <p:nvPr/>
        </p:nvGrpSpPr>
        <p:grpSpPr>
          <a:xfrm>
            <a:off x="910678" y="1725456"/>
            <a:ext cx="7093292" cy="4295704"/>
            <a:chOff x="729917" y="1725456"/>
            <a:chExt cx="7093292" cy="4295704"/>
          </a:xfrm>
        </p:grpSpPr>
        <p:pic>
          <p:nvPicPr>
            <p:cNvPr id="4098" name="Picture 2" descr="http://wisciblog.com/wp-content/uploads/2012/11/Molecular-Genetics-and-Genomic-Medicine.jpg"/>
            <p:cNvPicPr>
              <a:picLocks noChangeAspect="1" noChangeArrowheads="1"/>
            </p:cNvPicPr>
            <p:nvPr/>
          </p:nvPicPr>
          <p:blipFill>
            <a:blip r:embed="rId3" cstate="print"/>
            <a:srcRect/>
            <a:stretch>
              <a:fillRect/>
            </a:stretch>
          </p:blipFill>
          <p:spPr bwMode="auto">
            <a:xfrm>
              <a:off x="5206554" y="3367315"/>
              <a:ext cx="1937657" cy="2583544"/>
            </a:xfrm>
            <a:prstGeom prst="rect">
              <a:avLst/>
            </a:prstGeom>
            <a:noFill/>
            <a:effectLst>
              <a:glow rad="228600">
                <a:schemeClr val="accent3">
                  <a:satMod val="175000"/>
                  <a:alpha val="40000"/>
                </a:schemeClr>
              </a:glow>
            </a:effectLst>
          </p:spPr>
        </p:pic>
        <p:pic>
          <p:nvPicPr>
            <p:cNvPr id="4102" name="Picture 6" descr="http://www.bg.pwr.wroc.pl/files/prv/id16/e_ksiazki/wiley%20online%20library%20okladki/logo.png"/>
            <p:cNvPicPr>
              <a:picLocks noChangeAspect="1" noChangeArrowheads="1"/>
            </p:cNvPicPr>
            <p:nvPr/>
          </p:nvPicPr>
          <p:blipFill>
            <a:blip r:embed="rId4" cstate="print"/>
            <a:srcRect/>
            <a:stretch>
              <a:fillRect/>
            </a:stretch>
          </p:blipFill>
          <p:spPr bwMode="auto">
            <a:xfrm>
              <a:off x="4466327" y="1725456"/>
              <a:ext cx="3356882" cy="1179895"/>
            </a:xfrm>
            <a:prstGeom prst="rect">
              <a:avLst/>
            </a:prstGeom>
            <a:noFill/>
            <a:effectLst>
              <a:glow rad="228600">
                <a:schemeClr val="accent3">
                  <a:satMod val="175000"/>
                  <a:alpha val="40000"/>
                </a:schemeClr>
              </a:glow>
            </a:effectLst>
          </p:spPr>
        </p:pic>
        <p:sp>
          <p:nvSpPr>
            <p:cNvPr id="17" name="Title 1"/>
            <p:cNvSpPr txBox="1">
              <a:spLocks/>
            </p:cNvSpPr>
            <p:nvPr/>
          </p:nvSpPr>
          <p:spPr>
            <a:xfrm>
              <a:off x="729917" y="5240110"/>
              <a:ext cx="3657600" cy="781050"/>
            </a:xfrm>
            <a:prstGeom prst="rect">
              <a:avLst/>
            </a:prstGeom>
          </p:spPr>
          <p:txBody>
            <a:bodyPr/>
            <a:lstStyle/>
            <a:p>
              <a:pPr algn="ctr" eaLnBrk="0" hangingPunct="0">
                <a:defRPr/>
              </a:pPr>
              <a:r>
                <a:rPr lang="en-US" sz="3200" spc="-100" dirty="0" smtClean="0">
                  <a:latin typeface="Arial" charset="0"/>
                  <a:ea typeface="+mj-ea"/>
                  <a:cs typeface="Arial" charset="0"/>
                </a:rPr>
                <a:t>Max Muenke, M.D.</a:t>
              </a:r>
              <a:endParaRPr lang="en-US" sz="3200" spc="-100" dirty="0">
                <a:latin typeface="Arial" charset="0"/>
                <a:ea typeface="+mj-ea"/>
                <a:cs typeface="Arial" charset="0"/>
              </a:endParaRPr>
            </a:p>
          </p:txBody>
        </p:sp>
        <p:pic>
          <p:nvPicPr>
            <p:cNvPr id="4104" name="Picture 8" descr="http://inside.genome.gov/NHGRIStaff/Staff/retrieve.cfm?imageid=20&amp;dpi=300&amp;fileformat=jpg"/>
            <p:cNvPicPr>
              <a:picLocks noChangeAspect="1" noChangeArrowheads="1"/>
            </p:cNvPicPr>
            <p:nvPr/>
          </p:nvPicPr>
          <p:blipFill>
            <a:blip r:embed="rId5" cstate="print"/>
            <a:srcRect l="3481" r="50720"/>
            <a:stretch>
              <a:fillRect/>
            </a:stretch>
          </p:blipFill>
          <p:spPr bwMode="auto">
            <a:xfrm>
              <a:off x="1412089" y="1886857"/>
              <a:ext cx="2220686" cy="3159851"/>
            </a:xfrm>
            <a:prstGeom prst="roundRect">
              <a:avLst/>
            </a:prstGeom>
            <a:noFill/>
          </p:spPr>
        </p:pic>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3658"/>
            <a:ext cx="9144000" cy="665162"/>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NHGRI Genome Advance of the Month</a:t>
            </a:r>
          </a:p>
        </p:txBody>
      </p:sp>
      <p:sp>
        <p:nvSpPr>
          <p:cNvPr id="9" name="TextBox 8"/>
          <p:cNvSpPr txBox="1"/>
          <p:nvPr/>
        </p:nvSpPr>
        <p:spPr>
          <a:xfrm>
            <a:off x="7268775" y="6363241"/>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23</a:t>
            </a:r>
            <a:endParaRPr lang="en-US" sz="2000" dirty="0">
              <a:solidFill>
                <a:schemeClr val="accent4">
                  <a:lumMod val="40000"/>
                  <a:lumOff val="60000"/>
                </a:schemeClr>
              </a:solidFill>
              <a:latin typeface="Arial" charset="0"/>
            </a:endParaRP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729" t="37962" r="15322" b="26645"/>
          <a:stretch/>
        </p:blipFill>
        <p:spPr bwMode="auto">
          <a:xfrm>
            <a:off x="330499" y="908612"/>
            <a:ext cx="7106856" cy="2696902"/>
          </a:xfrm>
          <a:prstGeom prst="rect">
            <a:avLst/>
          </a:prstGeom>
          <a:noFill/>
          <a:ln>
            <a:noFill/>
          </a:ln>
          <a:effectLst>
            <a:glow rad="228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215" t="38449" r="15835" b="26158"/>
          <a:stretch/>
        </p:blipFill>
        <p:spPr bwMode="auto">
          <a:xfrm>
            <a:off x="1081025" y="2071275"/>
            <a:ext cx="7106856" cy="2696902"/>
          </a:xfrm>
          <a:prstGeom prst="rect">
            <a:avLst/>
          </a:prstGeom>
          <a:noFill/>
          <a:ln>
            <a:noFill/>
          </a:ln>
          <a:effectLst>
            <a:glow rad="228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842" t="38601" r="8740" b="15221"/>
          <a:stretch/>
        </p:blipFill>
        <p:spPr bwMode="auto">
          <a:xfrm>
            <a:off x="1718680" y="3310360"/>
            <a:ext cx="7106856" cy="2915634"/>
          </a:xfrm>
          <a:prstGeom prst="rect">
            <a:avLst/>
          </a:prstGeom>
          <a:noFill/>
          <a:ln>
            <a:noFill/>
          </a:ln>
          <a:effectLst>
            <a:glow rad="228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additive="base">
                                        <p:cTn id="19" dur="500" fill="hold"/>
                                        <p:tgtEl>
                                          <p:spTgt spid="4098"/>
                                        </p:tgtEl>
                                        <p:attrNameLst>
                                          <p:attrName>ppt_x</p:attrName>
                                        </p:attrNameLst>
                                      </p:cBhvr>
                                      <p:tavLst>
                                        <p:tav tm="0">
                                          <p:val>
                                            <p:strVal val="#ppt_x"/>
                                          </p:val>
                                        </p:tav>
                                        <p:tav tm="100000">
                                          <p:val>
                                            <p:strVal val="#ppt_x"/>
                                          </p:val>
                                        </p:tav>
                                      </p:tavLst>
                                    </p:anim>
                                    <p:anim calcmode="lin" valueType="num">
                                      <p:cBhvr additive="base">
                                        <p:cTn id="20"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014" y="35650"/>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 name="TextBox 20"/>
          <p:cNvSpPr txBox="1"/>
          <p:nvPr/>
        </p:nvSpPr>
        <p:spPr>
          <a:xfrm>
            <a:off x="7268775" y="6363241"/>
            <a:ext cx="1795684" cy="400110"/>
          </a:xfrm>
          <a:prstGeom prst="rect">
            <a:avLst/>
          </a:prstGeom>
          <a:noFill/>
        </p:spPr>
        <p:txBody>
          <a:bodyPr wrap="none">
            <a:spAutoFit/>
          </a:bodyPr>
          <a:lstStyle/>
          <a:p>
            <a:pPr>
              <a:defRPr/>
            </a:pPr>
            <a:r>
              <a:rPr lang="en-US" sz="2000" dirty="0" smtClean="0">
                <a:solidFill>
                  <a:schemeClr val="accent4">
                    <a:lumMod val="40000"/>
                    <a:lumOff val="60000"/>
                  </a:schemeClr>
                </a:solidFill>
                <a:latin typeface="Arial" charset="0"/>
              </a:rPr>
              <a:t>Document 24</a:t>
            </a:r>
            <a:endParaRPr lang="en-US" sz="2000" dirty="0">
              <a:solidFill>
                <a:schemeClr val="accent4">
                  <a:lumMod val="40000"/>
                  <a:lumOff val="60000"/>
                </a:schemeClr>
              </a:solidFill>
              <a:latin typeface="Arial" charset="0"/>
            </a:endParaRPr>
          </a:p>
        </p:txBody>
      </p:sp>
      <p:pic>
        <p:nvPicPr>
          <p:cNvPr id="8" name="Picture 7" descr="130212_obama_state_of_union_speaking_ap_60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8464" y="2034552"/>
            <a:ext cx="5608599" cy="3040695"/>
          </a:xfrm>
          <a:prstGeom prst="rect">
            <a:avLst/>
          </a:prstGeom>
          <a:effectLst>
            <a:glow rad="228600">
              <a:schemeClr val="accent5">
                <a:satMod val="175000"/>
                <a:alpha val="40000"/>
              </a:schemeClr>
            </a:glow>
          </a:effectLst>
        </p:spPr>
      </p:pic>
      <p:sp>
        <p:nvSpPr>
          <p:cNvPr id="9" name="TextBox 8"/>
          <p:cNvSpPr txBox="1"/>
          <p:nvPr/>
        </p:nvSpPr>
        <p:spPr>
          <a:xfrm>
            <a:off x="459291" y="5284036"/>
            <a:ext cx="8335482" cy="1323439"/>
          </a:xfrm>
          <a:prstGeom prst="rect">
            <a:avLst/>
          </a:prstGeom>
          <a:noFill/>
        </p:spPr>
        <p:txBody>
          <a:bodyPr wrap="square" rtlCol="0">
            <a:spAutoFit/>
          </a:bodyPr>
          <a:lstStyle/>
          <a:p>
            <a:r>
              <a:rPr lang="en-US" sz="2400" i="1" dirty="0">
                <a:solidFill>
                  <a:prstClr val="white"/>
                </a:solidFill>
                <a:latin typeface="Corbel"/>
              </a:rPr>
              <a:t>“Every dollar we invested to map the human genome returned $140 to our economy -- every </a:t>
            </a:r>
            <a:r>
              <a:rPr lang="en-US" sz="2400" i="1" dirty="0" smtClean="0">
                <a:solidFill>
                  <a:prstClr val="white"/>
                </a:solidFill>
                <a:latin typeface="Corbel"/>
              </a:rPr>
              <a:t>dollar.”</a:t>
            </a:r>
            <a:r>
              <a:rPr lang="en-US" sz="2400" dirty="0" smtClean="0">
                <a:solidFill>
                  <a:prstClr val="white"/>
                </a:solidFill>
                <a:latin typeface="Corbel"/>
              </a:rPr>
              <a:t> </a:t>
            </a:r>
          </a:p>
          <a:p>
            <a:endParaRPr lang="en-US" sz="700" dirty="0" smtClean="0">
              <a:solidFill>
                <a:prstClr val="white"/>
              </a:solidFill>
              <a:latin typeface="Corbel"/>
            </a:endParaRPr>
          </a:p>
          <a:p>
            <a:r>
              <a:rPr lang="en-US" sz="2400" dirty="0">
                <a:solidFill>
                  <a:prstClr val="white"/>
                </a:solidFill>
                <a:latin typeface="Corbel"/>
              </a:rPr>
              <a:t>	</a:t>
            </a:r>
            <a:r>
              <a:rPr lang="en-US" sz="2400" dirty="0" smtClean="0">
                <a:solidFill>
                  <a:prstClr val="white"/>
                </a:solidFill>
                <a:latin typeface="Corbel"/>
              </a:rPr>
              <a:t>	– </a:t>
            </a:r>
            <a:r>
              <a:rPr lang="en-US" sz="2400" dirty="0">
                <a:solidFill>
                  <a:prstClr val="white"/>
                </a:solidFill>
                <a:latin typeface="Corbel"/>
              </a:rPr>
              <a:t>President Obama, February 2013</a:t>
            </a:r>
            <a:endParaRPr lang="en-US" sz="2400" i="1" dirty="0">
              <a:solidFill>
                <a:prstClr val="white"/>
              </a:solidFill>
              <a:latin typeface="Corbel"/>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014" y="35650"/>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 name="TextBox 20"/>
          <p:cNvSpPr txBox="1"/>
          <p:nvPr/>
        </p:nvSpPr>
        <p:spPr>
          <a:xfrm>
            <a:off x="7268775" y="6363241"/>
            <a:ext cx="1866217" cy="400110"/>
          </a:xfrm>
          <a:prstGeom prst="rect">
            <a:avLst/>
          </a:prstGeom>
          <a:noFill/>
        </p:spPr>
        <p:txBody>
          <a:bodyPr wrap="none">
            <a:spAutoFit/>
          </a:bodyPr>
          <a:lstStyle/>
          <a:p>
            <a:pPr>
              <a:defRPr/>
            </a:pPr>
            <a:r>
              <a:rPr lang="en-US" sz="2000" dirty="0" smtClean="0">
                <a:solidFill>
                  <a:schemeClr val="accent4">
                    <a:lumMod val="40000"/>
                    <a:lumOff val="60000"/>
                  </a:schemeClr>
                </a:solidFill>
                <a:latin typeface="Arial" charset="0"/>
              </a:rPr>
              <a:t>Document 24</a:t>
            </a:r>
            <a:endParaRPr lang="en-US" sz="2000" dirty="0">
              <a:solidFill>
                <a:schemeClr val="accent4">
                  <a:lumMod val="40000"/>
                  <a:lumOff val="60000"/>
                </a:schemeClr>
              </a:solidFill>
              <a:latin typeface="Arial" charset="0"/>
            </a:endParaRPr>
          </a:p>
        </p:txBody>
      </p:sp>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8666" t="13037" r="19330" b="4592"/>
          <a:stretch/>
        </p:blipFill>
        <p:spPr bwMode="auto">
          <a:xfrm>
            <a:off x="1950520" y="2171699"/>
            <a:ext cx="5198811" cy="3884913"/>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496005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wipe(up)">
                                      <p:cBhvr>
                                        <p:cTn id="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egreen\Desktop\2013_04_27\IM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16" t="-3305" r="3416" b="3305"/>
          <a:stretch/>
        </p:blipFill>
        <p:spPr bwMode="auto">
          <a:xfrm>
            <a:off x="1291564" y="2039609"/>
            <a:ext cx="1893331" cy="2450420"/>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1014" y="33971"/>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4813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 name="TextBox 20"/>
          <p:cNvSpPr txBox="1"/>
          <p:nvPr/>
        </p:nvSpPr>
        <p:spPr>
          <a:xfrm>
            <a:off x="7268775" y="6363241"/>
            <a:ext cx="1795684" cy="400110"/>
          </a:xfrm>
          <a:prstGeom prst="rect">
            <a:avLst/>
          </a:prstGeom>
          <a:noFill/>
        </p:spPr>
        <p:txBody>
          <a:bodyPr wrap="none">
            <a:spAutoFit/>
          </a:bodyPr>
          <a:lstStyle/>
          <a:p>
            <a:pPr>
              <a:defRPr/>
            </a:pPr>
            <a:r>
              <a:rPr lang="en-US" sz="2000" dirty="0" smtClean="0">
                <a:solidFill>
                  <a:schemeClr val="accent4">
                    <a:lumMod val="40000"/>
                    <a:lumOff val="60000"/>
                  </a:schemeClr>
                </a:solidFill>
                <a:latin typeface="Arial" charset="0"/>
              </a:rPr>
              <a:t>Document 24</a:t>
            </a:r>
            <a:endParaRPr lang="en-US" sz="2000" dirty="0">
              <a:solidFill>
                <a:schemeClr val="accent4">
                  <a:lumMod val="40000"/>
                  <a:lumOff val="60000"/>
                </a:schemeClr>
              </a:solidFill>
              <a:latin typeface="Arial"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0334" y="2123833"/>
            <a:ext cx="2850684" cy="160549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3222" b="17029"/>
          <a:stretch/>
        </p:blipFill>
        <p:spPr bwMode="auto">
          <a:xfrm>
            <a:off x="3634000" y="1204926"/>
            <a:ext cx="1749747" cy="1837814"/>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7343" y="3200433"/>
            <a:ext cx="2203607" cy="1652706"/>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24193" y="5075124"/>
            <a:ext cx="2237852" cy="1488172"/>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7743" y="4790736"/>
            <a:ext cx="2402631" cy="1501645"/>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2208" r="17190"/>
          <a:stretch/>
        </p:blipFill>
        <p:spPr bwMode="auto">
          <a:xfrm>
            <a:off x="5934509" y="3980922"/>
            <a:ext cx="2243273" cy="2128831"/>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320635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ppt_x"/>
                                          </p:val>
                                        </p:tav>
                                        <p:tav tm="100000">
                                          <p:val>
                                            <p:strVal val="#ppt_x"/>
                                          </p:val>
                                        </p:tav>
                                      </p:tavLst>
                                    </p:anim>
                                    <p:anim calcmode="lin" valueType="num">
                                      <p:cBhvr additive="base">
                                        <p:cTn id="1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099"/>
                                        </p:tgtEl>
                                        <p:attrNameLst>
                                          <p:attrName>style.visibility</p:attrName>
                                        </p:attrNameLst>
                                      </p:cBhvr>
                                      <p:to>
                                        <p:strVal val="visible"/>
                                      </p:to>
                                    </p:set>
                                    <p:anim calcmode="lin" valueType="num">
                                      <p:cBhvr additive="base">
                                        <p:cTn id="37" dur="500" fill="hold"/>
                                        <p:tgtEl>
                                          <p:spTgt spid="4099"/>
                                        </p:tgtEl>
                                        <p:attrNameLst>
                                          <p:attrName>ppt_x</p:attrName>
                                        </p:attrNameLst>
                                      </p:cBhvr>
                                      <p:tavLst>
                                        <p:tav tm="0">
                                          <p:val>
                                            <p:strVal val="#ppt_x"/>
                                          </p:val>
                                        </p:tav>
                                        <p:tav tm="100000">
                                          <p:val>
                                            <p:strVal val="#ppt_x"/>
                                          </p:val>
                                        </p:tav>
                                      </p:tavLst>
                                    </p:anim>
                                    <p:anim calcmode="lin" valueType="num">
                                      <p:cBhvr additive="base">
                                        <p:cTn id="38"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098"/>
                                        </p:tgtEl>
                                        <p:attrNameLst>
                                          <p:attrName>style.visibility</p:attrName>
                                        </p:attrNameLst>
                                      </p:cBhvr>
                                      <p:to>
                                        <p:strVal val="visible"/>
                                      </p:to>
                                    </p:set>
                                    <p:anim calcmode="lin" valueType="num">
                                      <p:cBhvr additive="base">
                                        <p:cTn id="43" dur="500" fill="hold"/>
                                        <p:tgtEl>
                                          <p:spTgt spid="4098"/>
                                        </p:tgtEl>
                                        <p:attrNameLst>
                                          <p:attrName>ppt_x</p:attrName>
                                        </p:attrNameLst>
                                      </p:cBhvr>
                                      <p:tavLst>
                                        <p:tav tm="0">
                                          <p:val>
                                            <p:strVal val="#ppt_x"/>
                                          </p:val>
                                        </p:tav>
                                        <p:tav tm="100000">
                                          <p:val>
                                            <p:strVal val="#ppt_x"/>
                                          </p:val>
                                        </p:tav>
                                      </p:tavLst>
                                    </p:anim>
                                    <p:anim calcmode="lin" valueType="num">
                                      <p:cBhvr additive="base">
                                        <p:cTn id="44"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tx2">
                    <a:lumMod val="90000"/>
                  </a:schemeClr>
                </a:solidFill>
              </a:rPr>
              <a:t>NHGRI Extramural </a:t>
            </a:r>
            <a:r>
              <a:rPr lang="en-US" sz="3400" dirty="0" smtClean="0">
                <a:solidFill>
                  <a:schemeClr val="tx2">
                    <a:lumMod val="90000"/>
                  </a:schemeClr>
                </a:solidFill>
              </a:rPr>
              <a:t>Research Program</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bg2"/>
                </a:solidFill>
              </a:rPr>
              <a:t>NIH Common Fund Programs</a:t>
            </a: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3344" y="32324"/>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80791673"/>
      </p:ext>
    </p:extLst>
  </p:cSld>
  <p:clrMapOvr>
    <a:masterClrMapping/>
  </p:clrMapOvr>
  <p:transition spd="slow">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txBox="1">
            <a:spLocks/>
          </p:cNvSpPr>
          <p:nvPr/>
        </p:nvSpPr>
        <p:spPr bwMode="auto">
          <a:xfrm>
            <a:off x="0" y="31765"/>
            <a:ext cx="91440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n-US" sz="3600" dirty="0" smtClean="0">
                <a:solidFill>
                  <a:srgbClr val="FFFF00"/>
                </a:solidFill>
                <a:cs typeface="Arial" charset="0"/>
              </a:rPr>
              <a:t>Large-Scale Genome Sequencing </a:t>
            </a:r>
          </a:p>
          <a:p>
            <a:pPr algn="ctr"/>
            <a:r>
              <a:rPr lang="en-US" sz="3600" dirty="0" smtClean="0">
                <a:solidFill>
                  <a:srgbClr val="FFFF00"/>
                </a:solidFill>
                <a:cs typeface="Arial" charset="0"/>
              </a:rPr>
              <a:t>and Analysis Centers</a:t>
            </a:r>
          </a:p>
        </p:txBody>
      </p:sp>
      <p:sp>
        <p:nvSpPr>
          <p:cNvPr id="5123"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411163" indent="-342900" eaLnBrk="0" hangingPunct="0">
              <a:spcBef>
                <a:spcPts val="700"/>
              </a:spcBef>
              <a:buClr>
                <a:srgbClr val="D6ECFF"/>
              </a:buClr>
              <a:buSzPct val="95000"/>
              <a:buFont typeface="Wingdings" pitchFamily="2" charset="2"/>
              <a:buChar char=""/>
            </a:pPr>
            <a:endParaRPr lang="en-US" sz="3000" b="0">
              <a:solidFill>
                <a:prstClr val="white"/>
              </a:solidFill>
              <a:latin typeface="Arial" charset="0"/>
            </a:endParaRPr>
          </a:p>
        </p:txBody>
      </p:sp>
      <p:pic>
        <p:nvPicPr>
          <p:cNvPr id="8" name="Picture 7" descr="http://www.nih.gov/slidemedia/slide-researchmatters-photo.jpg"/>
          <p:cNvPicPr>
            <a:picLocks noChangeAspect="1" noChangeArrowheads="1"/>
          </p:cNvPicPr>
          <p:nvPr/>
        </p:nvPicPr>
        <p:blipFill>
          <a:blip r:embed="rId3" cstate="print"/>
          <a:srcRect l="39897"/>
          <a:stretch>
            <a:fillRect/>
          </a:stretch>
        </p:blipFill>
        <p:spPr bwMode="auto">
          <a:xfrm>
            <a:off x="6672943" y="2047329"/>
            <a:ext cx="1939035" cy="3226178"/>
          </a:xfrm>
          <a:prstGeom prst="rect">
            <a:avLst/>
          </a:prstGeom>
          <a:noFill/>
          <a:ln>
            <a:noFill/>
          </a:ln>
          <a:effectLst>
            <a:glow rad="228600">
              <a:schemeClr val="accent4">
                <a:satMod val="175000"/>
                <a:alpha val="40000"/>
              </a:schemeClr>
            </a:glow>
          </a:effectLst>
        </p:spPr>
      </p:pic>
      <p:sp>
        <p:nvSpPr>
          <p:cNvPr id="10" name="TextBox 9"/>
          <p:cNvSpPr txBox="1"/>
          <p:nvPr/>
        </p:nvSpPr>
        <p:spPr>
          <a:xfrm>
            <a:off x="7268775" y="6363241"/>
            <a:ext cx="1795684" cy="400110"/>
          </a:xfrm>
          <a:prstGeom prst="rect">
            <a:avLst/>
          </a:prstGeom>
          <a:noFill/>
        </p:spPr>
        <p:txBody>
          <a:bodyPr wrap="none">
            <a:spAutoFit/>
          </a:bodyPr>
          <a:lstStyle/>
          <a:p>
            <a:pPr>
              <a:defRPr/>
            </a:pPr>
            <a:r>
              <a:rPr lang="en-US" sz="2000" dirty="0" smtClean="0">
                <a:solidFill>
                  <a:schemeClr val="accent4">
                    <a:lumMod val="40000"/>
                    <a:lumOff val="60000"/>
                  </a:schemeClr>
                </a:solidFill>
                <a:latin typeface="Arial" charset="0"/>
              </a:rPr>
              <a:t>Document 25</a:t>
            </a:r>
            <a:endParaRPr lang="en-US" sz="2000" dirty="0">
              <a:solidFill>
                <a:schemeClr val="accent4">
                  <a:lumMod val="40000"/>
                  <a:lumOff val="60000"/>
                </a:schemeClr>
              </a:solidFill>
              <a:latin typeface="Arial" charset="0"/>
            </a:endParaRPr>
          </a:p>
        </p:txBody>
      </p:sp>
      <p:sp>
        <p:nvSpPr>
          <p:cNvPr id="15" name="Title 1"/>
          <p:cNvSpPr txBox="1">
            <a:spLocks/>
          </p:cNvSpPr>
          <p:nvPr/>
        </p:nvSpPr>
        <p:spPr bwMode="auto">
          <a:xfrm>
            <a:off x="258991" y="1739825"/>
            <a:ext cx="6286952" cy="4630489"/>
          </a:xfrm>
          <a:prstGeom prst="rect">
            <a:avLst/>
          </a:prstGeom>
          <a:noFill/>
          <a:ln w="9525" algn="ctr">
            <a:noFill/>
            <a:miter lim="800000"/>
            <a:headEnd/>
            <a:tailEnd/>
          </a:ln>
        </p:spPr>
        <p:txBody>
          <a:bodyPr/>
          <a:lstStyle/>
          <a:p>
            <a:pPr marL="339725" lvl="1" indent="-339725" defTabSz="630238">
              <a:spcBef>
                <a:spcPts val="2400"/>
              </a:spcBef>
              <a:buClr>
                <a:srgbClr val="D6ECFF"/>
              </a:buClr>
              <a:buSzPct val="95000"/>
              <a:buFont typeface="Wingdings" pitchFamily="2" charset="2"/>
              <a:buChar char=""/>
              <a:tabLst>
                <a:tab pos="566738" algn="l"/>
              </a:tabLst>
              <a:defRPr/>
            </a:pPr>
            <a:r>
              <a:rPr lang="en-US" sz="2800" dirty="0">
                <a:solidFill>
                  <a:prstClr val="white"/>
                </a:solidFill>
              </a:rPr>
              <a:t>101 Tb generated in last </a:t>
            </a:r>
            <a:r>
              <a:rPr lang="en-US" sz="2800" dirty="0" smtClean="0">
                <a:solidFill>
                  <a:prstClr val="white"/>
                </a:solidFill>
              </a:rPr>
              <a:t>quarter</a:t>
            </a:r>
            <a:endParaRPr lang="en-US" sz="2800" dirty="0">
              <a:solidFill>
                <a:prstClr val="white"/>
              </a:solidFill>
            </a:endParaRPr>
          </a:p>
          <a:p>
            <a:pPr marL="339725" lvl="1" indent="-339725" defTabSz="630238">
              <a:spcBef>
                <a:spcPts val="2400"/>
              </a:spcBef>
              <a:buClr>
                <a:srgbClr val="D6ECFF"/>
              </a:buClr>
              <a:buSzPct val="95000"/>
              <a:buFont typeface="Wingdings" pitchFamily="2" charset="2"/>
              <a:buChar char=""/>
              <a:tabLst>
                <a:tab pos="566738" algn="l"/>
              </a:tabLst>
              <a:defRPr/>
            </a:pPr>
            <a:r>
              <a:rPr lang="en-US" sz="2800" dirty="0" smtClean="0">
                <a:solidFill>
                  <a:prstClr val="white"/>
                </a:solidFill>
              </a:rPr>
              <a:t>&gt;200 </a:t>
            </a:r>
            <a:r>
              <a:rPr lang="en-US" sz="2800" dirty="0">
                <a:solidFill>
                  <a:prstClr val="white"/>
                </a:solidFill>
              </a:rPr>
              <a:t>ongoing </a:t>
            </a:r>
            <a:r>
              <a:rPr lang="en-US" sz="2800" dirty="0" smtClean="0">
                <a:solidFill>
                  <a:prstClr val="white"/>
                </a:solidFill>
              </a:rPr>
              <a:t>projects (e.g., 	cancer</a:t>
            </a:r>
            <a:r>
              <a:rPr lang="en-US" sz="2800" dirty="0">
                <a:solidFill>
                  <a:prstClr val="white"/>
                </a:solidFill>
              </a:rPr>
              <a:t>, complex </a:t>
            </a:r>
            <a:r>
              <a:rPr lang="en-US" sz="2800" dirty="0" smtClean="0">
                <a:solidFill>
                  <a:prstClr val="white"/>
                </a:solidFill>
              </a:rPr>
              <a:t>disease, rare 	diseases</a:t>
            </a:r>
            <a:r>
              <a:rPr lang="en-US" sz="2800" dirty="0">
                <a:solidFill>
                  <a:prstClr val="white"/>
                </a:solidFill>
              </a:rPr>
              <a:t>, </a:t>
            </a:r>
            <a:r>
              <a:rPr lang="en-US" sz="2800" dirty="0" smtClean="0">
                <a:solidFill>
                  <a:prstClr val="white"/>
                </a:solidFill>
              </a:rPr>
              <a:t>and comparative 	genomics)</a:t>
            </a:r>
          </a:p>
          <a:p>
            <a:pPr marL="339725" lvl="1" indent="-339725" defTabSz="630238">
              <a:spcBef>
                <a:spcPts val="2400"/>
              </a:spcBef>
              <a:buClr>
                <a:srgbClr val="D6ECFF"/>
              </a:buClr>
              <a:buSzPct val="95000"/>
              <a:buFont typeface="Wingdings" pitchFamily="2" charset="2"/>
              <a:buChar char=""/>
              <a:tabLst>
                <a:tab pos="566738" algn="l"/>
              </a:tabLst>
              <a:defRPr/>
            </a:pPr>
            <a:r>
              <a:rPr lang="en-US" sz="2800" dirty="0" smtClean="0">
                <a:solidFill>
                  <a:prstClr val="white"/>
                </a:solidFill>
              </a:rPr>
              <a:t>&gt;25 papers published or in press 	this quarter </a:t>
            </a:r>
            <a:endParaRPr lang="en-US" sz="2800" dirty="0">
              <a:solidFill>
                <a:prstClr val="white"/>
              </a:solidFill>
            </a:endParaRPr>
          </a:p>
        </p:txBody>
      </p:sp>
    </p:spTree>
    <p:extLst>
      <p:ext uri="{BB962C8B-B14F-4D97-AF65-F5344CB8AC3E}">
        <p14:creationId xmlns:p14="http://schemas.microsoft.com/office/powerpoint/2010/main" val="53467320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31750"/>
            <a:ext cx="9144000" cy="762000"/>
          </a:xfrm>
          <a:prstGeom prst="rect">
            <a:avLst/>
          </a:prstGeom>
        </p:spPr>
        <p:txBody>
          <a:bodyPr/>
          <a:lstStyle/>
          <a:p>
            <a:pPr algn="ctr" fontAlgn="auto">
              <a:spcBef>
                <a:spcPts val="0"/>
              </a:spcBef>
              <a:spcAft>
                <a:spcPts val="0"/>
              </a:spcAft>
              <a:defRPr/>
            </a:pPr>
            <a:r>
              <a:rPr lang="en-US" sz="3600" spc="-100" dirty="0">
                <a:solidFill>
                  <a:srgbClr val="FFFF00"/>
                </a:solidFill>
                <a:cs typeface="Arial" pitchFamily="34" charset="0"/>
              </a:rPr>
              <a:t>NHGRI </a:t>
            </a:r>
          </a:p>
        </p:txBody>
      </p:sp>
      <p:grpSp>
        <p:nvGrpSpPr>
          <p:cNvPr id="2" name="Group 7"/>
          <p:cNvGrpSpPr>
            <a:grpSpLocks/>
          </p:cNvGrpSpPr>
          <p:nvPr/>
        </p:nvGrpSpPr>
        <p:grpSpPr bwMode="auto">
          <a:xfrm>
            <a:off x="0" y="22958"/>
            <a:ext cx="9144000" cy="944677"/>
            <a:chOff x="0" y="0"/>
            <a:chExt cx="9144000" cy="1086715"/>
          </a:xfrm>
        </p:grpSpPr>
        <p:pic>
          <p:nvPicPr>
            <p:cNvPr id="13" name="Picture 2"/>
            <p:cNvPicPr>
              <a:picLocks noChangeAspect="1" noChangeArrowheads="1"/>
            </p:cNvPicPr>
            <p:nvPr/>
          </p:nvPicPr>
          <p:blipFill>
            <a:blip r:embed="rId3" cstate="print"/>
            <a:srcRect l="23174" t="13216" r="1981" b="74625"/>
            <a:stretch>
              <a:fillRect/>
            </a:stretch>
          </p:blipFill>
          <p:spPr bwMode="auto">
            <a:xfrm>
              <a:off x="0" y="0"/>
              <a:ext cx="9144000" cy="1086715"/>
            </a:xfrm>
            <a:prstGeom prst="rect">
              <a:avLst/>
            </a:prstGeom>
            <a:noFill/>
            <a:ln w="9525">
              <a:noFill/>
              <a:miter lim="800000"/>
              <a:headEnd/>
              <a:tailEnd/>
            </a:ln>
          </p:spPr>
        </p:pic>
        <p:pic>
          <p:nvPicPr>
            <p:cNvPr id="14" name="Picture 2"/>
            <p:cNvPicPr>
              <a:picLocks noChangeAspect="1" noChangeArrowheads="1"/>
            </p:cNvPicPr>
            <p:nvPr/>
          </p:nvPicPr>
          <p:blipFill>
            <a:blip r:embed="rId3" cstate="print"/>
            <a:srcRect l="258" t="15894" r="76765" b="77525"/>
            <a:stretch>
              <a:fillRect/>
            </a:stretch>
          </p:blipFill>
          <p:spPr bwMode="auto">
            <a:xfrm>
              <a:off x="0" y="56271"/>
              <a:ext cx="4556907" cy="956603"/>
            </a:xfrm>
            <a:prstGeom prst="rect">
              <a:avLst/>
            </a:prstGeom>
            <a:noFill/>
            <a:ln w="9525">
              <a:noFill/>
              <a:miter lim="800000"/>
              <a:headEnd/>
              <a:tailEnd/>
            </a:ln>
          </p:spPr>
        </p:pic>
      </p:grpSp>
      <p:sp>
        <p:nvSpPr>
          <p:cNvPr id="10" name="TextBox 9"/>
          <p:cNvSpPr txBox="1"/>
          <p:nvPr/>
        </p:nvSpPr>
        <p:spPr>
          <a:xfrm>
            <a:off x="7268775" y="6363241"/>
            <a:ext cx="1795684" cy="400110"/>
          </a:xfrm>
          <a:prstGeom prst="rect">
            <a:avLst/>
          </a:prstGeom>
          <a:noFill/>
        </p:spPr>
        <p:txBody>
          <a:bodyPr wrap="none">
            <a:spAutoFit/>
          </a:bodyPr>
          <a:lstStyle/>
          <a:p>
            <a:pPr>
              <a:defRPr/>
            </a:pPr>
            <a:r>
              <a:rPr lang="en-US" sz="2000" dirty="0" smtClean="0">
                <a:solidFill>
                  <a:srgbClr val="00ADDC">
                    <a:lumMod val="40000"/>
                    <a:lumOff val="60000"/>
                  </a:srgbClr>
                </a:solidFill>
                <a:latin typeface="Arial" charset="0"/>
              </a:rPr>
              <a:t>Document 26</a:t>
            </a:r>
            <a:endParaRPr lang="en-US" sz="2000" dirty="0">
              <a:solidFill>
                <a:srgbClr val="00ADDC">
                  <a:lumMod val="40000"/>
                  <a:lumOff val="60000"/>
                </a:srgbClr>
              </a:solidFill>
              <a:latin typeface="Arial" charset="0"/>
            </a:endParaRPr>
          </a:p>
        </p:txBody>
      </p:sp>
      <p:sp>
        <p:nvSpPr>
          <p:cNvPr id="16" name="Title 1"/>
          <p:cNvSpPr txBox="1">
            <a:spLocks/>
          </p:cNvSpPr>
          <p:nvPr/>
        </p:nvSpPr>
        <p:spPr bwMode="auto">
          <a:xfrm>
            <a:off x="0" y="1131260"/>
            <a:ext cx="9144000" cy="5048154"/>
          </a:xfrm>
          <a:prstGeom prst="rect">
            <a:avLst/>
          </a:prstGeom>
          <a:noFill/>
          <a:ln w="9525" algn="ctr">
            <a:noFill/>
            <a:miter lim="800000"/>
            <a:headEnd/>
            <a:tailEnd/>
          </a:ln>
        </p:spPr>
        <p:txBody>
          <a:bodyPr/>
          <a:lstStyle/>
          <a:p>
            <a:pPr marL="339725" lvl="1" indent="-228600" eaLnBrk="0" hangingPunct="0">
              <a:spcBef>
                <a:spcPts val="1800"/>
              </a:spcBef>
              <a:buClr>
                <a:srgbClr val="D6ECFF"/>
              </a:buClr>
              <a:buSzPct val="95000"/>
              <a:buFont typeface="Wingdings" pitchFamily="2" charset="2"/>
              <a:buChar char=""/>
              <a:defRPr/>
            </a:pPr>
            <a:r>
              <a:rPr lang="en-US" sz="2800" dirty="0" smtClean="0">
                <a:solidFill>
                  <a:prstClr val="white"/>
                </a:solidFill>
                <a:latin typeface="Arial" charset="0"/>
              </a:rPr>
              <a:t>Sequencing is now complete!</a:t>
            </a:r>
          </a:p>
          <a:p>
            <a:pPr marL="568325" lvl="2" eaLnBrk="0" hangingPunct="0">
              <a:spcBef>
                <a:spcPts val="1800"/>
              </a:spcBef>
              <a:buClr>
                <a:srgbClr val="D6ECFF"/>
              </a:buClr>
              <a:buSzPct val="95000"/>
              <a:defRPr/>
            </a:pPr>
            <a:r>
              <a:rPr lang="en-US" sz="2300" dirty="0" smtClean="0">
                <a:solidFill>
                  <a:schemeClr val="tx2">
                    <a:lumMod val="90000"/>
                  </a:schemeClr>
                </a:solidFill>
                <a:latin typeface="Arial" charset="0"/>
              </a:rPr>
              <a:t>26 populations</a:t>
            </a:r>
          </a:p>
          <a:p>
            <a:pPr marL="568325" lvl="2" eaLnBrk="0" hangingPunct="0">
              <a:spcBef>
                <a:spcPts val="3000"/>
              </a:spcBef>
              <a:buClr>
                <a:srgbClr val="D6ECFF"/>
              </a:buClr>
              <a:buSzPct val="95000"/>
              <a:defRPr/>
            </a:pPr>
            <a:r>
              <a:rPr lang="en-US" sz="2300" dirty="0" smtClean="0">
                <a:solidFill>
                  <a:schemeClr val="tx2">
                    <a:lumMod val="90000"/>
                  </a:schemeClr>
                </a:solidFill>
                <a:latin typeface="Arial" charset="0"/>
              </a:rPr>
              <a:t>2683 samples: low-coverage whole-genome</a:t>
            </a:r>
          </a:p>
          <a:p>
            <a:pPr marL="568325" lvl="2" eaLnBrk="0" hangingPunct="0">
              <a:spcBef>
                <a:spcPts val="600"/>
              </a:spcBef>
              <a:buClr>
                <a:srgbClr val="D6ECFF"/>
              </a:buClr>
              <a:buSzPct val="95000"/>
              <a:defRPr/>
            </a:pPr>
            <a:r>
              <a:rPr lang="en-US" sz="2300" dirty="0" smtClean="0">
                <a:solidFill>
                  <a:schemeClr val="tx2">
                    <a:lumMod val="90000"/>
                  </a:schemeClr>
                </a:solidFill>
                <a:latin typeface="Arial" charset="0"/>
              </a:rPr>
              <a:t>2658 samples: whole-</a:t>
            </a:r>
            <a:r>
              <a:rPr lang="en-US" sz="2300" dirty="0" err="1" smtClean="0">
                <a:solidFill>
                  <a:schemeClr val="tx2">
                    <a:lumMod val="90000"/>
                  </a:schemeClr>
                </a:solidFill>
                <a:latin typeface="Arial" charset="0"/>
              </a:rPr>
              <a:t>exome</a:t>
            </a:r>
            <a:endParaRPr lang="en-US" sz="2300" dirty="0" smtClean="0">
              <a:solidFill>
                <a:schemeClr val="tx2">
                  <a:lumMod val="90000"/>
                </a:schemeClr>
              </a:solidFill>
              <a:latin typeface="Arial" charset="0"/>
            </a:endParaRPr>
          </a:p>
          <a:p>
            <a:pPr marL="568325" lvl="2" eaLnBrk="0" hangingPunct="0">
              <a:spcBef>
                <a:spcPts val="600"/>
              </a:spcBef>
              <a:buClr>
                <a:srgbClr val="D6ECFF"/>
              </a:buClr>
              <a:buSzPct val="95000"/>
              <a:defRPr/>
            </a:pPr>
            <a:r>
              <a:rPr lang="en-US" sz="2300" dirty="0" smtClean="0">
                <a:solidFill>
                  <a:schemeClr val="tx2">
                    <a:lumMod val="90000"/>
                  </a:schemeClr>
                </a:solidFill>
                <a:latin typeface="Arial" charset="0"/>
              </a:rPr>
              <a:t>2642 samples: whole-</a:t>
            </a:r>
            <a:r>
              <a:rPr lang="en-US" sz="2300" dirty="0" err="1" smtClean="0">
                <a:solidFill>
                  <a:schemeClr val="tx2">
                    <a:lumMod val="90000"/>
                  </a:schemeClr>
                </a:solidFill>
                <a:latin typeface="Arial" charset="0"/>
              </a:rPr>
              <a:t>exome</a:t>
            </a:r>
            <a:r>
              <a:rPr lang="en-US" sz="2300" dirty="0" smtClean="0">
                <a:solidFill>
                  <a:schemeClr val="tx2">
                    <a:lumMod val="90000"/>
                  </a:schemeClr>
                </a:solidFill>
                <a:latin typeface="Arial" charset="0"/>
              </a:rPr>
              <a:t> &amp; low-coverage </a:t>
            </a:r>
            <a:r>
              <a:rPr lang="en-US" sz="2300" dirty="0">
                <a:solidFill>
                  <a:schemeClr val="tx2">
                    <a:lumMod val="90000"/>
                  </a:schemeClr>
                </a:solidFill>
                <a:latin typeface="Arial" charset="0"/>
              </a:rPr>
              <a:t>whole-genome</a:t>
            </a:r>
          </a:p>
          <a:p>
            <a:pPr marL="568325" lvl="2" eaLnBrk="0" hangingPunct="0">
              <a:spcBef>
                <a:spcPts val="600"/>
              </a:spcBef>
              <a:buClr>
                <a:srgbClr val="D6ECFF"/>
              </a:buClr>
              <a:buSzPct val="95000"/>
              <a:defRPr/>
            </a:pPr>
            <a:r>
              <a:rPr lang="en-US" sz="2300" dirty="0" smtClean="0">
                <a:solidFill>
                  <a:schemeClr val="tx2">
                    <a:lumMod val="90000"/>
                  </a:schemeClr>
                </a:solidFill>
                <a:latin typeface="Arial" charset="0"/>
              </a:rPr>
              <a:t>~465 samples: deep Complete Genomics data</a:t>
            </a:r>
          </a:p>
          <a:p>
            <a:pPr marL="568325" lvl="2" eaLnBrk="0" hangingPunct="0">
              <a:spcBef>
                <a:spcPts val="1800"/>
              </a:spcBef>
              <a:buClr>
                <a:srgbClr val="D6ECFF"/>
              </a:buClr>
              <a:buSzPct val="95000"/>
              <a:defRPr/>
            </a:pPr>
            <a:endParaRPr lang="en-US" sz="500" dirty="0" smtClean="0">
              <a:solidFill>
                <a:schemeClr val="tx2">
                  <a:lumMod val="90000"/>
                </a:schemeClr>
              </a:solidFill>
              <a:latin typeface="Arial" charset="0"/>
            </a:endParaRPr>
          </a:p>
          <a:p>
            <a:pPr marL="339725" lvl="1" indent="-228600" eaLnBrk="0" hangingPunct="0">
              <a:spcBef>
                <a:spcPts val="1800"/>
              </a:spcBef>
              <a:buClr>
                <a:srgbClr val="D6ECFF"/>
              </a:buClr>
              <a:buSzPct val="95000"/>
              <a:buFont typeface="Wingdings" pitchFamily="2" charset="2"/>
              <a:buChar char=""/>
              <a:defRPr/>
            </a:pPr>
            <a:r>
              <a:rPr lang="en-US" sz="2800" dirty="0" smtClean="0">
                <a:solidFill>
                  <a:prstClr val="white"/>
                </a:solidFill>
                <a:latin typeface="Arial" charset="0"/>
              </a:rPr>
              <a:t>1000 Genomes analysis meeting at CSHL</a:t>
            </a:r>
          </a:p>
          <a:p>
            <a:pPr marL="339725" lvl="1" indent="-228600" defTabSz="625475" eaLnBrk="0" hangingPunct="0">
              <a:spcBef>
                <a:spcPts val="1800"/>
              </a:spcBef>
              <a:buClr>
                <a:srgbClr val="D6ECFF"/>
              </a:buClr>
              <a:buSzPct val="95000"/>
              <a:buFont typeface="Wingdings" pitchFamily="2" charset="2"/>
              <a:buChar char=""/>
              <a:defRPr/>
            </a:pPr>
            <a:r>
              <a:rPr lang="en-US" sz="2800" dirty="0" smtClean="0">
                <a:solidFill>
                  <a:prstClr val="white"/>
                </a:solidFill>
                <a:latin typeface="Arial" charset="0"/>
              </a:rPr>
              <a:t>Next </a:t>
            </a:r>
            <a:r>
              <a:rPr lang="en-US" sz="2800" dirty="0">
                <a:solidFill>
                  <a:prstClr val="white"/>
                </a:solidFill>
                <a:latin typeface="Arial" charset="0"/>
              </a:rPr>
              <a:t>1000 Genomes </a:t>
            </a:r>
            <a:r>
              <a:rPr lang="en-US" sz="2800" dirty="0" smtClean="0">
                <a:solidFill>
                  <a:prstClr val="white"/>
                </a:solidFill>
                <a:latin typeface="Arial" charset="0"/>
              </a:rPr>
              <a:t>analysis meeting prior to 	ASHG annual meeting</a:t>
            </a:r>
          </a:p>
        </p:txBody>
      </p:sp>
    </p:spTree>
    <p:extLst>
      <p:ext uri="{BB962C8B-B14F-4D97-AF65-F5344CB8AC3E}">
        <p14:creationId xmlns:p14="http://schemas.microsoft.com/office/powerpoint/2010/main" val="2603401915"/>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12363" y="1282400"/>
            <a:ext cx="8515218" cy="473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20700" lvl="1" defTabSz="457200" fontAlgn="base">
              <a:spcBef>
                <a:spcPts val="700"/>
              </a:spcBef>
              <a:spcAft>
                <a:spcPct val="0"/>
              </a:spcAft>
              <a:buClr>
                <a:srgbClr val="D6ECFF"/>
              </a:buClr>
              <a:buSzPct val="95000"/>
              <a:buFont typeface="Wingdings" pitchFamily="2" charset="2"/>
              <a:buChar char="§"/>
              <a:tabLst>
                <a:tab pos="914400" algn="l"/>
              </a:tabLst>
            </a:pPr>
            <a:r>
              <a:rPr lang="en-US" sz="2400" dirty="0" smtClean="0">
                <a:cs typeface="Arial" pitchFamily="34" charset="0"/>
              </a:rPr>
              <a:t>TCGA meeting in early May</a:t>
            </a:r>
          </a:p>
          <a:p>
            <a:pPr marL="520700" lvl="1" defTabSz="457200" fontAlgn="base">
              <a:spcBef>
                <a:spcPts val="700"/>
              </a:spcBef>
              <a:spcAft>
                <a:spcPct val="0"/>
              </a:spcAft>
              <a:buClr>
                <a:srgbClr val="D6ECFF"/>
              </a:buClr>
              <a:buSzPct val="95000"/>
              <a:tabLst>
                <a:tab pos="914400" algn="l"/>
              </a:tabLst>
            </a:pPr>
            <a:r>
              <a:rPr lang="en-US" sz="2400" dirty="0" smtClean="0">
                <a:cs typeface="Arial" pitchFamily="34" charset="0"/>
              </a:rPr>
              <a:t>		</a:t>
            </a:r>
          </a:p>
          <a:p>
            <a:pPr marL="520700" lvl="1" defTabSz="457200" fontAlgn="base">
              <a:spcBef>
                <a:spcPts val="700"/>
              </a:spcBef>
              <a:spcAft>
                <a:spcPct val="0"/>
              </a:spcAft>
              <a:buClr>
                <a:srgbClr val="D6ECFF"/>
              </a:buClr>
              <a:buSzPct val="95000"/>
              <a:buFont typeface="Wingdings" pitchFamily="2" charset="2"/>
              <a:buChar char="§"/>
              <a:tabLst>
                <a:tab pos="914400" algn="l"/>
              </a:tabLst>
            </a:pPr>
            <a:r>
              <a:rPr lang="en-US" sz="2400" dirty="0" smtClean="0">
                <a:cs typeface="Arial" pitchFamily="34" charset="0"/>
              </a:rPr>
              <a:t>Recent publications:</a:t>
            </a:r>
          </a:p>
          <a:p>
            <a:pPr marL="887412" lvl="2" indent="0" defTabSz="457200" fontAlgn="base">
              <a:spcBef>
                <a:spcPts val="700"/>
              </a:spcBef>
              <a:spcAft>
                <a:spcPct val="0"/>
              </a:spcAft>
              <a:buClr>
                <a:srgbClr val="D6ECFF"/>
              </a:buClr>
              <a:buSzPct val="95000"/>
              <a:tabLst>
                <a:tab pos="914400" algn="l"/>
              </a:tabLst>
            </a:pPr>
            <a:r>
              <a:rPr lang="en-US" sz="2400" dirty="0" smtClean="0">
                <a:solidFill>
                  <a:schemeClr val="tx2">
                    <a:lumMod val="90000"/>
                  </a:schemeClr>
                </a:solidFill>
                <a:cs typeface="Arial" pitchFamily="34" charset="0"/>
              </a:rPr>
              <a:t>Acute Myeloid Leukemia </a:t>
            </a:r>
          </a:p>
          <a:p>
            <a:pPr marL="887412" lvl="2" indent="0" defTabSz="457200" fontAlgn="base">
              <a:spcBef>
                <a:spcPts val="700"/>
              </a:spcBef>
              <a:spcAft>
                <a:spcPct val="0"/>
              </a:spcAft>
              <a:buClr>
                <a:srgbClr val="D6ECFF"/>
              </a:buClr>
              <a:buSzPct val="95000"/>
              <a:tabLst>
                <a:tab pos="1481138" algn="l"/>
              </a:tabLst>
            </a:pPr>
            <a:r>
              <a:rPr lang="en-US" sz="2400" dirty="0" smtClean="0">
                <a:solidFill>
                  <a:schemeClr val="tx2">
                    <a:lumMod val="90000"/>
                  </a:schemeClr>
                </a:solidFill>
                <a:cs typeface="Arial" pitchFamily="34" charset="0"/>
              </a:rPr>
              <a:t>		(</a:t>
            </a:r>
            <a:r>
              <a:rPr lang="en-US" sz="2400" i="1" dirty="0" smtClean="0">
                <a:solidFill>
                  <a:schemeClr val="tx2">
                    <a:lumMod val="90000"/>
                  </a:schemeClr>
                </a:solidFill>
                <a:cs typeface="Arial" pitchFamily="34" charset="0"/>
              </a:rPr>
              <a:t>NEJM,</a:t>
            </a:r>
            <a:r>
              <a:rPr lang="en-US" sz="2400" dirty="0" smtClean="0">
                <a:solidFill>
                  <a:schemeClr val="tx2">
                    <a:lumMod val="90000"/>
                  </a:schemeClr>
                </a:solidFill>
                <a:cs typeface="Arial" pitchFamily="34" charset="0"/>
              </a:rPr>
              <a:t> 2013)</a:t>
            </a:r>
          </a:p>
          <a:p>
            <a:pPr marL="887412" lvl="2" indent="0" defTabSz="457200" fontAlgn="base">
              <a:spcBef>
                <a:spcPts val="700"/>
              </a:spcBef>
              <a:spcAft>
                <a:spcPct val="0"/>
              </a:spcAft>
              <a:buClr>
                <a:srgbClr val="D6ECFF"/>
              </a:buClr>
              <a:buSzPct val="95000"/>
              <a:tabLst>
                <a:tab pos="1481138" algn="l"/>
              </a:tabLst>
            </a:pPr>
            <a:endParaRPr lang="en-US" sz="1000" dirty="0" smtClean="0">
              <a:solidFill>
                <a:schemeClr val="tx2">
                  <a:lumMod val="90000"/>
                </a:schemeClr>
              </a:solidFill>
              <a:cs typeface="Arial" pitchFamily="34" charset="0"/>
            </a:endParaRPr>
          </a:p>
          <a:p>
            <a:pPr marL="887412" lvl="2" indent="0" defTabSz="457200" fontAlgn="base">
              <a:spcBef>
                <a:spcPts val="700"/>
              </a:spcBef>
              <a:spcAft>
                <a:spcPct val="0"/>
              </a:spcAft>
              <a:buClr>
                <a:srgbClr val="D6ECFF"/>
              </a:buClr>
              <a:buSzPct val="95000"/>
              <a:tabLst>
                <a:tab pos="914400" algn="l"/>
              </a:tabLst>
            </a:pPr>
            <a:r>
              <a:rPr lang="en-US" sz="2400" dirty="0" smtClean="0">
                <a:solidFill>
                  <a:schemeClr val="tx2">
                    <a:lumMod val="90000"/>
                  </a:schemeClr>
                </a:solidFill>
              </a:rPr>
              <a:t>Endometrial Carcinoma</a:t>
            </a:r>
          </a:p>
          <a:p>
            <a:pPr marL="887412" lvl="2" indent="0" defTabSz="457200" fontAlgn="base">
              <a:spcBef>
                <a:spcPts val="700"/>
              </a:spcBef>
              <a:spcAft>
                <a:spcPct val="0"/>
              </a:spcAft>
              <a:buClr>
                <a:srgbClr val="D6ECFF"/>
              </a:buClr>
              <a:buSzPct val="95000"/>
              <a:tabLst>
                <a:tab pos="1481138" algn="l"/>
              </a:tabLst>
            </a:pPr>
            <a:r>
              <a:rPr lang="en-US" sz="2400" dirty="0" smtClean="0">
                <a:solidFill>
                  <a:schemeClr val="tx2">
                    <a:lumMod val="90000"/>
                  </a:schemeClr>
                </a:solidFill>
              </a:rPr>
              <a:t>		(</a:t>
            </a:r>
            <a:r>
              <a:rPr lang="en-US" sz="2400" i="1" dirty="0" smtClean="0">
                <a:solidFill>
                  <a:schemeClr val="tx2">
                    <a:lumMod val="90000"/>
                  </a:schemeClr>
                </a:solidFill>
              </a:rPr>
              <a:t>Nature,</a:t>
            </a:r>
            <a:r>
              <a:rPr lang="en-US" sz="2400" dirty="0" smtClean="0">
                <a:solidFill>
                  <a:schemeClr val="tx2">
                    <a:lumMod val="90000"/>
                  </a:schemeClr>
                </a:solidFill>
              </a:rPr>
              <a:t> 2013)</a:t>
            </a:r>
          </a:p>
          <a:p>
            <a:pPr marL="887412" lvl="2" indent="0" defTabSz="457200" fontAlgn="base">
              <a:spcBef>
                <a:spcPts val="700"/>
              </a:spcBef>
              <a:spcAft>
                <a:spcPct val="0"/>
              </a:spcAft>
              <a:buClr>
                <a:srgbClr val="D6ECFF"/>
              </a:buClr>
              <a:buSzPct val="95000"/>
              <a:tabLst>
                <a:tab pos="1481138" algn="l"/>
              </a:tabLst>
            </a:pPr>
            <a:endParaRPr lang="en-US" sz="1000" dirty="0" smtClean="0">
              <a:solidFill>
                <a:schemeClr val="tx2">
                  <a:lumMod val="90000"/>
                </a:schemeClr>
              </a:solidFill>
            </a:endParaRPr>
          </a:p>
          <a:p>
            <a:pPr marL="887412" lvl="2" indent="0" defTabSz="457200" fontAlgn="base">
              <a:spcBef>
                <a:spcPts val="700"/>
              </a:spcBef>
              <a:spcAft>
                <a:spcPct val="0"/>
              </a:spcAft>
              <a:buClr>
                <a:srgbClr val="D6ECFF"/>
              </a:buClr>
              <a:buSzPct val="95000"/>
              <a:tabLst>
                <a:tab pos="1481138" algn="l"/>
              </a:tabLst>
            </a:pPr>
            <a:r>
              <a:rPr lang="en-US" sz="2400" dirty="0" smtClean="0">
                <a:solidFill>
                  <a:schemeClr val="tx2">
                    <a:lumMod val="90000"/>
                  </a:schemeClr>
                </a:solidFill>
              </a:rPr>
              <a:t>Clear Cell Renal Cell Carcinoma  	</a:t>
            </a:r>
          </a:p>
          <a:p>
            <a:pPr marL="887412" lvl="2" indent="0" defTabSz="457200" fontAlgn="base">
              <a:spcBef>
                <a:spcPts val="700"/>
              </a:spcBef>
              <a:spcAft>
                <a:spcPct val="0"/>
              </a:spcAft>
              <a:buClr>
                <a:srgbClr val="D6ECFF"/>
              </a:buClr>
              <a:buSzPct val="95000"/>
              <a:tabLst>
                <a:tab pos="1481138" algn="l"/>
              </a:tabLst>
            </a:pPr>
            <a:r>
              <a:rPr lang="en-US" sz="2400" dirty="0">
                <a:solidFill>
                  <a:schemeClr val="tx2">
                    <a:lumMod val="90000"/>
                  </a:schemeClr>
                </a:solidFill>
              </a:rPr>
              <a:t>	</a:t>
            </a:r>
            <a:r>
              <a:rPr lang="en-US" sz="2400" dirty="0" smtClean="0">
                <a:solidFill>
                  <a:schemeClr val="tx2">
                    <a:lumMod val="90000"/>
                  </a:schemeClr>
                </a:solidFill>
              </a:rPr>
              <a:t>(</a:t>
            </a:r>
            <a:r>
              <a:rPr lang="en-US" sz="2400" i="1" dirty="0">
                <a:solidFill>
                  <a:schemeClr val="tx2">
                    <a:lumMod val="90000"/>
                  </a:schemeClr>
                </a:solidFill>
              </a:rPr>
              <a:t>I</a:t>
            </a:r>
            <a:r>
              <a:rPr lang="en-US" sz="2400" i="1" dirty="0" smtClean="0">
                <a:solidFill>
                  <a:schemeClr val="tx2">
                    <a:lumMod val="90000"/>
                  </a:schemeClr>
                </a:solidFill>
              </a:rPr>
              <a:t>n press</a:t>
            </a:r>
            <a:r>
              <a:rPr lang="en-US" sz="2400" dirty="0" smtClean="0">
                <a:solidFill>
                  <a:schemeClr val="tx2">
                    <a:lumMod val="90000"/>
                  </a:schemeClr>
                </a:solidFill>
              </a:rPr>
              <a:t>)</a:t>
            </a:r>
          </a:p>
        </p:txBody>
      </p:sp>
      <p:pic>
        <p:nvPicPr>
          <p:cNvPr id="38915" name="Picture 2" descr="cover_3"/>
          <p:cNvPicPr>
            <a:picLocks noChangeAspect="1" noChangeArrowheads="1"/>
          </p:cNvPicPr>
          <p:nvPr/>
        </p:nvPicPr>
        <p:blipFill>
          <a:blip r:embed="rId3" cstate="print"/>
          <a:srcRect t="8273" b="76785"/>
          <a:stretch>
            <a:fillRect/>
          </a:stretch>
        </p:blipFill>
        <p:spPr bwMode="auto">
          <a:xfrm>
            <a:off x="0" y="0"/>
            <a:ext cx="9144000" cy="1023938"/>
          </a:xfrm>
          <a:prstGeom prst="rect">
            <a:avLst/>
          </a:prstGeom>
          <a:noFill/>
          <a:ln w="9525">
            <a:noFill/>
            <a:miter lim="800000"/>
            <a:headEnd/>
            <a:tailEnd/>
          </a:ln>
        </p:spPr>
      </p:pic>
      <p:sp>
        <p:nvSpPr>
          <p:cNvPr id="2" name="Rectangle 1"/>
          <p:cNvSpPr/>
          <p:nvPr/>
        </p:nvSpPr>
        <p:spPr>
          <a:xfrm>
            <a:off x="7268254" y="6367780"/>
            <a:ext cx="1795684" cy="400110"/>
          </a:xfrm>
          <a:prstGeom prst="rect">
            <a:avLst/>
          </a:prstGeom>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27</a:t>
            </a:r>
            <a:endParaRPr lang="en-US" sz="2000" b="1" dirty="0">
              <a:solidFill>
                <a:srgbClr val="00ADDC">
                  <a:lumMod val="40000"/>
                  <a:lumOff val="60000"/>
                </a:srgbClr>
              </a:solidFill>
              <a:latin typeface="Arial" charset="0"/>
            </a:endParaRPr>
          </a:p>
        </p:txBody>
      </p:sp>
      <p:grpSp>
        <p:nvGrpSpPr>
          <p:cNvPr id="3" name="Group 2"/>
          <p:cNvGrpSpPr/>
          <p:nvPr/>
        </p:nvGrpSpPr>
        <p:grpSpPr>
          <a:xfrm>
            <a:off x="5867400" y="2186337"/>
            <a:ext cx="3043238" cy="3463396"/>
            <a:chOff x="5867400" y="2186337"/>
            <a:chExt cx="3043238" cy="3463396"/>
          </a:xfrm>
        </p:grpSpPr>
        <p:pic>
          <p:nvPicPr>
            <p:cNvPr id="1026" name="Picture 2"/>
            <p:cNvPicPr>
              <a:picLocks noChangeAspect="1" noChangeArrowheads="1"/>
            </p:cNvPicPr>
            <p:nvPr/>
          </p:nvPicPr>
          <p:blipFill>
            <a:blip r:embed="rId4" cstate="print"/>
            <a:srcRect/>
            <a:stretch>
              <a:fillRect/>
            </a:stretch>
          </p:blipFill>
          <p:spPr bwMode="auto">
            <a:xfrm>
              <a:off x="5867400" y="2186337"/>
              <a:ext cx="3043238" cy="2383738"/>
            </a:xfrm>
            <a:prstGeom prst="rect">
              <a:avLst/>
            </a:prstGeom>
            <a:noFill/>
            <a:ln w="12700">
              <a:solidFill>
                <a:schemeClr val="tx1"/>
              </a:solidFill>
              <a:miter lim="800000"/>
              <a:headEnd/>
              <a:tailEnd/>
            </a:ln>
            <a:effectLst>
              <a:softEdge rad="31750"/>
            </a:effectLst>
          </p:spPr>
        </p:pic>
        <p:sp>
          <p:nvSpPr>
            <p:cNvPr id="10" name="TextBox 9"/>
            <p:cNvSpPr txBox="1"/>
            <p:nvPr/>
          </p:nvSpPr>
          <p:spPr>
            <a:xfrm>
              <a:off x="6016936" y="4726403"/>
              <a:ext cx="2744165" cy="923330"/>
            </a:xfrm>
            <a:prstGeom prst="rect">
              <a:avLst/>
            </a:prstGeom>
            <a:noFill/>
            <a:ln w="12700">
              <a:solidFill>
                <a:srgbClr val="FFC000"/>
              </a:solidFill>
            </a:ln>
          </p:spPr>
          <p:txBody>
            <a:bodyPr wrap="square" rtlCol="0">
              <a:spAutoFit/>
            </a:bodyPr>
            <a:lstStyle/>
            <a:p>
              <a:pPr algn="ctr"/>
              <a:r>
                <a:rPr lang="en-US" dirty="0"/>
                <a:t>AML gene fusions:  in-frame shown in green; out-of-frame in orange.</a:t>
              </a:r>
            </a:p>
          </p:txBody>
        </p:sp>
      </p:grpSp>
    </p:spTree>
    <p:extLst>
      <p:ext uri="{BB962C8B-B14F-4D97-AF65-F5344CB8AC3E}">
        <p14:creationId xmlns:p14="http://schemas.microsoft.com/office/powerpoint/2010/main" val="2280242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up)">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20 at 7.04.4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1295399"/>
          </a:xfrm>
          <a:prstGeom prst="rect">
            <a:avLst/>
          </a:prstGeom>
        </p:spPr>
      </p:pic>
      <p:sp>
        <p:nvSpPr>
          <p:cNvPr id="3" name="TextBox 2"/>
          <p:cNvSpPr txBox="1"/>
          <p:nvPr/>
        </p:nvSpPr>
        <p:spPr>
          <a:xfrm>
            <a:off x="7270432" y="6360160"/>
            <a:ext cx="1795684" cy="400110"/>
          </a:xfrm>
          <a:prstGeom prst="rect">
            <a:avLst/>
          </a:prstGeom>
          <a:noFill/>
        </p:spPr>
        <p:txBody>
          <a:bodyPr wrap="none">
            <a:spAutoFit/>
          </a:bodyPr>
          <a:lstStyle/>
          <a:p>
            <a:pPr>
              <a:defRPr/>
            </a:pPr>
            <a:r>
              <a:rPr lang="en-US" sz="2000" b="1" dirty="0">
                <a:solidFill>
                  <a:schemeClr val="accent4">
                    <a:lumMod val="40000"/>
                    <a:lumOff val="60000"/>
                  </a:schemeClr>
                </a:solidFill>
                <a:latin typeface="Arial" charset="0"/>
              </a:rPr>
              <a:t>Document </a:t>
            </a:r>
            <a:r>
              <a:rPr lang="en-US" sz="2000" b="1" dirty="0" smtClean="0">
                <a:solidFill>
                  <a:schemeClr val="accent4">
                    <a:lumMod val="40000"/>
                    <a:lumOff val="60000"/>
                  </a:schemeClr>
                </a:solidFill>
                <a:latin typeface="Arial" charset="0"/>
              </a:rPr>
              <a:t>28</a:t>
            </a:r>
            <a:endParaRPr lang="en-US" sz="2000" b="1" dirty="0">
              <a:solidFill>
                <a:schemeClr val="accent4">
                  <a:lumMod val="40000"/>
                  <a:lumOff val="60000"/>
                </a:schemeClr>
              </a:solidFill>
              <a:latin typeface="Arial" charset="0"/>
            </a:endParaRPr>
          </a:p>
        </p:txBody>
      </p:sp>
      <p:sp>
        <p:nvSpPr>
          <p:cNvPr id="5" name="Rectangle 4"/>
          <p:cNvSpPr/>
          <p:nvPr/>
        </p:nvSpPr>
        <p:spPr>
          <a:xfrm>
            <a:off x="163369" y="1453442"/>
            <a:ext cx="8599990" cy="5109091"/>
          </a:xfrm>
          <a:prstGeom prst="rect">
            <a:avLst/>
          </a:prstGeom>
        </p:spPr>
        <p:txBody>
          <a:bodyPr wrap="square">
            <a:spAutoFit/>
          </a:bodyPr>
          <a:lstStyle/>
          <a:p>
            <a:pPr marL="463550" lvl="1" indent="-463550" defTabSz="457200">
              <a:spcBef>
                <a:spcPts val="0"/>
              </a:spcBef>
              <a:buClr>
                <a:srgbClr val="D6ECFF"/>
              </a:buClr>
              <a:buSzPct val="95000"/>
              <a:tabLst>
                <a:tab pos="682625" algn="l"/>
              </a:tabLst>
            </a:pPr>
            <a:r>
              <a:rPr lang="en-US" sz="2400" dirty="0">
                <a:solidFill>
                  <a:schemeClr val="tx2">
                    <a:lumMod val="75000"/>
                  </a:schemeClr>
                </a:solidFill>
                <a:cs typeface="Arial" pitchFamily="34" charset="0"/>
              </a:rPr>
              <a:t>Disease </a:t>
            </a:r>
            <a:r>
              <a:rPr lang="en-US" sz="2400" dirty="0" smtClean="0">
                <a:solidFill>
                  <a:schemeClr val="tx2">
                    <a:lumMod val="75000"/>
                  </a:schemeClr>
                </a:solidFill>
                <a:cs typeface="Arial" pitchFamily="34" charset="0"/>
              </a:rPr>
              <a:t>Gene Discovery:</a:t>
            </a:r>
          </a:p>
          <a:p>
            <a:pPr marL="463550" lvl="1" indent="-463550" defTabSz="457200">
              <a:spcBef>
                <a:spcPts val="0"/>
              </a:spcBef>
              <a:buClr>
                <a:srgbClr val="D6ECFF"/>
              </a:buClr>
              <a:buSzPct val="95000"/>
              <a:tabLst>
                <a:tab pos="682625" algn="l"/>
              </a:tabLst>
            </a:pPr>
            <a:endParaRPr lang="en-US" sz="1000" dirty="0">
              <a:solidFill>
                <a:schemeClr val="tx2">
                  <a:lumMod val="75000"/>
                </a:schemeClr>
              </a:solidFill>
              <a:cs typeface="Arial" pitchFamily="34" charset="0"/>
            </a:endParaRPr>
          </a:p>
          <a:p>
            <a:pPr marL="463550" lvl="1" indent="-234950" defTabSz="457200">
              <a:spcBef>
                <a:spcPts val="0"/>
              </a:spcBef>
              <a:buClr>
                <a:srgbClr val="D6ECFF"/>
              </a:buClr>
              <a:buSzPct val="95000"/>
              <a:buFont typeface="Wingdings" pitchFamily="2" charset="2"/>
              <a:buChar char="§"/>
              <a:tabLst>
                <a:tab pos="682625" algn="l"/>
              </a:tabLst>
            </a:pPr>
            <a:r>
              <a:rPr lang="en-US" sz="2400" dirty="0" smtClean="0">
                <a:cs typeface="Arial" pitchFamily="34" charset="0"/>
              </a:rPr>
              <a:t>&gt;9000 whole-</a:t>
            </a:r>
            <a:r>
              <a:rPr lang="en-US" sz="2400" dirty="0" err="1" smtClean="0">
                <a:cs typeface="Arial" pitchFamily="34" charset="0"/>
              </a:rPr>
              <a:t>exome</a:t>
            </a:r>
            <a:r>
              <a:rPr lang="en-US" sz="2400" dirty="0" smtClean="0">
                <a:cs typeface="Arial" pitchFamily="34" charset="0"/>
              </a:rPr>
              <a:t> sequences have entered pipelines 	for studying 526 </a:t>
            </a:r>
            <a:r>
              <a:rPr lang="en-US" sz="2400" dirty="0" err="1">
                <a:cs typeface="Arial" pitchFamily="34" charset="0"/>
              </a:rPr>
              <a:t>Mendelian</a:t>
            </a:r>
            <a:r>
              <a:rPr lang="en-US" sz="2400" dirty="0">
                <a:cs typeface="Arial" pitchFamily="34" charset="0"/>
              </a:rPr>
              <a:t> </a:t>
            </a:r>
            <a:r>
              <a:rPr lang="en-US" sz="2400" dirty="0" smtClean="0">
                <a:cs typeface="Arial" pitchFamily="34" charset="0"/>
              </a:rPr>
              <a:t>disorders </a:t>
            </a:r>
            <a:r>
              <a:rPr lang="en-US" sz="2400" dirty="0">
                <a:cs typeface="Arial" pitchFamily="34" charset="0"/>
              </a:rPr>
              <a:t>of </a:t>
            </a:r>
            <a:r>
              <a:rPr lang="en-US" sz="2400" dirty="0" smtClean="0">
                <a:cs typeface="Arial" pitchFamily="34" charset="0"/>
              </a:rPr>
              <a:t>all major 	organ systems</a:t>
            </a:r>
            <a:endParaRPr lang="en-US" sz="2400" dirty="0">
              <a:cs typeface="Arial" pitchFamily="34" charset="0"/>
            </a:endParaRPr>
          </a:p>
          <a:p>
            <a:pPr marL="463550" lvl="1" indent="-234950" defTabSz="457200">
              <a:spcBef>
                <a:spcPts val="0"/>
              </a:spcBef>
              <a:buClr>
                <a:srgbClr val="D6ECFF"/>
              </a:buClr>
              <a:buSzPct val="95000"/>
              <a:buFont typeface="Wingdings" pitchFamily="2" charset="2"/>
              <a:buChar char="§"/>
              <a:tabLst>
                <a:tab pos="682625" algn="l"/>
              </a:tabLst>
            </a:pPr>
            <a:r>
              <a:rPr lang="en-US" sz="2400" dirty="0">
                <a:cs typeface="Arial" pitchFamily="34" charset="0"/>
              </a:rPr>
              <a:t>64 disease genes </a:t>
            </a:r>
            <a:r>
              <a:rPr lang="en-US" sz="2400" dirty="0" smtClean="0">
                <a:cs typeface="Arial" pitchFamily="34" charset="0"/>
              </a:rPr>
              <a:t>and </a:t>
            </a:r>
            <a:r>
              <a:rPr lang="en-US" sz="2400" dirty="0">
                <a:cs typeface="Arial" pitchFamily="34" charset="0"/>
              </a:rPr>
              <a:t>116 candidate disease </a:t>
            </a:r>
            <a:r>
              <a:rPr lang="en-US" sz="2400" dirty="0" smtClean="0">
                <a:cs typeface="Arial" pitchFamily="34" charset="0"/>
              </a:rPr>
              <a:t>genes </a:t>
            </a:r>
          </a:p>
          <a:p>
            <a:pPr marL="463550" lvl="1" indent="-234950" defTabSz="457200">
              <a:spcBef>
                <a:spcPts val="0"/>
              </a:spcBef>
              <a:buClr>
                <a:srgbClr val="D6ECFF"/>
              </a:buClr>
              <a:buSzPct val="95000"/>
              <a:buFont typeface="Wingdings" pitchFamily="2" charset="2"/>
              <a:buChar char="§"/>
              <a:tabLst>
                <a:tab pos="682625" algn="l"/>
              </a:tabLst>
            </a:pPr>
            <a:endParaRPr lang="en-US" sz="1600" dirty="0" smtClean="0">
              <a:cs typeface="Arial" pitchFamily="34" charset="0"/>
            </a:endParaRPr>
          </a:p>
          <a:p>
            <a:pPr marL="463550" lvl="1" indent="-463550" defTabSz="457200">
              <a:spcBef>
                <a:spcPts val="0"/>
              </a:spcBef>
              <a:buClr>
                <a:srgbClr val="D6ECFF"/>
              </a:buClr>
              <a:buSzPct val="95000"/>
              <a:tabLst>
                <a:tab pos="682625" algn="l"/>
              </a:tabLst>
            </a:pPr>
            <a:r>
              <a:rPr lang="en-US" sz="2400" dirty="0" smtClean="0">
                <a:solidFill>
                  <a:schemeClr val="tx2">
                    <a:lumMod val="75000"/>
                  </a:schemeClr>
                </a:solidFill>
                <a:cs typeface="Arial" pitchFamily="34" charset="0"/>
              </a:rPr>
              <a:t>Collaborations and Outreach:</a:t>
            </a:r>
          </a:p>
          <a:p>
            <a:pPr marL="463550" lvl="1" indent="-463550" defTabSz="457200">
              <a:spcBef>
                <a:spcPts val="0"/>
              </a:spcBef>
              <a:buClr>
                <a:srgbClr val="D6ECFF"/>
              </a:buClr>
              <a:buSzPct val="95000"/>
              <a:tabLst>
                <a:tab pos="682625" algn="l"/>
              </a:tabLst>
            </a:pPr>
            <a:endParaRPr lang="en-US" sz="1000" dirty="0" smtClean="0">
              <a:solidFill>
                <a:schemeClr val="tx2">
                  <a:lumMod val="75000"/>
                </a:schemeClr>
              </a:solidFill>
              <a:cs typeface="Arial" pitchFamily="34" charset="0"/>
            </a:endParaRPr>
          </a:p>
          <a:p>
            <a:pPr marL="463550" lvl="1" indent="-234950" defTabSz="457200">
              <a:spcBef>
                <a:spcPts val="0"/>
              </a:spcBef>
              <a:buClr>
                <a:srgbClr val="D6ECFF"/>
              </a:buClr>
              <a:buSzPct val="95000"/>
              <a:buFont typeface="Wingdings" pitchFamily="2" charset="2"/>
              <a:buChar char="§"/>
              <a:tabLst>
                <a:tab pos="682625" algn="l"/>
              </a:tabLst>
            </a:pPr>
            <a:r>
              <a:rPr lang="en-US" sz="2400" dirty="0" smtClean="0">
                <a:cs typeface="Arial" pitchFamily="34" charset="0"/>
              </a:rPr>
              <a:t>323 </a:t>
            </a:r>
            <a:r>
              <a:rPr lang="en-US" sz="2400" dirty="0">
                <a:cs typeface="Arial" pitchFamily="34" charset="0"/>
              </a:rPr>
              <a:t>investigators, 189 institutions, 30 countries</a:t>
            </a:r>
          </a:p>
          <a:p>
            <a:pPr marL="463550" lvl="1" indent="-234950" defTabSz="457200">
              <a:spcBef>
                <a:spcPts val="0"/>
              </a:spcBef>
              <a:buClr>
                <a:srgbClr val="D6ECFF"/>
              </a:buClr>
              <a:buSzPct val="95000"/>
              <a:buFont typeface="Wingdings" pitchFamily="2" charset="2"/>
              <a:buChar char="§"/>
              <a:tabLst>
                <a:tab pos="682625" algn="l"/>
              </a:tabLst>
            </a:pPr>
            <a:r>
              <a:rPr lang="en-US" sz="2400" dirty="0">
                <a:cs typeface="Arial" pitchFamily="34" charset="0"/>
              </a:rPr>
              <a:t>More than 100 </a:t>
            </a:r>
            <a:r>
              <a:rPr lang="en-US" sz="2400" dirty="0" smtClean="0">
                <a:cs typeface="Arial" pitchFamily="34" charset="0"/>
              </a:rPr>
              <a:t>presentations</a:t>
            </a:r>
          </a:p>
          <a:p>
            <a:pPr marL="463550" lvl="1" indent="-234950" defTabSz="457200">
              <a:spcBef>
                <a:spcPts val="0"/>
              </a:spcBef>
              <a:buClr>
                <a:srgbClr val="D6ECFF"/>
              </a:buClr>
              <a:buSzPct val="95000"/>
              <a:buFont typeface="Wingdings" pitchFamily="2" charset="2"/>
              <a:buChar char="§"/>
              <a:tabLst>
                <a:tab pos="682625" algn="l"/>
              </a:tabLst>
            </a:pPr>
            <a:endParaRPr lang="en-US" sz="1600" dirty="0">
              <a:cs typeface="Arial" pitchFamily="34" charset="0"/>
            </a:endParaRPr>
          </a:p>
          <a:p>
            <a:pPr marL="463550" lvl="1" indent="-463550" defTabSz="457200">
              <a:spcBef>
                <a:spcPts val="0"/>
              </a:spcBef>
              <a:buClr>
                <a:srgbClr val="D6ECFF"/>
              </a:buClr>
              <a:buSzPct val="95000"/>
              <a:tabLst>
                <a:tab pos="682625" algn="l"/>
              </a:tabLst>
            </a:pPr>
            <a:r>
              <a:rPr lang="en-US" sz="2400" dirty="0">
                <a:solidFill>
                  <a:schemeClr val="tx2">
                    <a:lumMod val="75000"/>
                  </a:schemeClr>
                </a:solidFill>
                <a:cs typeface="Arial" pitchFamily="34" charset="0"/>
              </a:rPr>
              <a:t>First </a:t>
            </a:r>
            <a:r>
              <a:rPr lang="en-US" sz="2400" dirty="0" smtClean="0">
                <a:solidFill>
                  <a:schemeClr val="tx2">
                    <a:lumMod val="75000"/>
                  </a:schemeClr>
                </a:solidFill>
                <a:cs typeface="Arial" pitchFamily="34" charset="0"/>
              </a:rPr>
              <a:t>Face-to-Face Meeting:</a:t>
            </a:r>
          </a:p>
          <a:p>
            <a:pPr marL="463550" lvl="1" indent="-463550" defTabSz="457200">
              <a:spcBef>
                <a:spcPts val="0"/>
              </a:spcBef>
              <a:buClr>
                <a:srgbClr val="D6ECFF"/>
              </a:buClr>
              <a:buSzPct val="95000"/>
              <a:tabLst>
                <a:tab pos="682625" algn="l"/>
              </a:tabLst>
            </a:pPr>
            <a:endParaRPr lang="en-US" sz="1000" dirty="0">
              <a:solidFill>
                <a:schemeClr val="tx2">
                  <a:lumMod val="75000"/>
                </a:schemeClr>
              </a:solidFill>
              <a:cs typeface="Arial" pitchFamily="34" charset="0"/>
            </a:endParaRPr>
          </a:p>
          <a:p>
            <a:pPr marL="463550" lvl="1" indent="-285750" defTabSz="457200">
              <a:spcBef>
                <a:spcPts val="0"/>
              </a:spcBef>
              <a:buClr>
                <a:srgbClr val="D6ECFF"/>
              </a:buClr>
              <a:buSzPct val="95000"/>
              <a:buFont typeface="Wingdings" pitchFamily="2" charset="2"/>
              <a:buChar char="§"/>
              <a:tabLst>
                <a:tab pos="682625" algn="l"/>
              </a:tabLst>
            </a:pPr>
            <a:r>
              <a:rPr lang="en-US" sz="2400" dirty="0">
                <a:cs typeface="Arial" pitchFamily="34" charset="0"/>
              </a:rPr>
              <a:t>New working group on data analysis</a:t>
            </a:r>
          </a:p>
          <a:p>
            <a:pPr marL="463550" lvl="1" indent="-285750" defTabSz="457200">
              <a:spcBef>
                <a:spcPts val="0"/>
              </a:spcBef>
              <a:buClr>
                <a:srgbClr val="D6ECFF"/>
              </a:buClr>
              <a:buSzPct val="95000"/>
              <a:buFont typeface="Wingdings" pitchFamily="2" charset="2"/>
              <a:buChar char="§"/>
              <a:tabLst>
                <a:tab pos="682625" algn="l"/>
              </a:tabLst>
            </a:pPr>
            <a:r>
              <a:rPr lang="en-US" sz="2400" dirty="0">
                <a:cs typeface="Arial" pitchFamily="34" charset="0"/>
              </a:rPr>
              <a:t>Potential </a:t>
            </a:r>
            <a:r>
              <a:rPr lang="en-US" sz="2400" dirty="0" smtClean="0">
                <a:cs typeface="Arial" pitchFamily="34" charset="0"/>
              </a:rPr>
              <a:t>collaborations</a:t>
            </a:r>
            <a:endParaRPr lang="en-US" sz="2400" dirty="0">
              <a:cs typeface="Arial" pitchFamily="34" charset="0"/>
            </a:endParaRPr>
          </a:p>
        </p:txBody>
      </p:sp>
    </p:spTree>
    <p:extLst>
      <p:ext uri="{BB962C8B-B14F-4D97-AF65-F5344CB8AC3E}">
        <p14:creationId xmlns:p14="http://schemas.microsoft.com/office/powerpoint/2010/main" val="265110307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tx2">
                    <a:lumMod val="90000"/>
                  </a:schemeClr>
                </a:solidFill>
              </a:rPr>
              <a:t>General NIH Updates</a:t>
            </a:r>
          </a:p>
          <a:p>
            <a:pPr marL="1016000" indent="-787400">
              <a:spcBef>
                <a:spcPts val="1800"/>
              </a:spcBef>
              <a:buFontTx/>
              <a:buAutoNum type="romanUcPeriod"/>
            </a:pPr>
            <a:r>
              <a:rPr lang="en-US" sz="3400" dirty="0" smtClean="0">
                <a:solidFill>
                  <a:schemeClr val="tx2">
                    <a:lumMod val="90000"/>
                  </a:schemeClr>
                </a:solidFill>
              </a:rPr>
              <a:t>General Genomics </a:t>
            </a:r>
            <a:r>
              <a:rPr lang="en-US" sz="3400" dirty="0">
                <a:solidFill>
                  <a:schemeClr val="tx2">
                    <a:lumMod val="90000"/>
                  </a:schemeClr>
                </a:solidFill>
              </a:rPr>
              <a:t>Updates</a:t>
            </a:r>
          </a:p>
          <a:p>
            <a:pPr marL="1016000" indent="-787400">
              <a:spcBef>
                <a:spcPts val="1800"/>
              </a:spcBef>
              <a:buFontTx/>
              <a:buAutoNum type="romanUcPeriod"/>
            </a:pPr>
            <a:r>
              <a:rPr lang="en-US" sz="3400" dirty="0">
                <a:solidFill>
                  <a:schemeClr val="tx2">
                    <a:lumMod val="90000"/>
                  </a:schemeClr>
                </a:solidFill>
              </a:rPr>
              <a:t>NHGRI Extramural </a:t>
            </a:r>
            <a:r>
              <a:rPr lang="en-US" sz="3400" dirty="0" smtClean="0">
                <a:solidFill>
                  <a:schemeClr val="tx2">
                    <a:lumMod val="90000"/>
                  </a:schemeClr>
                </a:solidFill>
              </a:rPr>
              <a:t>Research Program</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tx2">
                    <a:lumMod val="90000"/>
                  </a:schemeClr>
                </a:solidFill>
              </a:rPr>
              <a:t>NIH Common Fund Programs</a:t>
            </a:r>
          </a:p>
          <a:p>
            <a:pPr marL="1016000" indent="-787400">
              <a:spcBef>
                <a:spcPts val="1800"/>
              </a:spcBef>
              <a:buFontTx/>
              <a:buAutoNum type="romanUcPeriod"/>
              <a:tabLst>
                <a:tab pos="1371600" algn="l"/>
              </a:tabLst>
            </a:pPr>
            <a:r>
              <a:rPr lang="en-US" sz="3400" dirty="0">
                <a:solidFill>
                  <a:schemeClr val="tx2">
                    <a:lumMod val="90000"/>
                  </a:schemeClr>
                </a:solidFill>
              </a:rPr>
              <a:t>NHGRI </a:t>
            </a:r>
            <a:r>
              <a:rPr lang="en-US" sz="3400" dirty="0" smtClean="0">
                <a:solidFill>
                  <a:schemeClr val="tx2">
                    <a:lumMod val="90000"/>
                  </a:schemeClr>
                </a:solidFill>
              </a:rPr>
              <a:t>Division of Policy, 	Communications, and Education</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tx2">
                    <a:lumMod val="90000"/>
                  </a:schemeClr>
                </a:solidFill>
              </a:rPr>
              <a:t>NHGRI Intramural </a:t>
            </a:r>
            <a:r>
              <a:rPr lang="en-US" sz="3400" dirty="0" smtClean="0">
                <a:solidFill>
                  <a:schemeClr val="tx2">
                    <a:lumMod val="90000"/>
                  </a:schemeClr>
                </a:solidFill>
              </a:rPr>
              <a:t>Research Program</a:t>
            </a:r>
            <a:endParaRPr lang="en-US" sz="3400" dirty="0">
              <a:solidFill>
                <a:schemeClr val="tx2">
                  <a:lumMod val="90000"/>
                </a:schemeClr>
              </a:solidFill>
            </a:endParaRPr>
          </a:p>
        </p:txBody>
      </p:sp>
      <p:sp>
        <p:nvSpPr>
          <p:cNvPr id="5" name="Title 1"/>
          <p:cNvSpPr txBox="1">
            <a:spLocks/>
          </p:cNvSpPr>
          <p:nvPr/>
        </p:nvSpPr>
        <p:spPr>
          <a:xfrm>
            <a:off x="0" y="3399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7680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7680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7680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7680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7680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7680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7680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wanglu\Desktop\biocentury\LOGO_IRDIRC_VERTICAL_RVB red.jpg"/>
          <p:cNvPicPr>
            <a:picLocks noChangeAspect="1" noChangeArrowheads="1"/>
          </p:cNvPicPr>
          <p:nvPr/>
        </p:nvPicPr>
        <p:blipFill rotWithShape="1">
          <a:blip r:embed="rId3">
            <a:extLst>
              <a:ext uri="{28A0092B-C50C-407E-A947-70E740481C1C}">
                <a14:useLocalDpi xmlns:a14="http://schemas.microsoft.com/office/drawing/2010/main" val="0"/>
              </a:ext>
            </a:extLst>
          </a:blip>
          <a:srcRect l="11302" t="7711" r="15481" b="7743"/>
          <a:stretch/>
        </p:blipFill>
        <p:spPr bwMode="auto">
          <a:xfrm>
            <a:off x="90599" y="1348605"/>
            <a:ext cx="1990348" cy="537691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70432" y="6361425"/>
            <a:ext cx="1795684" cy="400110"/>
          </a:xfrm>
          <a:prstGeom prst="rect">
            <a:avLst/>
          </a:prstGeom>
          <a:noFill/>
        </p:spPr>
        <p:txBody>
          <a:bodyPr wrap="none">
            <a:spAutoFit/>
          </a:bodyPr>
          <a:lstStyle/>
          <a:p>
            <a:pPr>
              <a:defRPr/>
            </a:pPr>
            <a:r>
              <a:rPr lang="en-US" sz="2000" b="1" dirty="0">
                <a:solidFill>
                  <a:schemeClr val="accent4">
                    <a:lumMod val="40000"/>
                    <a:lumOff val="60000"/>
                  </a:schemeClr>
                </a:solidFill>
                <a:latin typeface="Arial" charset="0"/>
              </a:rPr>
              <a:t>Document </a:t>
            </a:r>
            <a:r>
              <a:rPr lang="en-US" sz="2000" b="1" dirty="0" smtClean="0">
                <a:solidFill>
                  <a:schemeClr val="accent4">
                    <a:lumMod val="40000"/>
                    <a:lumOff val="60000"/>
                  </a:schemeClr>
                </a:solidFill>
                <a:latin typeface="Arial" charset="0"/>
              </a:rPr>
              <a:t>29</a:t>
            </a:r>
            <a:endParaRPr lang="en-US" sz="2000" b="1" dirty="0">
              <a:solidFill>
                <a:schemeClr val="accent4">
                  <a:lumMod val="40000"/>
                  <a:lumOff val="60000"/>
                </a:schemeClr>
              </a:solidFill>
              <a:latin typeface="Arial" charset="0"/>
            </a:endParaRPr>
          </a:p>
        </p:txBody>
      </p:sp>
      <p:sp>
        <p:nvSpPr>
          <p:cNvPr id="5" name="Rectangle 4"/>
          <p:cNvSpPr/>
          <p:nvPr/>
        </p:nvSpPr>
        <p:spPr>
          <a:xfrm>
            <a:off x="0" y="34512"/>
            <a:ext cx="9144000" cy="1200329"/>
          </a:xfrm>
          <a:prstGeom prst="rect">
            <a:avLst/>
          </a:prstGeom>
        </p:spPr>
        <p:txBody>
          <a:bodyPr wrap="square">
            <a:spAutoFit/>
          </a:bodyPr>
          <a:lstStyle/>
          <a:p>
            <a:pPr algn="ctr"/>
            <a:r>
              <a:rPr lang="en-US" sz="3600" b="1" dirty="0">
                <a:solidFill>
                  <a:srgbClr val="FFFF00"/>
                </a:solidFill>
                <a:latin typeface="Arial" pitchFamily="34" charset="0"/>
                <a:cs typeface="Arial" pitchFamily="34" charset="0"/>
              </a:rPr>
              <a:t>International Rare Diseases </a:t>
            </a:r>
            <a:endParaRPr lang="en-US" sz="3600" b="1" dirty="0" smtClean="0">
              <a:solidFill>
                <a:srgbClr val="FFFF00"/>
              </a:solidFill>
              <a:latin typeface="Arial" pitchFamily="34" charset="0"/>
              <a:cs typeface="Arial" pitchFamily="34" charset="0"/>
            </a:endParaRPr>
          </a:p>
          <a:p>
            <a:pPr algn="ctr"/>
            <a:r>
              <a:rPr lang="en-US" sz="3600" b="1" dirty="0" smtClean="0">
                <a:solidFill>
                  <a:srgbClr val="FFFF00"/>
                </a:solidFill>
                <a:latin typeface="Arial" pitchFamily="34" charset="0"/>
                <a:cs typeface="Arial" pitchFamily="34" charset="0"/>
              </a:rPr>
              <a:t>Research </a:t>
            </a:r>
            <a:r>
              <a:rPr lang="en-US" sz="3600" b="1" dirty="0">
                <a:solidFill>
                  <a:srgbClr val="FFFF00"/>
                </a:solidFill>
                <a:latin typeface="Arial" pitchFamily="34" charset="0"/>
                <a:cs typeface="Arial" pitchFamily="34" charset="0"/>
              </a:rPr>
              <a:t>Consortium </a:t>
            </a:r>
          </a:p>
        </p:txBody>
      </p:sp>
      <p:sp>
        <p:nvSpPr>
          <p:cNvPr id="2" name="Rectangle 1"/>
          <p:cNvSpPr/>
          <p:nvPr/>
        </p:nvSpPr>
        <p:spPr>
          <a:xfrm>
            <a:off x="2436471" y="1475130"/>
            <a:ext cx="6545485" cy="4134465"/>
          </a:xfrm>
          <a:prstGeom prst="rect">
            <a:avLst/>
          </a:prstGeom>
        </p:spPr>
        <p:txBody>
          <a:bodyPr wrap="square">
            <a:spAutoFit/>
          </a:bodyPr>
          <a:lstStyle/>
          <a:p>
            <a:pPr marL="0" lvl="1" defTabSz="457200">
              <a:spcBef>
                <a:spcPts val="700"/>
              </a:spcBef>
              <a:buClr>
                <a:srgbClr val="D6ECFF"/>
              </a:buClr>
              <a:buSzPct val="95000"/>
              <a:tabLst>
                <a:tab pos="682625" algn="l"/>
              </a:tabLst>
            </a:pPr>
            <a:r>
              <a:rPr lang="en-US" sz="2400" dirty="0">
                <a:solidFill>
                  <a:schemeClr val="tx2">
                    <a:lumMod val="75000"/>
                  </a:schemeClr>
                </a:solidFill>
                <a:cs typeface="Arial" pitchFamily="34" charset="0"/>
              </a:rPr>
              <a:t>Goals by </a:t>
            </a:r>
            <a:r>
              <a:rPr lang="en-US" sz="2400" dirty="0" smtClean="0">
                <a:solidFill>
                  <a:schemeClr val="tx2">
                    <a:lumMod val="75000"/>
                  </a:schemeClr>
                </a:solidFill>
                <a:cs typeface="Arial" pitchFamily="34" charset="0"/>
              </a:rPr>
              <a:t>2020:</a:t>
            </a:r>
            <a:endParaRPr lang="en-US" sz="2400" dirty="0">
              <a:solidFill>
                <a:schemeClr val="tx2">
                  <a:lumMod val="75000"/>
                </a:schemeClr>
              </a:solidFill>
              <a:cs typeface="Arial" pitchFamily="34" charset="0"/>
            </a:endParaRPr>
          </a:p>
          <a:p>
            <a:pPr marL="463550" lvl="1" indent="-234950" defTabSz="457200">
              <a:spcBef>
                <a:spcPts val="700"/>
              </a:spcBef>
              <a:buClr>
                <a:srgbClr val="D6ECFF"/>
              </a:buClr>
              <a:buSzPct val="95000"/>
              <a:buFont typeface="Wingdings" pitchFamily="2" charset="2"/>
              <a:buChar char="§"/>
              <a:tabLst>
                <a:tab pos="682625" algn="l"/>
              </a:tabLst>
            </a:pPr>
            <a:r>
              <a:rPr lang="en-US" sz="2400" dirty="0">
                <a:cs typeface="Arial" pitchFamily="34" charset="0"/>
              </a:rPr>
              <a:t>Diagnostic tests for most rare disorders</a:t>
            </a:r>
          </a:p>
          <a:p>
            <a:pPr marL="463550" lvl="1" indent="-234950" defTabSz="457200">
              <a:spcBef>
                <a:spcPts val="700"/>
              </a:spcBef>
              <a:buClr>
                <a:srgbClr val="D6ECFF"/>
              </a:buClr>
              <a:buSzPct val="95000"/>
              <a:buFont typeface="Wingdings" pitchFamily="2" charset="2"/>
              <a:buChar char="§"/>
              <a:tabLst>
                <a:tab pos="682625" algn="l"/>
              </a:tabLst>
            </a:pPr>
            <a:r>
              <a:rPr lang="en-US" sz="2400" dirty="0">
                <a:cs typeface="Arial" pitchFamily="34" charset="0"/>
              </a:rPr>
              <a:t>New treatments for 200 rare disorders</a:t>
            </a:r>
          </a:p>
          <a:p>
            <a:pPr marL="463550" lvl="1" indent="-234950" defTabSz="457200">
              <a:spcBef>
                <a:spcPts val="700"/>
              </a:spcBef>
              <a:buClr>
                <a:srgbClr val="D6ECFF"/>
              </a:buClr>
              <a:buSzPct val="95000"/>
              <a:tabLst>
                <a:tab pos="682625" algn="l"/>
              </a:tabLst>
            </a:pPr>
            <a:endParaRPr lang="en-US" sz="2400" u="sng" dirty="0" smtClean="0">
              <a:cs typeface="Arial" pitchFamily="34" charset="0"/>
            </a:endParaRPr>
          </a:p>
          <a:p>
            <a:pPr marL="463550" lvl="1" indent="-463550" defTabSz="457200">
              <a:spcBef>
                <a:spcPts val="700"/>
              </a:spcBef>
              <a:buClr>
                <a:srgbClr val="D6ECFF"/>
              </a:buClr>
              <a:buSzPct val="95000"/>
              <a:tabLst>
                <a:tab pos="682625" algn="l"/>
              </a:tabLst>
            </a:pPr>
            <a:r>
              <a:rPr lang="en-US" sz="2400" dirty="0" smtClean="0">
                <a:solidFill>
                  <a:schemeClr val="tx2">
                    <a:lumMod val="75000"/>
                  </a:schemeClr>
                </a:solidFill>
                <a:cs typeface="Arial" pitchFamily="34" charset="0"/>
              </a:rPr>
              <a:t>NHGRI </a:t>
            </a:r>
            <a:r>
              <a:rPr lang="en-US" sz="2400" dirty="0">
                <a:solidFill>
                  <a:schemeClr val="tx2">
                    <a:lumMod val="75000"/>
                  </a:schemeClr>
                </a:solidFill>
                <a:cs typeface="Arial" pitchFamily="34" charset="0"/>
              </a:rPr>
              <a:t>and CMG </a:t>
            </a:r>
            <a:r>
              <a:rPr lang="en-US" sz="2400" dirty="0" smtClean="0">
                <a:solidFill>
                  <a:schemeClr val="tx2">
                    <a:lumMod val="75000"/>
                  </a:schemeClr>
                </a:solidFill>
                <a:cs typeface="Arial" pitchFamily="34" charset="0"/>
              </a:rPr>
              <a:t>Involvement:</a:t>
            </a:r>
            <a:endParaRPr lang="en-US" sz="2400" dirty="0">
              <a:solidFill>
                <a:schemeClr val="tx2">
                  <a:lumMod val="75000"/>
                </a:schemeClr>
              </a:solidFill>
              <a:cs typeface="Arial" pitchFamily="34" charset="0"/>
            </a:endParaRPr>
          </a:p>
          <a:p>
            <a:pPr marL="463550" lvl="1" indent="-234950" defTabSz="457200">
              <a:spcBef>
                <a:spcPts val="700"/>
              </a:spcBef>
              <a:buClr>
                <a:srgbClr val="D6ECFF"/>
              </a:buClr>
              <a:buSzPct val="95000"/>
              <a:buFont typeface="Wingdings" pitchFamily="2" charset="2"/>
              <a:buChar char="§"/>
              <a:tabLst>
                <a:tab pos="682625" algn="l"/>
              </a:tabLst>
            </a:pPr>
            <a:r>
              <a:rPr lang="en-US" sz="2400" dirty="0">
                <a:cs typeface="Arial" pitchFamily="34" charset="0"/>
              </a:rPr>
              <a:t>Executive Committee</a:t>
            </a:r>
          </a:p>
          <a:p>
            <a:pPr marL="463550" lvl="1" indent="-234950" defTabSz="457200">
              <a:spcBef>
                <a:spcPts val="700"/>
              </a:spcBef>
              <a:buClr>
                <a:srgbClr val="D6ECFF"/>
              </a:buClr>
              <a:buSzPct val="95000"/>
              <a:buFont typeface="Wingdings" pitchFamily="2" charset="2"/>
              <a:buChar char="§"/>
              <a:tabLst>
                <a:tab pos="682625" algn="l"/>
              </a:tabLst>
            </a:pPr>
            <a:r>
              <a:rPr lang="en-US" sz="2400" dirty="0">
                <a:cs typeface="Arial" pitchFamily="34" charset="0"/>
              </a:rPr>
              <a:t>Diagnostic Committee </a:t>
            </a:r>
          </a:p>
          <a:p>
            <a:pPr marL="463550" lvl="2" indent="-234950" defTabSz="457200">
              <a:spcBef>
                <a:spcPts val="700"/>
              </a:spcBef>
              <a:buClr>
                <a:srgbClr val="D6ECFF"/>
              </a:buClr>
              <a:buSzPct val="95000"/>
              <a:buFont typeface="Wingdings" pitchFamily="2" charset="2"/>
              <a:buChar char="§"/>
              <a:tabLst>
                <a:tab pos="682625" algn="l"/>
              </a:tabLst>
            </a:pPr>
            <a:r>
              <a:rPr lang="en-US" sz="2400" dirty="0" smtClean="0">
                <a:cs typeface="Arial" pitchFamily="34" charset="0"/>
              </a:rPr>
              <a:t>First </a:t>
            </a:r>
            <a:r>
              <a:rPr lang="en-US" sz="2400" dirty="0" err="1">
                <a:cs typeface="Arial" pitchFamily="34" charset="0"/>
              </a:rPr>
              <a:t>IRDiRC</a:t>
            </a:r>
            <a:r>
              <a:rPr lang="en-US" sz="2400" dirty="0">
                <a:cs typeface="Arial" pitchFamily="34" charset="0"/>
              </a:rPr>
              <a:t> Scientific Meeting </a:t>
            </a:r>
          </a:p>
          <a:p>
            <a:pPr marL="463550" lvl="2" indent="-234950" defTabSz="457200">
              <a:spcBef>
                <a:spcPts val="700"/>
              </a:spcBef>
              <a:buClr>
                <a:srgbClr val="D6ECFF"/>
              </a:buClr>
              <a:buSzPct val="95000"/>
              <a:buFont typeface="Wingdings" pitchFamily="2" charset="2"/>
              <a:buChar char="§"/>
              <a:tabLst>
                <a:tab pos="682625" algn="l"/>
              </a:tabLst>
            </a:pPr>
            <a:r>
              <a:rPr lang="en-US" sz="2400" dirty="0" smtClean="0">
                <a:cs typeface="Arial" pitchFamily="34" charset="0"/>
              </a:rPr>
              <a:t>2013 Bio </a:t>
            </a:r>
            <a:r>
              <a:rPr lang="en-US" sz="2400" dirty="0">
                <a:cs typeface="Arial" pitchFamily="34" charset="0"/>
              </a:rPr>
              <a:t>International </a:t>
            </a:r>
            <a:r>
              <a:rPr lang="en-US" sz="2400" dirty="0" smtClean="0">
                <a:cs typeface="Arial" pitchFamily="34" charset="0"/>
              </a:rPr>
              <a:t>Convention</a:t>
            </a:r>
            <a:endParaRPr lang="en-US" sz="2400" dirty="0">
              <a:cs typeface="Arial" pitchFamily="34" charset="0"/>
            </a:endParaRPr>
          </a:p>
        </p:txBody>
      </p:sp>
    </p:spTree>
    <p:extLst>
      <p:ext uri="{BB962C8B-B14F-4D97-AF65-F5344CB8AC3E}">
        <p14:creationId xmlns:p14="http://schemas.microsoft.com/office/powerpoint/2010/main" val="152649254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txBox="1">
            <a:spLocks/>
          </p:cNvSpPr>
          <p:nvPr/>
        </p:nvSpPr>
        <p:spPr bwMode="auto">
          <a:xfrm>
            <a:off x="-1058" y="33440"/>
            <a:ext cx="9144000" cy="106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0"/>
              </a:spcBef>
              <a:spcAft>
                <a:spcPct val="0"/>
              </a:spcAft>
            </a:pPr>
            <a:r>
              <a:rPr lang="en-US" sz="3600" dirty="0" smtClean="0">
                <a:solidFill>
                  <a:srgbClr val="FFFF00"/>
                </a:solidFill>
                <a:cs typeface="Arial" charset="0"/>
              </a:rPr>
              <a:t>Genome Sequencing Informatics Tools</a:t>
            </a:r>
          </a:p>
        </p:txBody>
      </p:sp>
      <p:sp>
        <p:nvSpPr>
          <p:cNvPr id="7171" name="Content Placeholder 3"/>
          <p:cNvSpPr>
            <a:spLocks/>
          </p:cNvSpPr>
          <p:nvPr/>
        </p:nvSpPr>
        <p:spPr bwMode="auto">
          <a:xfrm>
            <a:off x="733425" y="1543050"/>
            <a:ext cx="4119345"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411163" indent="-342900" eaLnBrk="0" fontAlgn="base" hangingPunct="0">
              <a:spcBef>
                <a:spcPts val="700"/>
              </a:spcBef>
              <a:spcAft>
                <a:spcPct val="0"/>
              </a:spcAft>
              <a:buClr>
                <a:srgbClr val="D6ECFF"/>
              </a:buClr>
              <a:buSzPct val="95000"/>
              <a:buFont typeface="Wingdings" pitchFamily="2" charset="2"/>
              <a:buChar char=""/>
            </a:pPr>
            <a:endParaRPr lang="en-US" sz="3000">
              <a:solidFill>
                <a:prstClr val="white"/>
              </a:solidFill>
              <a:latin typeface="Arial" charset="0"/>
            </a:endParaRPr>
          </a:p>
        </p:txBody>
      </p:sp>
      <p:sp>
        <p:nvSpPr>
          <p:cNvPr id="8" name="Content Placeholder 5"/>
          <p:cNvSpPr txBox="1">
            <a:spLocks/>
          </p:cNvSpPr>
          <p:nvPr/>
        </p:nvSpPr>
        <p:spPr bwMode="auto">
          <a:xfrm>
            <a:off x="35038" y="1342300"/>
            <a:ext cx="9298148" cy="24133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fontAlgn="base">
              <a:spcBef>
                <a:spcPts val="700"/>
              </a:spcBef>
              <a:spcAft>
                <a:spcPct val="0"/>
              </a:spcAft>
              <a:buClr>
                <a:srgbClr val="D6ECFF"/>
              </a:buClr>
              <a:buSzPct val="95000"/>
              <a:buFont typeface="Wingdings" pitchFamily="2" charset="2"/>
              <a:buChar char=""/>
            </a:pPr>
            <a:r>
              <a:rPr lang="en-US" sz="2800" dirty="0" smtClean="0">
                <a:solidFill>
                  <a:prstClr val="white"/>
                </a:solidFill>
              </a:rPr>
              <a:t>GS-IT Program: “</a:t>
            </a:r>
            <a:r>
              <a:rPr lang="en-US" sz="2800" dirty="0" err="1" smtClean="0">
                <a:solidFill>
                  <a:prstClr val="white"/>
                </a:solidFill>
              </a:rPr>
              <a:t>iSeqTools</a:t>
            </a:r>
            <a:r>
              <a:rPr lang="en-US" sz="2800" dirty="0" smtClean="0">
                <a:solidFill>
                  <a:prstClr val="white"/>
                </a:solidFill>
              </a:rPr>
              <a:t>”</a:t>
            </a:r>
          </a:p>
          <a:p>
            <a:pPr fontAlgn="base">
              <a:spcBef>
                <a:spcPts val="700"/>
              </a:spcBef>
              <a:spcAft>
                <a:spcPct val="0"/>
              </a:spcAft>
              <a:buClr>
                <a:srgbClr val="D6ECFF"/>
              </a:buClr>
              <a:buSzPct val="95000"/>
              <a:buFont typeface="Wingdings" pitchFamily="2" charset="2"/>
              <a:buChar char="§"/>
            </a:pPr>
            <a:endParaRPr lang="en-US" dirty="0" smtClean="0">
              <a:solidFill>
                <a:prstClr val="white"/>
              </a:solidFill>
            </a:endParaRPr>
          </a:p>
          <a:p>
            <a:pPr fontAlgn="base">
              <a:spcBef>
                <a:spcPts val="700"/>
              </a:spcBef>
              <a:spcAft>
                <a:spcPct val="0"/>
              </a:spcAft>
              <a:buClr>
                <a:srgbClr val="D6ECFF"/>
              </a:buClr>
              <a:buSzPct val="95000"/>
              <a:buFont typeface="Wingdings" pitchFamily="2" charset="2"/>
              <a:buChar char="§"/>
            </a:pPr>
            <a:endParaRPr lang="en-US" sz="1050" dirty="0" smtClean="0">
              <a:solidFill>
                <a:prstClr val="white"/>
              </a:solidFill>
            </a:endParaRPr>
          </a:p>
          <a:p>
            <a:pPr defTabSz="574675" fontAlgn="base">
              <a:spcBef>
                <a:spcPts val="700"/>
              </a:spcBef>
              <a:spcAft>
                <a:spcPct val="0"/>
              </a:spcAft>
              <a:buClr>
                <a:srgbClr val="D6ECFF"/>
              </a:buClr>
              <a:buSzPct val="95000"/>
              <a:buFont typeface="Wingdings" pitchFamily="2" charset="2"/>
              <a:buChar char="§"/>
            </a:pPr>
            <a:r>
              <a:rPr lang="en-US" sz="2800" dirty="0" err="1" smtClean="0">
                <a:solidFill>
                  <a:prstClr val="white"/>
                </a:solidFill>
              </a:rPr>
              <a:t>iSeqTools</a:t>
            </a:r>
            <a:r>
              <a:rPr lang="en-US" sz="2800" dirty="0" smtClean="0">
                <a:solidFill>
                  <a:prstClr val="white"/>
                </a:solidFill>
              </a:rPr>
              <a:t> projects hosting workshops for users</a:t>
            </a:r>
            <a:endParaRPr lang="en-US" sz="2800" dirty="0">
              <a:solidFill>
                <a:prstClr val="white"/>
              </a:solidFill>
            </a:endParaRPr>
          </a:p>
        </p:txBody>
      </p:sp>
      <p:pic>
        <p:nvPicPr>
          <p:cNvPr id="1027" name="e8557f2f-b272-4253-b887-3d3028aa0a2c" descr="438D9F76-17B3-4443-8DFB-422846A8BB31@gsc"/>
          <p:cNvPicPr>
            <a:picLocks noChangeAspect="1" noChangeArrowheads="1"/>
          </p:cNvPicPr>
          <p:nvPr/>
        </p:nvPicPr>
        <p:blipFill>
          <a:blip r:embed="rId3" cstate="print">
            <a:extLst>
              <a:ext uri="{28A0092B-C50C-407E-A947-70E740481C1C}">
                <a14:useLocalDpi xmlns:a14="http://schemas.microsoft.com/office/drawing/2010/main" val="0"/>
              </a:ext>
            </a:extLst>
          </a:blip>
          <a:srcRect t="26124" b="30391"/>
          <a:stretch>
            <a:fillRect/>
          </a:stretch>
        </p:blipFill>
        <p:spPr bwMode="auto">
          <a:xfrm>
            <a:off x="5909587" y="1176970"/>
            <a:ext cx="2387541" cy="779720"/>
          </a:xfrm>
          <a:prstGeom prst="rect">
            <a:avLst/>
          </a:prstGeom>
          <a:noFill/>
          <a:ln>
            <a:noFill/>
          </a:ln>
          <a:effectLst>
            <a:glow rad="101600">
              <a:schemeClr val="accent6">
                <a:satMod val="175000"/>
                <a:alpha val="40000"/>
              </a:schemeClr>
            </a:glow>
          </a:effectLst>
        </p:spPr>
      </p:pic>
      <p:sp>
        <p:nvSpPr>
          <p:cNvPr id="10" name="TextBox 9"/>
          <p:cNvSpPr txBox="1"/>
          <p:nvPr/>
        </p:nvSpPr>
        <p:spPr>
          <a:xfrm>
            <a:off x="7269576" y="6362474"/>
            <a:ext cx="1795684" cy="400110"/>
          </a:xfrm>
          <a:prstGeom prst="rect">
            <a:avLst/>
          </a:prstGeom>
          <a:noFill/>
        </p:spPr>
        <p:txBody>
          <a:bodyPr wrap="none">
            <a:spAutoFit/>
          </a:bodyPr>
          <a:lstStyle/>
          <a:p>
            <a:pPr>
              <a:defRPr/>
            </a:pPr>
            <a:r>
              <a:rPr lang="en-US" sz="2000" b="1" dirty="0" smtClean="0">
                <a:solidFill>
                  <a:schemeClr val="accent4">
                    <a:lumMod val="40000"/>
                    <a:lumOff val="60000"/>
                  </a:schemeClr>
                </a:solidFill>
                <a:latin typeface="Arial" charset="0"/>
              </a:rPr>
              <a:t>Document 30</a:t>
            </a:r>
            <a:endParaRPr lang="en-US" sz="2000" b="1" dirty="0">
              <a:solidFill>
                <a:schemeClr val="accent4">
                  <a:lumMod val="40000"/>
                  <a:lumOff val="60000"/>
                </a:schemeClr>
              </a:solidFill>
              <a:latin typeface="Arial" charset="0"/>
            </a:endParaRPr>
          </a:p>
        </p:txBody>
      </p:sp>
      <p:grpSp>
        <p:nvGrpSpPr>
          <p:cNvPr id="2" name="Group 1"/>
          <p:cNvGrpSpPr/>
          <p:nvPr/>
        </p:nvGrpSpPr>
        <p:grpSpPr>
          <a:xfrm>
            <a:off x="1526208" y="3573683"/>
            <a:ext cx="6122992" cy="3060264"/>
            <a:chOff x="1526208" y="3421283"/>
            <a:chExt cx="6122992" cy="3060264"/>
          </a:xfrm>
        </p:grpSpPr>
        <p:pic>
          <p:nvPicPr>
            <p:cNvPr id="9" name="Picture 2" descr="variant discovery, genotyping and filtering workflow"/>
            <p:cNvPicPr>
              <a:picLocks noChangeAspect="1" noChangeArrowheads="1"/>
            </p:cNvPicPr>
            <p:nvPr/>
          </p:nvPicPr>
          <p:blipFill>
            <a:blip r:embed="rId4" cstate="print"/>
            <a:srcRect/>
            <a:stretch>
              <a:fillRect/>
            </a:stretch>
          </p:blipFill>
          <p:spPr bwMode="auto">
            <a:xfrm>
              <a:off x="1526208" y="3421283"/>
              <a:ext cx="6122992" cy="2514600"/>
            </a:xfrm>
            <a:prstGeom prst="rect">
              <a:avLst/>
            </a:prstGeom>
            <a:noFill/>
          </p:spPr>
        </p:pic>
        <p:sp>
          <p:nvSpPr>
            <p:cNvPr id="11" name="TextBox 10"/>
            <p:cNvSpPr txBox="1"/>
            <p:nvPr/>
          </p:nvSpPr>
          <p:spPr>
            <a:xfrm>
              <a:off x="2094621" y="6019882"/>
              <a:ext cx="5008737" cy="461665"/>
            </a:xfrm>
            <a:prstGeom prst="rect">
              <a:avLst/>
            </a:prstGeom>
            <a:noFill/>
          </p:spPr>
          <p:txBody>
            <a:bodyPr wrap="square" rtlCol="0">
              <a:spAutoFit/>
            </a:bodyPr>
            <a:lstStyle/>
            <a:p>
              <a:pPr algn="ctr"/>
              <a:r>
                <a:rPr lang="en-US" sz="2400" b="1" dirty="0" smtClean="0">
                  <a:solidFill>
                    <a:srgbClr val="C1EEFF"/>
                  </a:solidFill>
                </a:rPr>
                <a:t>Broad Institute GATK Workflow</a:t>
              </a:r>
              <a:endParaRPr lang="en-US" sz="2400" b="1" dirty="0">
                <a:solidFill>
                  <a:srgbClr val="C1EEFF"/>
                </a:solidFill>
              </a:endParaRPr>
            </a:p>
          </p:txBody>
        </p:sp>
      </p:grpSp>
    </p:spTree>
    <p:extLst>
      <p:ext uri="{BB962C8B-B14F-4D97-AF65-F5344CB8AC3E}">
        <p14:creationId xmlns:p14="http://schemas.microsoft.com/office/powerpoint/2010/main" val="22934558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up)">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86" y="33235"/>
            <a:ext cx="9144000" cy="631825"/>
          </a:xfrm>
        </p:spPr>
        <p:txBody>
          <a:bodyPr/>
          <a:lstStyle/>
          <a:p>
            <a:pPr algn="ctr">
              <a:defRPr/>
            </a:pPr>
            <a:r>
              <a:rPr lang="en-US" sz="3500" b="1" dirty="0" smtClean="0">
                <a:solidFill>
                  <a:srgbClr val="FFFF00"/>
                </a:solidFill>
                <a:latin typeface="Arial" charset="0"/>
                <a:cs typeface="Arial" charset="0"/>
              </a:rPr>
              <a:t>DNA Sequencing Technology Development</a:t>
            </a:r>
            <a:endParaRPr lang="en-US" sz="3500" b="1" dirty="0">
              <a:solidFill>
                <a:srgbClr val="FFFF00"/>
              </a:solidFill>
              <a:latin typeface="Arial" charset="0"/>
              <a:cs typeface="Arial" charset="0"/>
            </a:endParaRPr>
          </a:p>
        </p:txBody>
      </p:sp>
      <p:sp>
        <p:nvSpPr>
          <p:cNvPr id="15" name="Title 1"/>
          <p:cNvSpPr txBox="1">
            <a:spLocks/>
          </p:cNvSpPr>
          <p:nvPr/>
        </p:nvSpPr>
        <p:spPr bwMode="auto">
          <a:xfrm>
            <a:off x="-189192" y="1021989"/>
            <a:ext cx="91440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34963" defTabSz="457200" fontAlgn="base">
              <a:spcBef>
                <a:spcPts val="700"/>
              </a:spcBef>
              <a:spcAft>
                <a:spcPct val="0"/>
              </a:spcAft>
              <a:buClr>
                <a:srgbClr val="D6ECFF"/>
              </a:buClr>
              <a:buSzPct val="95000"/>
              <a:buFont typeface="Wingdings" pitchFamily="2" charset="2"/>
              <a:buChar char=""/>
              <a:tabLst>
                <a:tab pos="914400" algn="l"/>
              </a:tabLst>
            </a:pPr>
            <a:r>
              <a:rPr lang="en-US" sz="3000" dirty="0" smtClean="0">
                <a:solidFill>
                  <a:srgbClr val="FFFFFF"/>
                </a:solidFill>
              </a:rPr>
              <a:t>Grantee meeting April 29-May 2</a:t>
            </a:r>
          </a:p>
          <a:p>
            <a:pPr marL="1025525" lvl="2" indent="0" defTabSz="457200" fontAlgn="base">
              <a:spcBef>
                <a:spcPts val="700"/>
              </a:spcBef>
              <a:spcAft>
                <a:spcPct val="0"/>
              </a:spcAft>
              <a:buClr>
                <a:srgbClr val="D6ECFF"/>
              </a:buClr>
              <a:buSzPct val="95000"/>
              <a:tabLst>
                <a:tab pos="914400" algn="l"/>
              </a:tabLst>
            </a:pPr>
            <a:r>
              <a:rPr lang="en-US" sz="2800" dirty="0">
                <a:solidFill>
                  <a:srgbClr val="C1EEFF"/>
                </a:solidFill>
              </a:rPr>
              <a:t>D</a:t>
            </a:r>
            <a:r>
              <a:rPr lang="en-US" sz="2800" dirty="0" smtClean="0">
                <a:solidFill>
                  <a:srgbClr val="C1EEFF"/>
                </a:solidFill>
              </a:rPr>
              <a:t>irect reading of modified </a:t>
            </a:r>
            <a:r>
              <a:rPr lang="en-US" sz="2800" dirty="0" err="1" smtClean="0">
                <a:solidFill>
                  <a:srgbClr val="C1EEFF"/>
                </a:solidFill>
              </a:rPr>
              <a:t>cytosines</a:t>
            </a:r>
            <a:endParaRPr lang="en-US" sz="2800" dirty="0" smtClean="0">
              <a:solidFill>
                <a:srgbClr val="C1EEFF"/>
              </a:solidFill>
            </a:endParaRPr>
          </a:p>
          <a:p>
            <a:pPr marL="1025525" lvl="2" indent="0" defTabSz="457200" fontAlgn="base">
              <a:spcBef>
                <a:spcPts val="700"/>
              </a:spcBef>
              <a:spcAft>
                <a:spcPct val="0"/>
              </a:spcAft>
              <a:buClr>
                <a:srgbClr val="D6ECFF"/>
              </a:buClr>
              <a:buSzPct val="95000"/>
              <a:tabLst>
                <a:tab pos="914400" algn="l"/>
              </a:tabLst>
            </a:pPr>
            <a:r>
              <a:rPr lang="en-US" sz="2800" dirty="0">
                <a:solidFill>
                  <a:srgbClr val="C1EEFF"/>
                </a:solidFill>
              </a:rPr>
              <a:t>F</a:t>
            </a:r>
            <a:r>
              <a:rPr lang="en-US" sz="2800" dirty="0" smtClean="0">
                <a:solidFill>
                  <a:srgbClr val="C1EEFF"/>
                </a:solidFill>
              </a:rPr>
              <a:t>abrication of solid state nanopore arrays</a:t>
            </a:r>
          </a:p>
          <a:p>
            <a:pPr marL="1025525" lvl="2" indent="0" defTabSz="457200" fontAlgn="base">
              <a:spcBef>
                <a:spcPts val="700"/>
              </a:spcBef>
              <a:spcAft>
                <a:spcPct val="0"/>
              </a:spcAft>
              <a:buClr>
                <a:srgbClr val="D6ECFF"/>
              </a:buClr>
              <a:buSzPct val="95000"/>
              <a:tabLst>
                <a:tab pos="914400" algn="l"/>
              </a:tabLst>
            </a:pPr>
            <a:r>
              <a:rPr lang="en-US" sz="2800" dirty="0">
                <a:solidFill>
                  <a:srgbClr val="C1EEFF"/>
                </a:solidFill>
              </a:rPr>
              <a:t>P</a:t>
            </a:r>
            <a:r>
              <a:rPr lang="en-US" sz="2800" dirty="0" smtClean="0">
                <a:solidFill>
                  <a:srgbClr val="C1EEFF"/>
                </a:solidFill>
              </a:rPr>
              <a:t>rotein analysis</a:t>
            </a:r>
          </a:p>
        </p:txBody>
      </p:sp>
      <p:pic>
        <p:nvPicPr>
          <p:cNvPr id="16" name="Picture 15" descr="IMG_5139.JPG"/>
          <p:cNvPicPr>
            <a:picLocks noChangeAspect="1"/>
          </p:cNvPicPr>
          <p:nvPr/>
        </p:nvPicPr>
        <p:blipFill>
          <a:blip r:embed="rId3" cstate="print"/>
          <a:stretch>
            <a:fillRect/>
          </a:stretch>
        </p:blipFill>
        <p:spPr>
          <a:xfrm>
            <a:off x="4394200" y="3495704"/>
            <a:ext cx="4445000" cy="2819055"/>
          </a:xfrm>
          <a:prstGeom prst="rect">
            <a:avLst/>
          </a:prstGeom>
          <a:effectLst>
            <a:glow rad="228600">
              <a:schemeClr val="accent1">
                <a:satMod val="175000"/>
                <a:alpha val="40000"/>
              </a:schemeClr>
            </a:glow>
          </a:effectLst>
        </p:spPr>
      </p:pic>
      <p:sp>
        <p:nvSpPr>
          <p:cNvPr id="17" name="TextBox 16"/>
          <p:cNvSpPr txBox="1"/>
          <p:nvPr/>
        </p:nvSpPr>
        <p:spPr>
          <a:xfrm>
            <a:off x="-194018" y="3575168"/>
            <a:ext cx="4399025" cy="2215991"/>
          </a:xfrm>
          <a:prstGeom prst="rect">
            <a:avLst/>
          </a:prstGeom>
          <a:noFill/>
        </p:spPr>
        <p:txBody>
          <a:bodyPr wrap="square" rtlCol="0">
            <a:spAutoFit/>
          </a:bodyPr>
          <a:lstStyle/>
          <a:p>
            <a:pPr marL="571500" lvl="1" indent="-334963" defTabSz="457200" fontAlgn="base">
              <a:spcBef>
                <a:spcPts val="700"/>
              </a:spcBef>
              <a:spcAft>
                <a:spcPct val="0"/>
              </a:spcAft>
              <a:buClr>
                <a:srgbClr val="D6ECFF"/>
              </a:buClr>
              <a:buSzPct val="95000"/>
              <a:buFont typeface="Wingdings" pitchFamily="2" charset="2"/>
              <a:buChar char=""/>
              <a:tabLst>
                <a:tab pos="914400" algn="l"/>
              </a:tabLst>
            </a:pPr>
            <a:r>
              <a:rPr lang="en-US" sz="3000" b="1" dirty="0" smtClean="0">
                <a:solidFill>
                  <a:srgbClr val="FFFFFF"/>
                </a:solidFill>
                <a:latin typeface="Arial" pitchFamily="34" charset="0"/>
                <a:cs typeface="Arial" pitchFamily="34" charset="0"/>
              </a:rPr>
              <a:t>New applications 	will be discussed 	in the Closed 	</a:t>
            </a:r>
            <a:r>
              <a:rPr lang="en-US" sz="3000" dirty="0" smtClean="0">
                <a:solidFill>
                  <a:srgbClr val="FFFFFF"/>
                </a:solidFill>
                <a:cs typeface="Arial" pitchFamily="34" charset="0"/>
              </a:rPr>
              <a:t>S</a:t>
            </a:r>
            <a:r>
              <a:rPr lang="en-US" sz="3000" b="1" dirty="0" smtClean="0">
                <a:solidFill>
                  <a:srgbClr val="FFFFFF"/>
                </a:solidFill>
                <a:latin typeface="Arial" pitchFamily="34" charset="0"/>
                <a:cs typeface="Arial" pitchFamily="34" charset="0"/>
              </a:rPr>
              <a:t>ession</a:t>
            </a:r>
          </a:p>
          <a:p>
            <a:endParaRPr lang="en-US" dirty="0"/>
          </a:p>
        </p:txBody>
      </p:sp>
    </p:spTree>
    <p:extLst>
      <p:ext uri="{BB962C8B-B14F-4D97-AF65-F5344CB8AC3E}">
        <p14:creationId xmlns:p14="http://schemas.microsoft.com/office/powerpoint/2010/main" val="151822417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0" y="35112"/>
            <a:ext cx="9144000" cy="787078"/>
          </a:xfrm>
          <a:prstGeom prst="rect">
            <a:avLst/>
          </a:prstGeom>
          <a:noFill/>
          <a:ln w="9525">
            <a:noFill/>
            <a:miter lim="800000"/>
            <a:headEnd/>
            <a:tailEnd/>
          </a:ln>
        </p:spPr>
        <p:txBody>
          <a:bodyPr/>
          <a:lstStyle/>
          <a:p>
            <a:pPr algn="ctr"/>
            <a:r>
              <a:rPr lang="en-US" sz="3600" b="1" dirty="0" smtClean="0">
                <a:solidFill>
                  <a:srgbClr val="FFFF00"/>
                </a:solidFill>
                <a:latin typeface="Arial" pitchFamily="34" charset="0"/>
                <a:cs typeface="Arial" pitchFamily="34" charset="0"/>
              </a:rPr>
              <a:t>ENCODE</a:t>
            </a:r>
            <a:endParaRPr lang="en-US" sz="3600" b="1" dirty="0">
              <a:solidFill>
                <a:srgbClr val="FFFF00"/>
              </a:solidFill>
              <a:latin typeface="Arial" pitchFamily="34" charset="0"/>
              <a:cs typeface="Arial" pitchFamily="34" charset="0"/>
            </a:endParaRPr>
          </a:p>
        </p:txBody>
      </p:sp>
      <p:pic>
        <p:nvPicPr>
          <p:cNvPr id="15363" name="Picture 3" descr="S:\CENTERS\Kris\Presos&amp;Posters&amp;Pictures\Graphics\modENCODE logo.tif"/>
          <p:cNvPicPr>
            <a:picLocks noChangeAspect="1" noChangeArrowheads="1"/>
          </p:cNvPicPr>
          <p:nvPr/>
        </p:nvPicPr>
        <p:blipFill>
          <a:blip r:embed="rId3" cstate="print"/>
          <a:srcRect/>
          <a:stretch>
            <a:fillRect/>
          </a:stretch>
        </p:blipFill>
        <p:spPr bwMode="auto">
          <a:xfrm>
            <a:off x="7723188" y="0"/>
            <a:ext cx="1420812" cy="1273175"/>
          </a:xfrm>
          <a:prstGeom prst="rect">
            <a:avLst/>
          </a:prstGeom>
          <a:noFill/>
          <a:ln w="9525">
            <a:noFill/>
            <a:miter lim="800000"/>
            <a:headEnd/>
            <a:tailEnd/>
          </a:ln>
        </p:spPr>
      </p:pic>
      <p:pic>
        <p:nvPicPr>
          <p:cNvPr id="15364" name="Picture 1"/>
          <p:cNvPicPr>
            <a:picLocks noChangeAspect="1"/>
          </p:cNvPicPr>
          <p:nvPr/>
        </p:nvPicPr>
        <p:blipFill>
          <a:blip r:embed="rId4" cstate="print"/>
          <a:srcRect/>
          <a:stretch>
            <a:fillRect/>
          </a:stretch>
        </p:blipFill>
        <p:spPr bwMode="auto">
          <a:xfrm>
            <a:off x="0" y="0"/>
            <a:ext cx="1620838" cy="1244600"/>
          </a:xfrm>
          <a:prstGeom prst="rect">
            <a:avLst/>
          </a:prstGeom>
          <a:noFill/>
          <a:ln w="9525">
            <a:noFill/>
            <a:miter lim="800000"/>
            <a:headEnd/>
            <a:tailEnd/>
          </a:ln>
        </p:spPr>
      </p:pic>
      <p:sp>
        <p:nvSpPr>
          <p:cNvPr id="6" name="Title 1"/>
          <p:cNvSpPr txBox="1">
            <a:spLocks/>
          </p:cNvSpPr>
          <p:nvPr/>
        </p:nvSpPr>
        <p:spPr bwMode="auto">
          <a:xfrm>
            <a:off x="2994523" y="1658864"/>
            <a:ext cx="6220249" cy="5053013"/>
          </a:xfrm>
          <a:prstGeom prst="rect">
            <a:avLst/>
          </a:prstGeom>
          <a:noFill/>
          <a:ln w="9525" algn="ctr">
            <a:noFill/>
            <a:miter lim="800000"/>
            <a:headEnd/>
            <a:tailEnd/>
          </a:ln>
        </p:spPr>
        <p:txBody>
          <a:bodyPr/>
          <a:lstStyle/>
          <a:p>
            <a:pPr marL="407988" lvl="1" indent="-225425" defTabSz="457200" eaLnBrk="0" hangingPunct="0">
              <a:spcBef>
                <a:spcPts val="700"/>
              </a:spcBef>
              <a:buClr>
                <a:srgbClr val="D6ECFF"/>
              </a:buClr>
              <a:buSzPct val="95000"/>
              <a:buFont typeface="Wingdings" pitchFamily="2" charset="2"/>
              <a:buChar char=""/>
              <a:tabLst>
                <a:tab pos="914400" algn="l"/>
              </a:tabLst>
            </a:pPr>
            <a:r>
              <a:rPr lang="en-US" sz="2800" b="1" dirty="0" smtClean="0">
                <a:solidFill>
                  <a:srgbClr val="FFFFFF"/>
                </a:solidFill>
                <a:latin typeface="Arial" pitchFamily="34" charset="0"/>
              </a:rPr>
              <a:t>CSHL ‘Biology of Genomes’ 	ENCODE Tutorial </a:t>
            </a:r>
          </a:p>
          <a:p>
            <a:pPr marL="407988" lvl="1" indent="-225425" defTabSz="457200" eaLnBrk="0" hangingPunct="0">
              <a:spcBef>
                <a:spcPts val="700"/>
              </a:spcBef>
              <a:buClr>
                <a:srgbClr val="D6ECFF"/>
              </a:buClr>
              <a:buSzPct val="95000"/>
              <a:buFont typeface="Wingdings" pitchFamily="2" charset="2"/>
              <a:buChar char=""/>
              <a:tabLst>
                <a:tab pos="914400" algn="l"/>
              </a:tabLst>
            </a:pPr>
            <a:r>
              <a:rPr lang="en-US" sz="2800" b="1" dirty="0" smtClean="0">
                <a:solidFill>
                  <a:srgbClr val="FFFFFF"/>
                </a:solidFill>
                <a:latin typeface="Arial" pitchFamily="34" charset="0"/>
              </a:rPr>
              <a:t>ENCODE </a:t>
            </a:r>
            <a:r>
              <a:rPr lang="en-US" sz="2800" b="1" dirty="0">
                <a:solidFill>
                  <a:srgbClr val="FFFFFF"/>
                </a:solidFill>
                <a:latin typeface="Arial" pitchFamily="34" charset="0"/>
              </a:rPr>
              <a:t>Consortium </a:t>
            </a:r>
            <a:r>
              <a:rPr lang="en-US" sz="2800" b="1" dirty="0" smtClean="0">
                <a:solidFill>
                  <a:srgbClr val="FFFFFF"/>
                </a:solidFill>
                <a:latin typeface="Arial" pitchFamily="34" charset="0"/>
              </a:rPr>
              <a:t>Meeting 	on May 29-31</a:t>
            </a:r>
          </a:p>
          <a:p>
            <a:pPr marL="407988" lvl="1" indent="-225425" defTabSz="457200" eaLnBrk="0" hangingPunct="0">
              <a:spcBef>
                <a:spcPts val="700"/>
              </a:spcBef>
              <a:buClr>
                <a:srgbClr val="D6ECFF"/>
              </a:buClr>
              <a:buSzPct val="95000"/>
              <a:buFont typeface="Wingdings" pitchFamily="2" charset="2"/>
              <a:buChar char=""/>
              <a:tabLst>
                <a:tab pos="914400" algn="l"/>
              </a:tabLst>
            </a:pPr>
            <a:r>
              <a:rPr lang="en-US" sz="2800" b="1" dirty="0" smtClean="0">
                <a:solidFill>
                  <a:srgbClr val="FFFFFF"/>
                </a:solidFill>
                <a:latin typeface="Arial" pitchFamily="34" charset="0"/>
              </a:rPr>
              <a:t>Cross-species manuscripts 	submitted or in	final 	preparations</a:t>
            </a:r>
          </a:p>
          <a:p>
            <a:pPr marL="407988" lvl="2" indent="-225425" defTabSz="457200" eaLnBrk="0" hangingPunct="0">
              <a:spcBef>
                <a:spcPts val="700"/>
              </a:spcBef>
              <a:buClr>
                <a:srgbClr val="D6ECFF"/>
              </a:buClr>
              <a:buSzPct val="95000"/>
              <a:tabLst>
                <a:tab pos="1146175" algn="l"/>
              </a:tabLst>
            </a:pPr>
            <a:r>
              <a:rPr lang="en-US" sz="2400" b="1" dirty="0" smtClean="0">
                <a:solidFill>
                  <a:schemeClr val="tx2">
                    <a:lumMod val="90000"/>
                  </a:schemeClr>
                </a:solidFill>
                <a:latin typeface="Arial" pitchFamily="34" charset="0"/>
              </a:rPr>
              <a:t>		</a:t>
            </a:r>
            <a:r>
              <a:rPr lang="en-US" sz="2400" b="1" dirty="0" err="1" smtClean="0">
                <a:solidFill>
                  <a:schemeClr val="tx2">
                    <a:lumMod val="90000"/>
                  </a:schemeClr>
                </a:solidFill>
                <a:latin typeface="Arial" pitchFamily="34" charset="0"/>
              </a:rPr>
              <a:t>modENCODE</a:t>
            </a:r>
            <a:r>
              <a:rPr lang="en-US" sz="2400" b="1" dirty="0" smtClean="0">
                <a:solidFill>
                  <a:schemeClr val="tx2">
                    <a:lumMod val="90000"/>
                  </a:schemeClr>
                </a:solidFill>
                <a:latin typeface="Arial" pitchFamily="34" charset="0"/>
              </a:rPr>
              <a:t> (fly/worm/human)</a:t>
            </a:r>
          </a:p>
          <a:p>
            <a:pPr marL="407988" lvl="2" indent="-225425" defTabSz="457200" eaLnBrk="0" hangingPunct="0">
              <a:spcBef>
                <a:spcPts val="700"/>
              </a:spcBef>
              <a:buClr>
                <a:srgbClr val="D6ECFF"/>
              </a:buClr>
              <a:buSzPct val="95000"/>
              <a:tabLst>
                <a:tab pos="1146175" algn="l"/>
              </a:tabLst>
            </a:pPr>
            <a:r>
              <a:rPr lang="en-US" sz="2400" b="1" dirty="0" smtClean="0">
                <a:solidFill>
                  <a:schemeClr val="tx2">
                    <a:lumMod val="90000"/>
                  </a:schemeClr>
                </a:solidFill>
                <a:latin typeface="Arial" pitchFamily="34" charset="0"/>
              </a:rPr>
              <a:t>		mouse ENCODE (mouse/human)</a:t>
            </a:r>
          </a:p>
        </p:txBody>
      </p:sp>
      <p:sp>
        <p:nvSpPr>
          <p:cNvPr id="7" name="TextBox 7"/>
          <p:cNvSpPr txBox="1">
            <a:spLocks noChangeArrowheads="1"/>
          </p:cNvSpPr>
          <p:nvPr/>
        </p:nvSpPr>
        <p:spPr bwMode="auto">
          <a:xfrm>
            <a:off x="7270115" y="6362383"/>
            <a:ext cx="1795684" cy="400110"/>
          </a:xfrm>
          <a:prstGeom prst="rect">
            <a:avLst/>
          </a:prstGeom>
          <a:noFill/>
          <a:ln w="9525">
            <a:noFill/>
            <a:miter lim="800000"/>
            <a:headEnd/>
            <a:tailEnd/>
          </a:ln>
        </p:spPr>
        <p:txBody>
          <a:bodyPr wrap="none">
            <a:spAutoFit/>
          </a:bodyPr>
          <a:lstStyle/>
          <a:p>
            <a:r>
              <a:rPr lang="en-US" sz="2000" b="1" dirty="0">
                <a:solidFill>
                  <a:srgbClr val="8BE6FF"/>
                </a:solidFill>
                <a:latin typeface="Arial" pitchFamily="34" charset="0"/>
              </a:rPr>
              <a:t>Document </a:t>
            </a:r>
            <a:r>
              <a:rPr lang="en-US" sz="2000" b="1" dirty="0" smtClean="0">
                <a:solidFill>
                  <a:srgbClr val="8BE6FF"/>
                </a:solidFill>
                <a:latin typeface="Arial" pitchFamily="34" charset="0"/>
              </a:rPr>
              <a:t>31</a:t>
            </a:r>
            <a:endParaRPr lang="en-US" sz="2000" b="1" dirty="0">
              <a:solidFill>
                <a:srgbClr val="8BE6FF"/>
              </a:solidFill>
              <a:latin typeface="Arial" pitchFamily="34" charset="0"/>
            </a:endParaRPr>
          </a:p>
        </p:txBody>
      </p:sp>
      <p:grpSp>
        <p:nvGrpSpPr>
          <p:cNvPr id="4" name="Group 3"/>
          <p:cNvGrpSpPr/>
          <p:nvPr/>
        </p:nvGrpSpPr>
        <p:grpSpPr>
          <a:xfrm>
            <a:off x="117277" y="1618780"/>
            <a:ext cx="3000234" cy="4495801"/>
            <a:chOff x="177441" y="1739100"/>
            <a:chExt cx="3000234" cy="4495801"/>
          </a:xfrm>
        </p:grpSpPr>
        <p:pic>
          <p:nvPicPr>
            <p:cNvPr id="9" name="Picture 4" descr="C:\Users\zhoux8\Desktop\ENCODE Roadmap Tutorial\ASHG_2012_MPazin_ENCODE_Roadmap_Tutorial_Page_0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8889"/>
            <a:stretch/>
          </p:blipFill>
          <p:spPr bwMode="auto">
            <a:xfrm>
              <a:off x="177441" y="1739100"/>
              <a:ext cx="3000234" cy="2050160"/>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3" name="Group 2"/>
            <p:cNvGrpSpPr>
              <a:grpSpLocks noChangeAspect="1"/>
            </p:cNvGrpSpPr>
            <p:nvPr/>
          </p:nvGrpSpPr>
          <p:grpSpPr>
            <a:xfrm>
              <a:off x="196775" y="3948901"/>
              <a:ext cx="2975818" cy="2286000"/>
              <a:chOff x="132805" y="3261701"/>
              <a:chExt cx="3391988" cy="2605699"/>
            </a:xfrm>
          </p:grpSpPr>
          <p:sp>
            <p:nvSpPr>
              <p:cNvPr id="2" name="Rectangle 1"/>
              <p:cNvSpPr/>
              <p:nvPr/>
            </p:nvSpPr>
            <p:spPr>
              <a:xfrm>
                <a:off x="132805" y="3261701"/>
                <a:ext cx="3391988" cy="2605699"/>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zhoux8\Desktop\Picture2.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914" b="5494"/>
              <a:stretch/>
            </p:blipFill>
            <p:spPr bwMode="auto">
              <a:xfrm>
                <a:off x="609600" y="3261701"/>
                <a:ext cx="2460756" cy="260569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87688008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0" y="1463494"/>
            <a:ext cx="9144000" cy="2147812"/>
          </a:xfrm>
          <a:prstGeom prst="rect">
            <a:avLst/>
          </a:prstGeom>
          <a:noFill/>
          <a:ln w="9525" algn="ctr">
            <a:noFill/>
            <a:miter lim="800000"/>
            <a:headEnd/>
            <a:tailEnd/>
          </a:ln>
        </p:spPr>
        <p:txBody>
          <a:bodyPr/>
          <a:lstStyle/>
          <a:p>
            <a:pPr marL="571500" lvl="1" indent="-393700" defTabSz="457200" eaLnBrk="0" hangingPunct="0">
              <a:spcBef>
                <a:spcPts val="700"/>
              </a:spcBef>
              <a:buClr>
                <a:srgbClr val="D6ECFF"/>
              </a:buClr>
              <a:buSzPct val="95000"/>
              <a:buFont typeface="Wingdings" pitchFamily="2" charset="2"/>
              <a:buChar char=""/>
              <a:tabLst>
                <a:tab pos="914400" algn="l"/>
              </a:tabLst>
            </a:pPr>
            <a:r>
              <a:rPr lang="en-US" sz="2500" b="1" dirty="0" smtClean="0">
                <a:solidFill>
                  <a:srgbClr val="FFFFFF"/>
                </a:solidFill>
                <a:latin typeface="Arial" pitchFamily="34" charset="0"/>
              </a:rPr>
              <a:t>Mike </a:t>
            </a:r>
            <a:r>
              <a:rPr lang="en-US" sz="2500" b="1" dirty="0">
                <a:solidFill>
                  <a:srgbClr val="FFFFFF"/>
                </a:solidFill>
                <a:latin typeface="Arial" pitchFamily="34" charset="0"/>
              </a:rPr>
              <a:t>Pazin </a:t>
            </a:r>
            <a:r>
              <a:rPr lang="en-US" sz="2500" b="1" dirty="0" smtClean="0">
                <a:solidFill>
                  <a:srgbClr val="FFFFFF"/>
                </a:solidFill>
                <a:latin typeface="Arial" pitchFamily="34" charset="0"/>
              </a:rPr>
              <a:t>gave </a:t>
            </a:r>
            <a:r>
              <a:rPr lang="en-US" sz="2500" dirty="0" smtClean="0">
                <a:solidFill>
                  <a:srgbClr val="FFFFFF"/>
                </a:solidFill>
              </a:rPr>
              <a:t>ENCODE </a:t>
            </a:r>
            <a:r>
              <a:rPr lang="en-US" sz="2500" dirty="0">
                <a:solidFill>
                  <a:srgbClr val="FFFFFF"/>
                </a:solidFill>
              </a:rPr>
              <a:t>presentation </a:t>
            </a:r>
            <a:r>
              <a:rPr lang="en-US" sz="2500" b="1" dirty="0" smtClean="0">
                <a:solidFill>
                  <a:srgbClr val="FFFFFF"/>
                </a:solidFill>
                <a:latin typeface="Arial" pitchFamily="34" charset="0"/>
              </a:rPr>
              <a:t>at 		TEDMED 2013 in Washington, D.C.</a:t>
            </a:r>
            <a:endParaRPr lang="en-US" sz="2500" b="1" dirty="0">
              <a:solidFill>
                <a:srgbClr val="FFFFFF"/>
              </a:solidFill>
              <a:latin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r>
              <a:rPr lang="en-US" sz="2500" b="1" dirty="0" smtClean="0">
                <a:solidFill>
                  <a:srgbClr val="FFFFFF"/>
                </a:solidFill>
                <a:latin typeface="Arial" pitchFamily="34" charset="0"/>
              </a:rPr>
              <a:t>Two </a:t>
            </a:r>
            <a:r>
              <a:rPr lang="en-US" sz="2500" b="1" dirty="0">
                <a:solidFill>
                  <a:srgbClr val="FFFFFF"/>
                </a:solidFill>
                <a:latin typeface="Arial" pitchFamily="34" charset="0"/>
              </a:rPr>
              <a:t>former ENCODE program </a:t>
            </a:r>
            <a:r>
              <a:rPr lang="en-US" sz="2500" b="1" dirty="0" smtClean="0">
                <a:solidFill>
                  <a:srgbClr val="FFFFFF"/>
                </a:solidFill>
                <a:latin typeface="Arial" pitchFamily="34" charset="0"/>
              </a:rPr>
              <a:t>analysts </a:t>
            </a:r>
            <a:r>
              <a:rPr lang="en-US" sz="2500" dirty="0">
                <a:solidFill>
                  <a:srgbClr val="FFFFFF"/>
                </a:solidFill>
              </a:rPr>
              <a:t>(Rebecca </a:t>
            </a:r>
            <a:r>
              <a:rPr lang="en-US" sz="2500" dirty="0" smtClean="0">
                <a:solidFill>
                  <a:srgbClr val="FFFFFF"/>
                </a:solidFill>
              </a:rPr>
              <a:t>	</a:t>
            </a:r>
            <a:r>
              <a:rPr lang="en-US" sz="2500" dirty="0" err="1" smtClean="0">
                <a:solidFill>
                  <a:srgbClr val="FFFFFF"/>
                </a:solidFill>
              </a:rPr>
              <a:t>Lowdon</a:t>
            </a:r>
            <a:r>
              <a:rPr lang="en-US" sz="2500" dirty="0" smtClean="0">
                <a:solidFill>
                  <a:srgbClr val="FFFFFF"/>
                </a:solidFill>
              </a:rPr>
              <a:t> and Judy </a:t>
            </a:r>
            <a:r>
              <a:rPr lang="en-US" sz="2500" b="1" dirty="0" smtClean="0">
                <a:solidFill>
                  <a:srgbClr val="FFFFFF"/>
                </a:solidFill>
                <a:latin typeface="Arial" pitchFamily="34" charset="0"/>
              </a:rPr>
              <a:t>Wexler) awarded </a:t>
            </a:r>
            <a:r>
              <a:rPr lang="en-US" sz="2500" b="1" dirty="0">
                <a:solidFill>
                  <a:srgbClr val="FFFFFF"/>
                </a:solidFill>
                <a:latin typeface="Arial" pitchFamily="34" charset="0"/>
              </a:rPr>
              <a:t>NSF </a:t>
            </a:r>
            <a:r>
              <a:rPr lang="en-US" sz="2500" b="1" dirty="0" smtClean="0">
                <a:solidFill>
                  <a:srgbClr val="FFFFFF"/>
                </a:solidFill>
                <a:latin typeface="Arial" pitchFamily="34" charset="0"/>
              </a:rPr>
              <a:t>Graduate 	Research Fellowships</a:t>
            </a:r>
            <a:endParaRPr lang="en-US" sz="2500" b="1" dirty="0">
              <a:solidFill>
                <a:srgbClr val="FFFFFF"/>
              </a:solidFill>
              <a:latin typeface="Arial" pitchFamily="34" charset="0"/>
            </a:endParaRPr>
          </a:p>
        </p:txBody>
      </p:sp>
      <p:pic>
        <p:nvPicPr>
          <p:cNvPr id="15363" name="Picture 3" descr="S:\CENTERS\Kris\Presos&amp;Posters&amp;Pictures\Graphics\modENCODE logo.tif"/>
          <p:cNvPicPr>
            <a:picLocks noChangeAspect="1" noChangeArrowheads="1"/>
          </p:cNvPicPr>
          <p:nvPr/>
        </p:nvPicPr>
        <p:blipFill>
          <a:blip r:embed="rId3" cstate="print"/>
          <a:srcRect/>
          <a:stretch>
            <a:fillRect/>
          </a:stretch>
        </p:blipFill>
        <p:spPr bwMode="auto">
          <a:xfrm>
            <a:off x="7723188" y="0"/>
            <a:ext cx="1420812" cy="1273175"/>
          </a:xfrm>
          <a:prstGeom prst="rect">
            <a:avLst/>
          </a:prstGeom>
          <a:noFill/>
          <a:ln w="9525">
            <a:noFill/>
            <a:miter lim="800000"/>
            <a:headEnd/>
            <a:tailEnd/>
          </a:ln>
        </p:spPr>
      </p:pic>
      <p:pic>
        <p:nvPicPr>
          <p:cNvPr id="15364" name="Picture 1"/>
          <p:cNvPicPr>
            <a:picLocks noChangeAspect="1"/>
          </p:cNvPicPr>
          <p:nvPr/>
        </p:nvPicPr>
        <p:blipFill>
          <a:blip r:embed="rId4" cstate="print"/>
          <a:srcRect/>
          <a:stretch>
            <a:fillRect/>
          </a:stretch>
        </p:blipFill>
        <p:spPr bwMode="auto">
          <a:xfrm>
            <a:off x="0" y="0"/>
            <a:ext cx="1620838" cy="1244600"/>
          </a:xfrm>
          <a:prstGeom prst="rect">
            <a:avLst/>
          </a:prstGeom>
          <a:noFill/>
          <a:ln w="9525">
            <a:noFill/>
            <a:miter lim="800000"/>
            <a:headEnd/>
            <a:tailEnd/>
          </a:ln>
        </p:spPr>
      </p:pic>
      <p:sp>
        <p:nvSpPr>
          <p:cNvPr id="7" name="TextBox 7"/>
          <p:cNvSpPr txBox="1">
            <a:spLocks noChangeArrowheads="1"/>
          </p:cNvSpPr>
          <p:nvPr/>
        </p:nvSpPr>
        <p:spPr bwMode="auto">
          <a:xfrm>
            <a:off x="7270115" y="6362383"/>
            <a:ext cx="1795684" cy="400110"/>
          </a:xfrm>
          <a:prstGeom prst="rect">
            <a:avLst/>
          </a:prstGeom>
          <a:noFill/>
          <a:ln w="9525">
            <a:noFill/>
            <a:miter lim="800000"/>
            <a:headEnd/>
            <a:tailEnd/>
          </a:ln>
        </p:spPr>
        <p:txBody>
          <a:bodyPr wrap="none">
            <a:spAutoFit/>
          </a:bodyPr>
          <a:lstStyle/>
          <a:p>
            <a:r>
              <a:rPr lang="en-US" sz="2000" b="1" dirty="0">
                <a:solidFill>
                  <a:srgbClr val="8BE6FF"/>
                </a:solidFill>
                <a:latin typeface="Arial" pitchFamily="34" charset="0"/>
              </a:rPr>
              <a:t>Document </a:t>
            </a:r>
            <a:r>
              <a:rPr lang="en-US" sz="2000" b="1" dirty="0" smtClean="0">
                <a:solidFill>
                  <a:srgbClr val="8BE6FF"/>
                </a:solidFill>
                <a:latin typeface="Arial" pitchFamily="34" charset="0"/>
              </a:rPr>
              <a:t>31</a:t>
            </a:r>
            <a:endParaRPr lang="en-US" sz="2000" b="1" dirty="0">
              <a:solidFill>
                <a:srgbClr val="8BE6FF"/>
              </a:solidFill>
              <a:latin typeface="Arial" pitchFamily="34" charset="0"/>
            </a:endParaRPr>
          </a:p>
        </p:txBody>
      </p:sp>
      <p:grpSp>
        <p:nvGrpSpPr>
          <p:cNvPr id="11" name="Group 10"/>
          <p:cNvGrpSpPr>
            <a:grpSpLocks noChangeAspect="1"/>
          </p:cNvGrpSpPr>
          <p:nvPr/>
        </p:nvGrpSpPr>
        <p:grpSpPr>
          <a:xfrm>
            <a:off x="5403450" y="3839843"/>
            <a:ext cx="3666959" cy="2179900"/>
            <a:chOff x="2257275" y="1314450"/>
            <a:chExt cx="4472215" cy="2658602"/>
          </a:xfrm>
        </p:grpSpPr>
        <p:grpSp>
          <p:nvGrpSpPr>
            <p:cNvPr id="12" name="Group 11"/>
            <p:cNvGrpSpPr/>
            <p:nvPr/>
          </p:nvGrpSpPr>
          <p:grpSpPr>
            <a:xfrm>
              <a:off x="2376655" y="1314450"/>
              <a:ext cx="4352835" cy="2239236"/>
              <a:chOff x="1151473" y="3847158"/>
              <a:chExt cx="2532488" cy="1412122"/>
            </a:xfrm>
          </p:grpSpPr>
          <p:pic>
            <p:nvPicPr>
              <p:cNvPr id="15" name="Picture 2" descr="http://www.geeky-gadgets.com/wp-content/uploads/2011/08/Judy-Wexler.jpg"/>
              <p:cNvPicPr>
                <a:picLocks noChangeAspect="1" noChangeArrowheads="1"/>
              </p:cNvPicPr>
              <p:nvPr/>
            </p:nvPicPr>
            <p:blipFill rotWithShape="1">
              <a:blip r:embed="rId5">
                <a:extLst>
                  <a:ext uri="{28A0092B-C50C-407E-A947-70E740481C1C}">
                    <a14:useLocalDpi xmlns:a14="http://schemas.microsoft.com/office/drawing/2010/main" val="0"/>
                  </a:ext>
                </a:extLst>
              </a:blip>
              <a:srcRect l="50716" t="16252" r="27130" b="50520"/>
              <a:stretch/>
            </p:blipFill>
            <p:spPr bwMode="auto">
              <a:xfrm>
                <a:off x="2535786" y="3848885"/>
                <a:ext cx="1148175" cy="140820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ang.wustl.edu/images/RebeccaLowdo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725" r="25445" b="2316"/>
              <a:stretch/>
            </p:blipFill>
            <p:spPr bwMode="auto">
              <a:xfrm>
                <a:off x="1151473" y="3847158"/>
                <a:ext cx="1310505" cy="1412122"/>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p:cNvSpPr txBox="1"/>
            <p:nvPr/>
          </p:nvSpPr>
          <p:spPr>
            <a:xfrm>
              <a:off x="2257275" y="3541383"/>
              <a:ext cx="2821034" cy="431668"/>
            </a:xfrm>
            <a:prstGeom prst="rect">
              <a:avLst/>
            </a:prstGeom>
            <a:noFill/>
          </p:spPr>
          <p:txBody>
            <a:bodyPr wrap="square" rtlCol="0">
              <a:spAutoFit/>
            </a:bodyPr>
            <a:lstStyle/>
            <a:p>
              <a:r>
                <a:rPr lang="en-US" sz="1700" b="1" dirty="0">
                  <a:solidFill>
                    <a:srgbClr val="FFFFFF"/>
                  </a:solidFill>
                </a:rPr>
                <a:t>Rebecca </a:t>
              </a:r>
              <a:r>
                <a:rPr lang="en-US" sz="1700" b="1" dirty="0" err="1">
                  <a:solidFill>
                    <a:srgbClr val="FFFFFF"/>
                  </a:solidFill>
                </a:rPr>
                <a:t>Lowdon</a:t>
              </a:r>
              <a:endParaRPr lang="en-US" sz="1700" dirty="0"/>
            </a:p>
          </p:txBody>
        </p:sp>
        <p:sp>
          <p:nvSpPr>
            <p:cNvPr id="14" name="TextBox 13"/>
            <p:cNvSpPr txBox="1"/>
            <p:nvPr/>
          </p:nvSpPr>
          <p:spPr>
            <a:xfrm>
              <a:off x="4492931" y="3541384"/>
              <a:ext cx="2132131" cy="431668"/>
            </a:xfrm>
            <a:prstGeom prst="rect">
              <a:avLst/>
            </a:prstGeom>
            <a:noFill/>
          </p:spPr>
          <p:txBody>
            <a:bodyPr wrap="square" rtlCol="0">
              <a:spAutoFit/>
            </a:bodyPr>
            <a:lstStyle/>
            <a:p>
              <a:pPr algn="r"/>
              <a:r>
                <a:rPr lang="en-US" sz="1700" b="1" dirty="0" smtClean="0">
                  <a:solidFill>
                    <a:srgbClr val="FFFFFF"/>
                  </a:solidFill>
                </a:rPr>
                <a:t>Judy </a:t>
              </a:r>
              <a:r>
                <a:rPr lang="en-US" sz="1700" b="1" dirty="0">
                  <a:solidFill>
                    <a:srgbClr val="FFFFFF"/>
                  </a:solidFill>
                </a:rPr>
                <a:t>Wexler</a:t>
              </a:r>
              <a:endParaRPr lang="en-US" sz="1700" dirty="0"/>
            </a:p>
          </p:txBody>
        </p:sp>
      </p:grpSp>
      <p:grpSp>
        <p:nvGrpSpPr>
          <p:cNvPr id="8" name="Group 7"/>
          <p:cNvGrpSpPr/>
          <p:nvPr/>
        </p:nvGrpSpPr>
        <p:grpSpPr>
          <a:xfrm>
            <a:off x="116711" y="3842090"/>
            <a:ext cx="5183015" cy="2111599"/>
            <a:chOff x="224999" y="3842090"/>
            <a:chExt cx="5183015" cy="2111599"/>
          </a:xfrm>
        </p:grpSpPr>
        <p:grpSp>
          <p:nvGrpSpPr>
            <p:cNvPr id="4" name="Group 3"/>
            <p:cNvGrpSpPr>
              <a:grpSpLocks noChangeAspect="1"/>
            </p:cNvGrpSpPr>
            <p:nvPr/>
          </p:nvGrpSpPr>
          <p:grpSpPr>
            <a:xfrm>
              <a:off x="224999" y="3842090"/>
              <a:ext cx="5183015" cy="2111599"/>
              <a:chOff x="1371600" y="4358208"/>
              <a:chExt cx="6135853" cy="2499792"/>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4358208"/>
                <a:ext cx="6135853" cy="24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4410587"/>
                <a:ext cx="2057400" cy="468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a:xfrm>
              <a:off x="2133600" y="4797180"/>
              <a:ext cx="457200" cy="8861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4"/>
          <p:cNvSpPr>
            <a:spLocks noChangeArrowheads="1"/>
          </p:cNvSpPr>
          <p:nvPr/>
        </p:nvSpPr>
        <p:spPr bwMode="auto">
          <a:xfrm>
            <a:off x="0" y="33440"/>
            <a:ext cx="9144000" cy="787078"/>
          </a:xfrm>
          <a:prstGeom prst="rect">
            <a:avLst/>
          </a:prstGeom>
          <a:noFill/>
          <a:ln w="9525">
            <a:noFill/>
            <a:miter lim="800000"/>
            <a:headEnd/>
            <a:tailEnd/>
          </a:ln>
        </p:spPr>
        <p:txBody>
          <a:bodyPr/>
          <a:lstStyle/>
          <a:p>
            <a:pPr algn="ctr"/>
            <a:r>
              <a:rPr lang="en-US" sz="3600" b="1" dirty="0" smtClean="0">
                <a:solidFill>
                  <a:srgbClr val="FFFF00"/>
                </a:solidFill>
                <a:latin typeface="Arial" pitchFamily="34" charset="0"/>
                <a:cs typeface="Arial" pitchFamily="34" charset="0"/>
              </a:rPr>
              <a:t>ENCODE</a:t>
            </a:r>
            <a:endParaRPr lang="en-US" sz="36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6671518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up)">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par>
                                <p:cTn id="14" presetID="22" presetClass="entr" presetSubtype="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13576" y="1310895"/>
            <a:ext cx="8715737" cy="466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635000" lvl="1" indent="-4572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Program Announcement PAR-13-198 	</a:t>
            </a:r>
          </a:p>
          <a:p>
            <a:pPr marL="177800" lvl="1" indent="0" defTabSz="-117475">
              <a:spcBef>
                <a:spcPts val="700"/>
              </a:spcBef>
              <a:buClr>
                <a:srgbClr val="D6ECFF"/>
              </a:buClr>
              <a:buSzPct val="95000"/>
              <a:tabLst>
                <a:tab pos="1201738" algn="l"/>
              </a:tabLst>
            </a:pPr>
            <a:r>
              <a:rPr lang="en-US" sz="3000" dirty="0" smtClean="0">
                <a:solidFill>
                  <a:srgbClr val="FFFFFF"/>
                </a:solidFill>
              </a:rPr>
              <a:t>		</a:t>
            </a:r>
            <a:r>
              <a:rPr lang="en-US" sz="2800" dirty="0" smtClean="0">
                <a:solidFill>
                  <a:schemeClr val="tx2">
                    <a:lumMod val="90000"/>
                  </a:schemeClr>
                </a:solidFill>
              </a:rPr>
              <a:t>Letters of intent due June 8, 2013</a:t>
            </a:r>
          </a:p>
          <a:p>
            <a:pPr marL="177800" lvl="1" indent="0" defTabSz="-117475">
              <a:spcBef>
                <a:spcPts val="700"/>
              </a:spcBef>
              <a:buClr>
                <a:srgbClr val="D6ECFF"/>
              </a:buClr>
              <a:buSzPct val="95000"/>
              <a:tabLst>
                <a:tab pos="1201738" algn="l"/>
              </a:tabLst>
            </a:pPr>
            <a:r>
              <a:rPr lang="en-US" sz="2800" dirty="0" smtClean="0">
                <a:solidFill>
                  <a:schemeClr val="tx2">
                    <a:lumMod val="90000"/>
                  </a:schemeClr>
                </a:solidFill>
              </a:rPr>
              <a:t>		Applications due July 9, 2013</a:t>
            </a:r>
          </a:p>
          <a:p>
            <a:pPr marL="177800" lvl="1" indent="0" defTabSz="457200">
              <a:spcBef>
                <a:spcPts val="700"/>
              </a:spcBef>
              <a:buClr>
                <a:srgbClr val="D6ECFF"/>
              </a:buClr>
              <a:buSzPct val="95000"/>
              <a:tabLst>
                <a:tab pos="914400" algn="l"/>
              </a:tabLst>
            </a:pPr>
            <a:endParaRPr lang="en-US" sz="1400" b="0" dirty="0" smtClean="0">
              <a:solidFill>
                <a:srgbClr val="FFFFFF"/>
              </a:solidFill>
            </a:endParaRPr>
          </a:p>
          <a:p>
            <a:pPr marL="571500" lvl="1" indent="-393700"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CEGS</a:t>
            </a:r>
            <a:r>
              <a:rPr lang="en-US" sz="3000" b="0" dirty="0" smtClean="0">
                <a:solidFill>
                  <a:srgbClr val="FFFFFF"/>
                </a:solidFill>
              </a:rPr>
              <a:t> </a:t>
            </a:r>
            <a:r>
              <a:rPr lang="en-US" sz="3000" dirty="0" smtClean="0">
                <a:solidFill>
                  <a:srgbClr val="FFFFFF"/>
                </a:solidFill>
              </a:rPr>
              <a:t>Grantee and DAP Meeting in October</a:t>
            </a:r>
          </a:p>
        </p:txBody>
      </p:sp>
      <p:pic>
        <p:nvPicPr>
          <p:cNvPr id="8" name="Picture 7" descr="CEGS_group 2011.JPG"/>
          <p:cNvPicPr>
            <a:picLocks noChangeAspect="1"/>
          </p:cNvPicPr>
          <p:nvPr/>
        </p:nvPicPr>
        <p:blipFill>
          <a:blip r:embed="rId3" cstate="print"/>
          <a:stretch>
            <a:fillRect/>
          </a:stretch>
        </p:blipFill>
        <p:spPr>
          <a:xfrm>
            <a:off x="2425700" y="4109664"/>
            <a:ext cx="4317999" cy="2488302"/>
          </a:xfrm>
          <a:prstGeom prst="rect">
            <a:avLst/>
          </a:prstGeom>
          <a:effectLst>
            <a:glow rad="228600">
              <a:schemeClr val="accent3">
                <a:satMod val="175000"/>
                <a:alpha val="40000"/>
              </a:schemeClr>
            </a:glow>
          </a:effectLst>
        </p:spPr>
      </p:pic>
      <p:sp>
        <p:nvSpPr>
          <p:cNvPr id="11" name="Rectangle 10"/>
          <p:cNvSpPr/>
          <p:nvPr/>
        </p:nvSpPr>
        <p:spPr>
          <a:xfrm>
            <a:off x="-152400" y="32728"/>
            <a:ext cx="9448800" cy="1169551"/>
          </a:xfrm>
          <a:prstGeom prst="rect">
            <a:avLst/>
          </a:prstGeom>
        </p:spPr>
        <p:txBody>
          <a:bodyPr wrap="square">
            <a:spAutoFit/>
          </a:bodyPr>
          <a:lstStyle/>
          <a:p>
            <a:pPr algn="ctr"/>
            <a:r>
              <a:rPr lang="en-US" sz="3400" b="1" dirty="0" smtClean="0">
                <a:solidFill>
                  <a:srgbClr val="FFFF00"/>
                </a:solidFill>
                <a:latin typeface="Arial" pitchFamily="34" charset="0"/>
                <a:ea typeface="ＭＳ Ｐゴシック"/>
                <a:cs typeface="Arial" pitchFamily="34" charset="0"/>
              </a:rPr>
              <a:t>Centers of Excellence in Genomic Science </a:t>
            </a:r>
          </a:p>
          <a:p>
            <a:pPr algn="ctr"/>
            <a:r>
              <a:rPr lang="en-US" sz="3400" b="1" dirty="0" smtClean="0">
                <a:solidFill>
                  <a:srgbClr val="FFFF00"/>
                </a:solidFill>
                <a:latin typeface="Arial" pitchFamily="34" charset="0"/>
                <a:ea typeface="ＭＳ Ｐゴシック"/>
                <a:cs typeface="Arial" pitchFamily="34" charset="0"/>
              </a:rPr>
              <a:t>(CEGS) &amp; Diversity Action Plan (DAP)</a:t>
            </a:r>
            <a:endParaRPr lang="en-US" sz="3400" b="1" dirty="0">
              <a:solidFill>
                <a:srgbClr val="FFFF00"/>
              </a:solidFill>
              <a:latin typeface="Arial" pitchFamily="34" charset="0"/>
              <a:ea typeface="ＭＳ Ｐゴシック"/>
              <a:cs typeface="Arial" pitchFamily="34" charset="0"/>
            </a:endParaRPr>
          </a:p>
        </p:txBody>
      </p:sp>
    </p:spTree>
    <p:extLst>
      <p:ext uri="{BB962C8B-B14F-4D97-AF65-F5344CB8AC3E}">
        <p14:creationId xmlns:p14="http://schemas.microsoft.com/office/powerpoint/2010/main" val="322981866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22" presetClass="entr" presetSubtype="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271780" y="6366365"/>
            <a:ext cx="1866217"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32</a:t>
            </a:r>
            <a:endParaRPr lang="en-US" sz="2000" b="1" dirty="0">
              <a:solidFill>
                <a:srgbClr val="00ADDC">
                  <a:lumMod val="40000"/>
                  <a:lumOff val="60000"/>
                </a:srgbClr>
              </a:solidFill>
              <a:latin typeface="Arial" charset="0"/>
            </a:endParaRPr>
          </a:p>
        </p:txBody>
      </p:sp>
      <p:sp>
        <p:nvSpPr>
          <p:cNvPr id="15" name="Title 1"/>
          <p:cNvSpPr txBox="1">
            <a:spLocks/>
          </p:cNvSpPr>
          <p:nvPr/>
        </p:nvSpPr>
        <p:spPr bwMode="auto">
          <a:xfrm>
            <a:off x="38100" y="1307306"/>
            <a:ext cx="8763000"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fontAlgn="base">
              <a:spcBef>
                <a:spcPts val="700"/>
              </a:spcBef>
              <a:spcAft>
                <a:spcPct val="0"/>
              </a:spcAft>
              <a:buClr>
                <a:srgbClr val="D6ECFF"/>
              </a:buClr>
              <a:buSzPct val="95000"/>
              <a:buFont typeface="Wingdings" pitchFamily="2" charset="2"/>
              <a:buChar char=""/>
              <a:tabLst>
                <a:tab pos="914400" algn="l"/>
              </a:tabLst>
            </a:pPr>
            <a:r>
              <a:rPr lang="en-US" sz="3000" dirty="0" smtClean="0">
                <a:solidFill>
                  <a:srgbClr val="FFFFFF"/>
                </a:solidFill>
              </a:rPr>
              <a:t>1,000</a:t>
            </a:r>
            <a:r>
              <a:rPr lang="en-US" sz="3000" baseline="30000" dirty="0" smtClean="0">
                <a:solidFill>
                  <a:srgbClr val="FFFFFF"/>
                </a:solidFill>
              </a:rPr>
              <a:t>th</a:t>
            </a:r>
            <a:r>
              <a:rPr lang="en-US" sz="3000" dirty="0" smtClean="0">
                <a:solidFill>
                  <a:srgbClr val="FFFFFF"/>
                </a:solidFill>
              </a:rPr>
              <a:t> registered </a:t>
            </a:r>
            <a:r>
              <a:rPr lang="en-US" sz="3000" dirty="0" err="1" smtClean="0">
                <a:solidFill>
                  <a:srgbClr val="FFFFFF"/>
                </a:solidFill>
              </a:rPr>
              <a:t>PhenX</a:t>
            </a:r>
            <a:r>
              <a:rPr lang="en-US" sz="3000" dirty="0" smtClean="0">
                <a:solidFill>
                  <a:srgbClr val="FFFFFF"/>
                </a:solidFill>
              </a:rPr>
              <a:t> Toolkit user!</a:t>
            </a:r>
          </a:p>
          <a:p>
            <a:pPr marL="571500" lvl="1" indent="-393700" defTabSz="457200" fontAlgn="base">
              <a:spcBef>
                <a:spcPts val="700"/>
              </a:spcBef>
              <a:spcAft>
                <a:spcPct val="0"/>
              </a:spcAft>
              <a:buClr>
                <a:srgbClr val="D6ECFF"/>
              </a:buClr>
              <a:buSzPct val="95000"/>
              <a:buFont typeface="Wingdings" pitchFamily="2" charset="2"/>
              <a:buChar char=""/>
              <a:tabLst>
                <a:tab pos="914400" algn="l"/>
              </a:tabLst>
            </a:pPr>
            <a:endParaRPr lang="en-US" sz="800" dirty="0" smtClean="0">
              <a:solidFill>
                <a:srgbClr val="FFFFFF"/>
              </a:solidFill>
            </a:endParaRPr>
          </a:p>
          <a:p>
            <a:pPr marL="571500" lvl="1" indent="-393700" defTabSz="457200" fontAlgn="base">
              <a:spcBef>
                <a:spcPts val="700"/>
              </a:spcBef>
              <a:spcAft>
                <a:spcPct val="0"/>
              </a:spcAft>
              <a:buClr>
                <a:srgbClr val="D6ECFF"/>
              </a:buClr>
              <a:buSzPct val="95000"/>
              <a:buFont typeface="Wingdings" pitchFamily="2" charset="2"/>
              <a:buChar char=""/>
              <a:tabLst>
                <a:tab pos="914400" algn="l"/>
              </a:tabLst>
            </a:pPr>
            <a:r>
              <a:rPr lang="en-US" sz="3000" dirty="0" smtClean="0">
                <a:solidFill>
                  <a:srgbClr val="FFFFFF"/>
                </a:solidFill>
              </a:rPr>
              <a:t>7 new FOAs recommend using </a:t>
            </a:r>
            <a:r>
              <a:rPr lang="en-US" sz="3000" dirty="0" err="1" smtClean="0">
                <a:solidFill>
                  <a:srgbClr val="FFFFFF"/>
                </a:solidFill>
              </a:rPr>
              <a:t>PhenX</a:t>
            </a:r>
            <a:r>
              <a:rPr lang="en-US" sz="3000" dirty="0" smtClean="0">
                <a:solidFill>
                  <a:srgbClr val="FFFFFF"/>
                </a:solidFill>
              </a:rPr>
              <a:t> 	measures (NIAAA, NIDA, NCI, </a:t>
            </a:r>
            <a:r>
              <a:rPr lang="en-US" sz="3000" dirty="0" err="1" smtClean="0">
                <a:solidFill>
                  <a:srgbClr val="FFFFFF"/>
                </a:solidFill>
              </a:rPr>
              <a:t>DoD</a:t>
            </a:r>
            <a:r>
              <a:rPr lang="en-US" sz="3000" dirty="0" smtClean="0">
                <a:solidFill>
                  <a:srgbClr val="FFFFFF"/>
                </a:solidFill>
              </a:rPr>
              <a:t>, etc.)</a:t>
            </a:r>
          </a:p>
          <a:p>
            <a:pPr marL="1166812" lvl="2" indent="-393700" defTabSz="457200" fontAlgn="base">
              <a:spcBef>
                <a:spcPts val="700"/>
              </a:spcBef>
              <a:spcAft>
                <a:spcPct val="0"/>
              </a:spcAft>
              <a:buClr>
                <a:srgbClr val="D6ECFF"/>
              </a:buClr>
              <a:buSzPct val="95000"/>
              <a:buFont typeface="Wingdings" pitchFamily="2" charset="2"/>
              <a:buChar char=""/>
              <a:tabLst>
                <a:tab pos="914400" algn="l"/>
              </a:tabLst>
            </a:pPr>
            <a:endParaRPr lang="en-US" sz="3000" dirty="0" smtClean="0">
              <a:solidFill>
                <a:srgbClr val="FFFFFF"/>
              </a:solidFill>
            </a:endParaRPr>
          </a:p>
          <a:p>
            <a:pPr marL="571500" lvl="1" indent="-393700" defTabSz="457200" fontAlgn="base">
              <a:spcBef>
                <a:spcPts val="700"/>
              </a:spcBef>
              <a:spcAft>
                <a:spcPct val="0"/>
              </a:spcAft>
              <a:buClr>
                <a:srgbClr val="D6ECFF"/>
              </a:buClr>
              <a:buSzPct val="95000"/>
              <a:buFont typeface="Wingdings" pitchFamily="2" charset="2"/>
              <a:buChar char=""/>
              <a:tabLst>
                <a:tab pos="914400" algn="l"/>
              </a:tabLst>
            </a:pPr>
            <a:endParaRPr lang="en-US" sz="3000" dirty="0" smtClean="0">
              <a:solidFill>
                <a:srgbClr val="FFFFFF"/>
              </a:solidFill>
            </a:endParaRPr>
          </a:p>
        </p:txBody>
      </p:sp>
      <p:pic>
        <p:nvPicPr>
          <p:cNvPr id="1033" name="Picture 9" descr="S:\Division of Genomic Medicine (DGM)\Programs\PhenX\PhenX images\toolkit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9144000" cy="11299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90" y="3215785"/>
            <a:ext cx="8054021" cy="2956415"/>
          </a:xfrm>
          <a:prstGeom prst="roundRect">
            <a:avLst>
              <a:gd name="adj" fmla="val 8594"/>
            </a:avLst>
          </a:prstGeom>
          <a:solidFill>
            <a:srgbClr val="FFFFFF">
              <a:shade val="85000"/>
            </a:srgbClr>
          </a:solidFill>
          <a:ln w="38100">
            <a:solidFill>
              <a:srgbClr val="51DAFF"/>
            </a:solidFill>
          </a:ln>
          <a:effectLst/>
          <a:extLst/>
        </p:spPr>
      </p:pic>
    </p:spTree>
    <p:extLst>
      <p:ext uri="{BB962C8B-B14F-4D97-AF65-F5344CB8AC3E}">
        <p14:creationId xmlns:p14="http://schemas.microsoft.com/office/powerpoint/2010/main" val="170154742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34"/>
                                        </p:tgtEl>
                                        <p:attrNameLst>
                                          <p:attrName>style.visibility</p:attrName>
                                        </p:attrNameLst>
                                      </p:cBhvr>
                                      <p:to>
                                        <p:strVal val="visible"/>
                                      </p:to>
                                    </p:set>
                                    <p:animEffect transition="in" filter="wipe(up)">
                                      <p:cBhvr>
                                        <p:cTn id="15"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34254"/>
            <a:ext cx="9144000" cy="80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sz="3600" b="1" dirty="0">
                <a:solidFill>
                  <a:srgbClr val="FFFF00"/>
                </a:solidFill>
                <a:latin typeface="Arial" pitchFamily="34" charset="0"/>
                <a:ea typeface="ＭＳ Ｐゴシック" pitchFamily="34" charset="-128"/>
                <a:cs typeface="Arial" pitchFamily="34" charset="0"/>
              </a:rPr>
              <a:t>GAIN Data Access Committee</a:t>
            </a:r>
          </a:p>
        </p:txBody>
      </p:sp>
      <p:sp>
        <p:nvSpPr>
          <p:cNvPr id="4" name="TextBox 3"/>
          <p:cNvSpPr txBox="1"/>
          <p:nvPr/>
        </p:nvSpPr>
        <p:spPr>
          <a:xfrm>
            <a:off x="7271780" y="6366365"/>
            <a:ext cx="1866217"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33</a:t>
            </a:r>
            <a:endParaRPr lang="en-US" sz="2000" b="1" dirty="0">
              <a:solidFill>
                <a:srgbClr val="00ADDC">
                  <a:lumMod val="40000"/>
                  <a:lumOff val="60000"/>
                </a:srgbClr>
              </a:solidFill>
              <a:latin typeface="Arial" charset="0"/>
            </a:endParaRPr>
          </a:p>
        </p:txBody>
      </p:sp>
      <p:pic>
        <p:nvPicPr>
          <p:cNvPr id="5" name="Picture 2"/>
          <p:cNvPicPr>
            <a:picLocks noChangeAspect="1" noChangeArrowheads="1"/>
          </p:cNvPicPr>
          <p:nvPr/>
        </p:nvPicPr>
        <p:blipFill>
          <a:blip r:embed="rId3" cstate="print"/>
          <a:srcRect/>
          <a:stretch>
            <a:fillRect/>
          </a:stretch>
        </p:blipFill>
        <p:spPr bwMode="auto">
          <a:xfrm>
            <a:off x="444091" y="911226"/>
            <a:ext cx="7660888" cy="3657600"/>
          </a:xfrm>
          <a:prstGeom prst="roundRect">
            <a:avLst>
              <a:gd name="adj" fmla="val 8594"/>
            </a:avLst>
          </a:prstGeom>
          <a:solidFill>
            <a:srgbClr val="FFFFFF">
              <a:shade val="85000"/>
            </a:srgbClr>
          </a:solidFill>
          <a:ln w="38100">
            <a:solidFill>
              <a:srgbClr val="51DAFF"/>
            </a:solidFill>
          </a:ln>
          <a:effectLst>
            <a:reflection blurRad="12700" stA="38000" endPos="28000" dist="5000" dir="5400000" sy="-100000" algn="bl" rotWithShape="0"/>
          </a:effec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05" t="1185" r="34270" b="35212"/>
          <a:stretch/>
        </p:blipFill>
        <p:spPr>
          <a:xfrm>
            <a:off x="1118928" y="2554166"/>
            <a:ext cx="7581226" cy="2743200"/>
          </a:xfrm>
          <a:prstGeom prst="roundRect">
            <a:avLst>
              <a:gd name="adj" fmla="val 8594"/>
            </a:avLst>
          </a:prstGeom>
          <a:solidFill>
            <a:srgbClr val="FFFFFF">
              <a:shade val="85000"/>
            </a:srgbClr>
          </a:solidFill>
          <a:ln w="38100">
            <a:solidFill>
              <a:srgbClr val="51DAFF"/>
            </a:solidFill>
          </a:ln>
          <a:effectLst>
            <a:reflection blurRad="12700" stA="38000" endPos="28000" dist="5000" dir="5400000" sy="-100000" algn="bl" rotWithShape="0"/>
          </a:effectLst>
        </p:spPr>
      </p:pic>
    </p:spTree>
    <p:extLst>
      <p:ext uri="{BB962C8B-B14F-4D97-AF65-F5344CB8AC3E}">
        <p14:creationId xmlns:p14="http://schemas.microsoft.com/office/powerpoint/2010/main" val="418261251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411163" indent="-342900" eaLnBrk="0" fontAlgn="auto" hangingPunct="0">
              <a:spcBef>
                <a:spcPts val="700"/>
              </a:spcBef>
              <a:spcAft>
                <a:spcPts val="0"/>
              </a:spcAft>
              <a:buClr>
                <a:srgbClr val="D6ECFF"/>
              </a:buClr>
              <a:buSzPct val="95000"/>
              <a:buFont typeface="Wingdings" pitchFamily="2" charset="2"/>
              <a:buChar char=""/>
            </a:pPr>
            <a:endParaRPr lang="en-US" sz="3000" b="0">
              <a:solidFill>
                <a:prstClr val="white"/>
              </a:solidFill>
              <a:latin typeface="Arial" charset="0"/>
            </a:endParaRPr>
          </a:p>
        </p:txBody>
      </p:sp>
      <p:pic>
        <p:nvPicPr>
          <p:cNvPr id="27" name="Picture 26" descr="gwas-2012-12-01.jpg"/>
          <p:cNvPicPr>
            <a:picLocks noChangeAspect="1"/>
          </p:cNvPicPr>
          <p:nvPr/>
        </p:nvPicPr>
        <p:blipFill rotWithShape="1">
          <a:blip r:embed="rId3"/>
          <a:srcRect l="1826" r="1932"/>
          <a:stretch/>
        </p:blipFill>
        <p:spPr>
          <a:xfrm>
            <a:off x="457201" y="1371600"/>
            <a:ext cx="6776136" cy="5280479"/>
          </a:xfrm>
          <a:prstGeom prst="rect">
            <a:avLst/>
          </a:prstGeom>
        </p:spPr>
      </p:pic>
      <p:sp>
        <p:nvSpPr>
          <p:cNvPr id="28" name="TextBox 27"/>
          <p:cNvSpPr txBox="1"/>
          <p:nvPr/>
        </p:nvSpPr>
        <p:spPr>
          <a:xfrm>
            <a:off x="901132" y="725269"/>
            <a:ext cx="6304583" cy="646331"/>
          </a:xfrm>
          <a:prstGeom prst="rect">
            <a:avLst/>
          </a:prstGeom>
          <a:noFill/>
        </p:spPr>
        <p:txBody>
          <a:bodyPr wrap="square" rtlCol="0">
            <a:spAutoFit/>
          </a:bodyPr>
          <a:lstStyle/>
          <a:p>
            <a:pPr algn="ctr" fontAlgn="auto">
              <a:spcBef>
                <a:spcPts val="0"/>
              </a:spcBef>
              <a:spcAft>
                <a:spcPts val="0"/>
              </a:spcAft>
            </a:pPr>
            <a:r>
              <a:rPr lang="en-US" dirty="0">
                <a:solidFill>
                  <a:prstClr val="white"/>
                </a:solidFill>
                <a:cs typeface="Arial" pitchFamily="34" charset="0"/>
              </a:rPr>
              <a:t>Published Genome-Wide Associations through 12/2012</a:t>
            </a:r>
          </a:p>
          <a:p>
            <a:pPr algn="ctr" fontAlgn="auto">
              <a:spcBef>
                <a:spcPts val="0"/>
              </a:spcBef>
              <a:spcAft>
                <a:spcPts val="0"/>
              </a:spcAft>
            </a:pPr>
            <a:r>
              <a:rPr lang="en-US" dirty="0">
                <a:solidFill>
                  <a:prstClr val="white"/>
                </a:solidFill>
                <a:cs typeface="Arial" pitchFamily="34" charset="0"/>
              </a:rPr>
              <a:t>Published GWA at p≤5X10</a:t>
            </a:r>
            <a:r>
              <a:rPr lang="en-US" baseline="30000" dirty="0">
                <a:solidFill>
                  <a:prstClr val="white"/>
                </a:solidFill>
                <a:cs typeface="Arial" pitchFamily="34" charset="0"/>
              </a:rPr>
              <a:t>-8</a:t>
            </a:r>
            <a:r>
              <a:rPr lang="en-US" dirty="0">
                <a:solidFill>
                  <a:prstClr val="white"/>
                </a:solidFill>
                <a:cs typeface="Arial" pitchFamily="34" charset="0"/>
              </a:rPr>
              <a:t> for 17 trait categories</a:t>
            </a:r>
          </a:p>
        </p:txBody>
      </p:sp>
      <p:pic>
        <p:nvPicPr>
          <p:cNvPr id="29" name="Picture 2" descr="http://www.ebi.ac.uk/fgpt/gwas/images/Legend.png"/>
          <p:cNvPicPr>
            <a:picLocks noChangeAspect="1" noChangeArrowheads="1"/>
          </p:cNvPicPr>
          <p:nvPr/>
        </p:nvPicPr>
        <p:blipFill rotWithShape="1">
          <a:blip r:embed="rId4">
            <a:extLst>
              <a:ext uri="{28A0092B-C50C-407E-A947-70E740481C1C}">
                <a14:useLocalDpi xmlns:a14="http://schemas.microsoft.com/office/drawing/2010/main" val="0"/>
              </a:ext>
            </a:extLst>
          </a:blip>
          <a:srcRect r="67819" b="3082"/>
          <a:stretch/>
        </p:blipFill>
        <p:spPr bwMode="auto">
          <a:xfrm>
            <a:off x="7515721" y="4373871"/>
            <a:ext cx="1235666" cy="1883958"/>
          </a:xfrm>
          <a:prstGeom prst="rect">
            <a:avLst/>
          </a:prstGeom>
          <a:noFill/>
          <a:extLst>
            <a:ext uri="{909E8E84-426E-40DD-AFC4-6F175D3DCCD1}">
              <a14:hiddenFill xmlns:a14="http://schemas.microsoft.com/office/drawing/2010/main">
                <a:solidFill>
                  <a:srgbClr val="FFFFFF"/>
                </a:solidFill>
              </a14:hiddenFill>
            </a:ext>
          </a:extLst>
        </p:spPr>
      </p:pic>
      <p:sp>
        <p:nvSpPr>
          <p:cNvPr id="78"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411163" indent="-342900" eaLnBrk="0" fontAlgn="auto" hangingPunct="0">
              <a:spcBef>
                <a:spcPts val="700"/>
              </a:spcBef>
              <a:spcAft>
                <a:spcPts val="0"/>
              </a:spcAft>
              <a:buClr>
                <a:srgbClr val="D6ECFF"/>
              </a:buClr>
              <a:buSzPct val="95000"/>
              <a:buFont typeface="Wingdings" pitchFamily="2" charset="2"/>
              <a:buChar char=""/>
            </a:pPr>
            <a:endParaRPr lang="en-US" sz="3000" b="0">
              <a:solidFill>
                <a:prstClr val="white"/>
              </a:solidFill>
              <a:latin typeface="Arial" charset="0"/>
            </a:endParaRPr>
          </a:p>
        </p:txBody>
      </p:sp>
      <p:sp>
        <p:nvSpPr>
          <p:cNvPr id="23" name="Title 1"/>
          <p:cNvSpPr txBox="1">
            <a:spLocks/>
          </p:cNvSpPr>
          <p:nvPr/>
        </p:nvSpPr>
        <p:spPr bwMode="auto">
          <a:xfrm>
            <a:off x="0" y="33014"/>
            <a:ext cx="9144000" cy="1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n-US" sz="3600" dirty="0" smtClean="0">
                <a:solidFill>
                  <a:srgbClr val="FFFF00"/>
                </a:solidFill>
                <a:cs typeface="Arial" charset="0"/>
              </a:rPr>
              <a:t>NHGRI GWAS Catalog</a:t>
            </a:r>
          </a:p>
        </p:txBody>
      </p:sp>
      <p:sp>
        <p:nvSpPr>
          <p:cNvPr id="24" name="TextBox 23"/>
          <p:cNvSpPr txBox="1"/>
          <p:nvPr/>
        </p:nvSpPr>
        <p:spPr>
          <a:xfrm>
            <a:off x="7268775" y="6361971"/>
            <a:ext cx="1795684" cy="400110"/>
          </a:xfrm>
          <a:prstGeom prst="rect">
            <a:avLst/>
          </a:prstGeom>
          <a:noFill/>
        </p:spPr>
        <p:txBody>
          <a:bodyPr wrap="none">
            <a:spAutoFit/>
          </a:bodyPr>
          <a:lstStyle/>
          <a:p>
            <a:pPr>
              <a:defRPr/>
            </a:pPr>
            <a:r>
              <a:rPr lang="en-US" sz="2000" dirty="0" smtClean="0">
                <a:solidFill>
                  <a:schemeClr val="accent4">
                    <a:lumMod val="40000"/>
                    <a:lumOff val="60000"/>
                  </a:schemeClr>
                </a:solidFill>
                <a:latin typeface="Arial" charset="0"/>
              </a:rPr>
              <a:t>Document 34</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213468118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411163" indent="-342900" eaLnBrk="0" hangingPunct="0">
              <a:spcBef>
                <a:spcPts val="700"/>
              </a:spcBef>
              <a:buClr>
                <a:srgbClr val="D6ECFF"/>
              </a:buClr>
              <a:buSzPct val="95000"/>
              <a:buFont typeface="Wingdings" pitchFamily="2" charset="2"/>
              <a:buChar char=""/>
            </a:pPr>
            <a:endParaRPr lang="en-US" sz="3000" b="0" smtClean="0">
              <a:solidFill>
                <a:prstClr val="white"/>
              </a:solidFill>
              <a:latin typeface="Arial" charset="0"/>
            </a:endParaRPr>
          </a:p>
        </p:txBody>
      </p:sp>
      <p:sp>
        <p:nvSpPr>
          <p:cNvPr id="8" name="Content Placeholder 5"/>
          <p:cNvSpPr txBox="1">
            <a:spLocks/>
          </p:cNvSpPr>
          <p:nvPr/>
        </p:nvSpPr>
        <p:spPr bwMode="auto">
          <a:xfrm>
            <a:off x="-203200" y="1406675"/>
            <a:ext cx="6112387" cy="255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914400" lvl="2" indent="0">
              <a:spcBef>
                <a:spcPts val="700"/>
              </a:spcBef>
              <a:buClr>
                <a:srgbClr val="D6ECFF"/>
              </a:buClr>
              <a:buSzPct val="95000"/>
            </a:pPr>
            <a:endParaRPr lang="en-US" sz="2000" dirty="0" smtClean="0">
              <a:solidFill>
                <a:prstClr val="white"/>
              </a:solidFill>
            </a:endParaRPr>
          </a:p>
        </p:txBody>
      </p:sp>
      <p:sp>
        <p:nvSpPr>
          <p:cNvPr id="9" name="Title 1"/>
          <p:cNvSpPr txBox="1">
            <a:spLocks/>
          </p:cNvSpPr>
          <p:nvPr/>
        </p:nvSpPr>
        <p:spPr bwMode="auto">
          <a:xfrm>
            <a:off x="-9276" y="2136209"/>
            <a:ext cx="6016655" cy="2781472"/>
          </a:xfrm>
          <a:prstGeom prst="rect">
            <a:avLst/>
          </a:prstGeom>
          <a:noFill/>
          <a:ln w="9525" algn="ctr">
            <a:noFill/>
            <a:miter lim="800000"/>
            <a:headEnd/>
            <a:tailEnd/>
          </a:ln>
        </p:spPr>
        <p:txBody>
          <a:bodyPr/>
          <a:lstStyle/>
          <a:p>
            <a:pPr marL="339725" lvl="1" indent="-228600" defTabSz="690563" eaLnBrk="0" hangingPunct="0">
              <a:spcBef>
                <a:spcPts val="1800"/>
              </a:spcBef>
              <a:buClr>
                <a:srgbClr val="D6ECFF"/>
              </a:buClr>
              <a:buSzPct val="95000"/>
              <a:buFont typeface="Wingdings" pitchFamily="2" charset="2"/>
              <a:buChar char=""/>
              <a:defRPr/>
            </a:pPr>
            <a:r>
              <a:rPr lang="en-US" sz="2800" b="1" dirty="0" err="1" smtClean="0">
                <a:solidFill>
                  <a:prstClr val="white"/>
                </a:solidFill>
                <a:latin typeface="Arial" charset="0"/>
              </a:rPr>
              <a:t>Metabochip</a:t>
            </a:r>
            <a:r>
              <a:rPr lang="en-US" sz="2800" b="1" dirty="0" smtClean="0">
                <a:solidFill>
                  <a:prstClr val="white"/>
                </a:solidFill>
                <a:latin typeface="Arial" charset="0"/>
              </a:rPr>
              <a:t> genotyping 	completed on &gt;60,000 		non-European participants </a:t>
            </a:r>
          </a:p>
          <a:p>
            <a:pPr marL="339725" lvl="1" indent="-228600" defTabSz="690563" eaLnBrk="0" hangingPunct="0">
              <a:spcBef>
                <a:spcPts val="1800"/>
              </a:spcBef>
              <a:buClr>
                <a:srgbClr val="D6ECFF"/>
              </a:buClr>
              <a:buSzPct val="95000"/>
              <a:buFont typeface="Wingdings" pitchFamily="2" charset="2"/>
              <a:buChar char=""/>
              <a:defRPr/>
            </a:pPr>
            <a:r>
              <a:rPr lang="en-US" sz="2800" b="1" dirty="0" smtClean="0">
                <a:solidFill>
                  <a:prstClr val="white"/>
                </a:solidFill>
                <a:latin typeface="Arial" charset="0"/>
              </a:rPr>
              <a:t>Analyses on &gt;20 phenotypes 	underway</a:t>
            </a:r>
          </a:p>
        </p:txBody>
      </p:sp>
      <p:sp>
        <p:nvSpPr>
          <p:cNvPr id="10" name="TextBox 9"/>
          <p:cNvSpPr txBox="1"/>
          <p:nvPr/>
        </p:nvSpPr>
        <p:spPr>
          <a:xfrm>
            <a:off x="7268775" y="6363241"/>
            <a:ext cx="1795684" cy="400110"/>
          </a:xfrm>
          <a:prstGeom prst="rect">
            <a:avLst/>
          </a:prstGeom>
          <a:noFill/>
        </p:spPr>
        <p:txBody>
          <a:bodyPr wrap="none">
            <a:spAutoFit/>
          </a:bodyPr>
          <a:lstStyle/>
          <a:p>
            <a:pPr>
              <a:defRPr/>
            </a:pPr>
            <a:r>
              <a:rPr lang="en-US" sz="2000" dirty="0" smtClean="0">
                <a:solidFill>
                  <a:schemeClr val="accent4">
                    <a:lumMod val="40000"/>
                    <a:lumOff val="60000"/>
                  </a:schemeClr>
                </a:solidFill>
                <a:latin typeface="Arial" charset="0"/>
              </a:rPr>
              <a:t>Document 35</a:t>
            </a:r>
            <a:endParaRPr lang="en-US" sz="2000" dirty="0">
              <a:solidFill>
                <a:schemeClr val="accent4">
                  <a:lumMod val="40000"/>
                  <a:lumOff val="60000"/>
                </a:schemeClr>
              </a:solidFill>
              <a:latin typeface="Arial" charset="0"/>
            </a:endParaRPr>
          </a:p>
        </p:txBody>
      </p:sp>
      <p:sp>
        <p:nvSpPr>
          <p:cNvPr id="20" name="Title 1"/>
          <p:cNvSpPr txBox="1">
            <a:spLocks/>
          </p:cNvSpPr>
          <p:nvPr/>
        </p:nvSpPr>
        <p:spPr bwMode="auto">
          <a:xfrm>
            <a:off x="0" y="33014"/>
            <a:ext cx="9144000" cy="1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n-US" sz="3500" dirty="0" smtClean="0">
                <a:solidFill>
                  <a:srgbClr val="FFFF00"/>
                </a:solidFill>
                <a:cs typeface="Arial" charset="0"/>
              </a:rPr>
              <a:t>Population Architecture using </a:t>
            </a:r>
          </a:p>
          <a:p>
            <a:pPr algn="ctr"/>
            <a:r>
              <a:rPr lang="en-US" sz="3500" dirty="0" smtClean="0">
                <a:solidFill>
                  <a:srgbClr val="FFFF00"/>
                </a:solidFill>
                <a:cs typeface="Arial" charset="0"/>
              </a:rPr>
              <a:t>Genomics and Epidemiology (PAGE)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72" y="1930857"/>
            <a:ext cx="3176719" cy="3387098"/>
          </a:xfrm>
          <a:prstGeom prst="rect">
            <a:avLst/>
          </a:prstGeom>
          <a:noFill/>
          <a:ln>
            <a:noFill/>
          </a:ln>
          <a:effectLst>
            <a:glow rad="228600">
              <a:schemeClr val="accent5">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61157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Fund Programs</a:t>
            </a: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0" y="3399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039323502"/>
      </p:ext>
    </p:extLst>
  </p:cSld>
  <p:clrMapOvr>
    <a:masterClrMapping/>
  </p:clrMapOvr>
  <p:transition spd="slow">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334" t="19444" r="26598" b="27562"/>
          <a:stretch/>
        </p:blipFill>
        <p:spPr bwMode="auto">
          <a:xfrm>
            <a:off x="377897" y="1323472"/>
            <a:ext cx="7441499" cy="4663440"/>
          </a:xfrm>
          <a:prstGeom prst="rect">
            <a:avLst/>
          </a:prstGeom>
          <a:noFill/>
          <a:ln w="38100">
            <a:solidFill>
              <a:srgbClr val="51DAFF"/>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1888" t="20836" r="19766" b="21795"/>
          <a:stretch/>
        </p:blipFill>
        <p:spPr bwMode="auto">
          <a:xfrm>
            <a:off x="711396" y="1753303"/>
            <a:ext cx="7441499" cy="3899560"/>
          </a:xfrm>
          <a:prstGeom prst="rect">
            <a:avLst/>
          </a:prstGeom>
          <a:noFill/>
          <a:ln w="38100">
            <a:solidFill>
              <a:srgbClr val="51DAFF"/>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8710" t="20836" r="16569" b="20284"/>
          <a:stretch/>
        </p:blipFill>
        <p:spPr bwMode="auto">
          <a:xfrm>
            <a:off x="915798" y="2178883"/>
            <a:ext cx="7441499" cy="3607977"/>
          </a:xfrm>
          <a:prstGeom prst="rect">
            <a:avLst/>
          </a:prstGeom>
          <a:noFill/>
          <a:ln w="38100">
            <a:solidFill>
              <a:srgbClr val="51DAFF"/>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8710" t="20836" r="17426" b="20284"/>
          <a:stretch/>
        </p:blipFill>
        <p:spPr bwMode="auto">
          <a:xfrm>
            <a:off x="1136992" y="2637102"/>
            <a:ext cx="7478497" cy="3674571"/>
          </a:xfrm>
          <a:prstGeom prst="rect">
            <a:avLst/>
          </a:prstGeom>
          <a:noFill/>
          <a:ln w="38100">
            <a:solidFill>
              <a:srgbClr val="51DAFF"/>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2813" t="35086" r="46208" b="24097"/>
          <a:stretch/>
        </p:blipFill>
        <p:spPr bwMode="auto">
          <a:xfrm>
            <a:off x="1373822" y="3124468"/>
            <a:ext cx="7499859" cy="3200160"/>
          </a:xfrm>
          <a:prstGeom prst="rect">
            <a:avLst/>
          </a:prstGeom>
          <a:noFill/>
          <a:ln w="38100">
            <a:solidFill>
              <a:srgbClr val="51DAFF"/>
            </a:solidFill>
            <a:miter lim="800000"/>
            <a:headEnd/>
            <a:tailEnd/>
          </a:ln>
          <a:extLst>
            <a:ext uri="{909E8E84-426E-40DD-AFC4-6F175D3DCCD1}">
              <a14:hiddenFill xmlns:a14="http://schemas.microsoft.com/office/drawing/2010/main">
                <a:solidFill>
                  <a:schemeClr val="accent1"/>
                </a:solidFill>
              </a14:hiddenFill>
            </a:ext>
          </a:extLst>
        </p:spPr>
      </p:pic>
      <p:sp>
        <p:nvSpPr>
          <p:cNvPr id="9" name="Title 1"/>
          <p:cNvSpPr txBox="1">
            <a:spLocks/>
          </p:cNvSpPr>
          <p:nvPr/>
        </p:nvSpPr>
        <p:spPr bwMode="auto">
          <a:xfrm>
            <a:off x="0" y="33014"/>
            <a:ext cx="9144000" cy="1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n-US" sz="3500" dirty="0" smtClean="0">
                <a:solidFill>
                  <a:srgbClr val="FFFF00"/>
                </a:solidFill>
                <a:cs typeface="Arial" charset="0"/>
              </a:rPr>
              <a:t>Population Architecture Using </a:t>
            </a:r>
          </a:p>
          <a:p>
            <a:pPr algn="ctr"/>
            <a:r>
              <a:rPr lang="en-US" sz="3500" dirty="0" smtClean="0">
                <a:solidFill>
                  <a:srgbClr val="FFFF00"/>
                </a:solidFill>
                <a:cs typeface="Arial" charset="0"/>
              </a:rPr>
              <a:t>Genomics and Epidemiology (PAGE)</a:t>
            </a:r>
          </a:p>
        </p:txBody>
      </p:sp>
      <p:sp>
        <p:nvSpPr>
          <p:cNvPr id="11" name="TextBox 10"/>
          <p:cNvSpPr txBox="1"/>
          <p:nvPr/>
        </p:nvSpPr>
        <p:spPr>
          <a:xfrm>
            <a:off x="7268775" y="6363241"/>
            <a:ext cx="1795684" cy="400110"/>
          </a:xfrm>
          <a:prstGeom prst="rect">
            <a:avLst/>
          </a:prstGeom>
          <a:noFill/>
        </p:spPr>
        <p:txBody>
          <a:bodyPr wrap="none">
            <a:spAutoFit/>
          </a:bodyPr>
          <a:lstStyle/>
          <a:p>
            <a:pPr>
              <a:defRPr/>
            </a:pPr>
            <a:r>
              <a:rPr lang="en-US" sz="2000" dirty="0" smtClean="0">
                <a:solidFill>
                  <a:schemeClr val="accent4">
                    <a:lumMod val="40000"/>
                    <a:lumOff val="60000"/>
                  </a:schemeClr>
                </a:solidFill>
                <a:latin typeface="Arial" charset="0"/>
              </a:rPr>
              <a:t>Document 35</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71895143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txBox="1">
            <a:spLocks/>
          </p:cNvSpPr>
          <p:nvPr/>
        </p:nvSpPr>
        <p:spPr bwMode="auto">
          <a:xfrm>
            <a:off x="1846318" y="32943"/>
            <a:ext cx="7170086" cy="1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n-US" sz="3600" dirty="0" smtClean="0">
                <a:solidFill>
                  <a:srgbClr val="FFFF00"/>
                </a:solidFill>
                <a:cs typeface="Arial" charset="0"/>
              </a:rPr>
              <a:t>Phenotype-Genotype Integrator (</a:t>
            </a:r>
            <a:r>
              <a:rPr lang="en-US" sz="3600" dirty="0" err="1" smtClean="0">
                <a:solidFill>
                  <a:srgbClr val="FFFF00"/>
                </a:solidFill>
                <a:cs typeface="Arial" charset="0"/>
              </a:rPr>
              <a:t>PheGenI</a:t>
            </a:r>
            <a:r>
              <a:rPr lang="en-US" sz="3600" dirty="0" smtClean="0">
                <a:solidFill>
                  <a:srgbClr val="FFFF00"/>
                </a:solidFill>
                <a:cs typeface="Arial" charset="0"/>
              </a:rPr>
              <a:t>)</a:t>
            </a:r>
          </a:p>
        </p:txBody>
      </p:sp>
      <p:sp>
        <p:nvSpPr>
          <p:cNvPr id="7171" name="Content Placeholder 3"/>
          <p:cNvSpPr>
            <a:spLocks/>
          </p:cNvSpPr>
          <p:nvPr/>
        </p:nvSpPr>
        <p:spPr bwMode="auto">
          <a:xfrm>
            <a:off x="733425" y="1621880"/>
            <a:ext cx="77724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411163" indent="-342900" eaLnBrk="0" hangingPunct="0">
              <a:spcBef>
                <a:spcPts val="700"/>
              </a:spcBef>
              <a:buClr>
                <a:srgbClr val="D6ECFF"/>
              </a:buClr>
              <a:buSzPct val="95000"/>
              <a:buFont typeface="Wingdings" pitchFamily="2" charset="2"/>
              <a:buChar char=""/>
            </a:pPr>
            <a:endParaRPr lang="en-US" sz="3000">
              <a:solidFill>
                <a:prstClr val="white"/>
              </a:solidFill>
              <a:latin typeface="Arial" charset="0"/>
            </a:endParaRPr>
          </a:p>
        </p:txBody>
      </p:sp>
      <p:sp>
        <p:nvSpPr>
          <p:cNvPr id="10" name="TextBox 9"/>
          <p:cNvSpPr txBox="1"/>
          <p:nvPr/>
        </p:nvSpPr>
        <p:spPr>
          <a:xfrm>
            <a:off x="7268775" y="6363241"/>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36</a:t>
            </a:r>
            <a:endParaRPr lang="en-US" sz="2000" dirty="0">
              <a:solidFill>
                <a:srgbClr val="00ADDC">
                  <a:lumMod val="40000"/>
                  <a:lumOff val="60000"/>
                </a:srgbClr>
              </a:solidFill>
              <a:latin typeface="Arial" charset="0"/>
            </a:endParaRPr>
          </a:p>
        </p:txBody>
      </p:sp>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123" t="15986" r="81214" b="72371"/>
          <a:stretch/>
        </p:blipFill>
        <p:spPr bwMode="auto">
          <a:xfrm>
            <a:off x="130630" y="186266"/>
            <a:ext cx="1605038" cy="807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Group 23"/>
          <p:cNvGrpSpPr/>
          <p:nvPr/>
        </p:nvGrpSpPr>
        <p:grpSpPr>
          <a:xfrm>
            <a:off x="336879" y="1311763"/>
            <a:ext cx="5663555" cy="5212070"/>
            <a:chOff x="624649" y="754995"/>
            <a:chExt cx="5666312" cy="5444420"/>
          </a:xfrm>
        </p:grpSpPr>
        <p:grpSp>
          <p:nvGrpSpPr>
            <p:cNvPr id="25" name="Group 24"/>
            <p:cNvGrpSpPr>
              <a:grpSpLocks noChangeAspect="1"/>
            </p:cNvGrpSpPr>
            <p:nvPr/>
          </p:nvGrpSpPr>
          <p:grpSpPr>
            <a:xfrm>
              <a:off x="624649" y="754995"/>
              <a:ext cx="5666312" cy="5444420"/>
              <a:chOff x="19669395" y="5554161"/>
              <a:chExt cx="7082890" cy="6805525"/>
            </a:xfrm>
          </p:grpSpPr>
          <p:pic>
            <p:nvPicPr>
              <p:cNvPr id="27" name="Picture 65"/>
              <p:cNvPicPr>
                <a:picLocks noChangeAspect="1" noChangeArrowheads="1"/>
              </p:cNvPicPr>
              <p:nvPr/>
            </p:nvPicPr>
            <p:blipFill>
              <a:blip r:embed="rId4" cstate="print"/>
              <a:srcRect l="1398" t="13919" r="2992" b="73627"/>
              <a:stretch>
                <a:fillRect/>
              </a:stretch>
            </p:blipFill>
            <p:spPr bwMode="auto">
              <a:xfrm>
                <a:off x="19669395" y="5554161"/>
                <a:ext cx="7082890" cy="730827"/>
              </a:xfrm>
              <a:prstGeom prst="rect">
                <a:avLst/>
              </a:prstGeom>
              <a:noFill/>
              <a:ln w="38100">
                <a:solidFill>
                  <a:srgbClr val="51DAFF"/>
                </a:solidFill>
                <a:miter lim="800000"/>
                <a:headEnd/>
                <a:tailEnd/>
              </a:ln>
            </p:spPr>
          </p:pic>
          <p:pic>
            <p:nvPicPr>
              <p:cNvPr id="28" name="Picture 66"/>
              <p:cNvPicPr>
                <a:picLocks noChangeAspect="1" noChangeArrowheads="1"/>
              </p:cNvPicPr>
              <p:nvPr/>
            </p:nvPicPr>
            <p:blipFill>
              <a:blip r:embed="rId5" cstate="print"/>
              <a:srcRect l="1398" t="37708" r="2992" b="3459"/>
              <a:stretch>
                <a:fillRect/>
              </a:stretch>
            </p:blipFill>
            <p:spPr bwMode="auto">
              <a:xfrm>
                <a:off x="19669395" y="6239963"/>
                <a:ext cx="7082889" cy="3452417"/>
              </a:xfrm>
              <a:prstGeom prst="rect">
                <a:avLst/>
              </a:prstGeom>
              <a:noFill/>
              <a:ln w="38100">
                <a:solidFill>
                  <a:srgbClr val="51DAFF"/>
                </a:solidFill>
                <a:miter lim="800000"/>
                <a:headEnd/>
                <a:tailEnd/>
              </a:ln>
            </p:spPr>
          </p:pic>
          <p:pic>
            <p:nvPicPr>
              <p:cNvPr id="29" name="Picture 67"/>
              <p:cNvPicPr>
                <a:picLocks noChangeAspect="1" noChangeArrowheads="1"/>
              </p:cNvPicPr>
              <p:nvPr/>
            </p:nvPicPr>
            <p:blipFill>
              <a:blip r:embed="rId6" cstate="print"/>
              <a:srcRect l="964" t="13043" r="4616" b="38547"/>
              <a:stretch>
                <a:fillRect/>
              </a:stretch>
            </p:blipFill>
            <p:spPr bwMode="auto">
              <a:xfrm>
                <a:off x="19671116" y="9668961"/>
                <a:ext cx="7079442" cy="2690725"/>
              </a:xfrm>
              <a:prstGeom prst="rect">
                <a:avLst/>
              </a:prstGeom>
              <a:noFill/>
              <a:ln w="38100">
                <a:solidFill>
                  <a:srgbClr val="51DAFF"/>
                </a:solidFill>
                <a:miter lim="800000"/>
                <a:headEnd/>
                <a:tailEnd/>
              </a:ln>
            </p:spPr>
          </p:pic>
        </p:grpSp>
        <p:sp>
          <p:nvSpPr>
            <p:cNvPr id="26" name="Rectangle 25"/>
            <p:cNvSpPr/>
            <p:nvPr/>
          </p:nvSpPr>
          <p:spPr>
            <a:xfrm>
              <a:off x="624649" y="754995"/>
              <a:ext cx="5664931" cy="5444420"/>
            </a:xfrm>
            <a:prstGeom prst="rect">
              <a:avLst/>
            </a:prstGeom>
            <a:noFill/>
            <a:ln w="38100">
              <a:solidFill>
                <a:srgbClr val="51D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1249" t="19911" r="5535" b="28151"/>
          <a:stretch/>
        </p:blipFill>
        <p:spPr>
          <a:xfrm>
            <a:off x="733426" y="1581032"/>
            <a:ext cx="7075070" cy="4740270"/>
          </a:xfrm>
          <a:prstGeom prst="rect">
            <a:avLst/>
          </a:prstGeom>
          <a:ln w="38100">
            <a:solidFill>
              <a:srgbClr val="51DAFF"/>
            </a:solidFill>
          </a:ln>
        </p:spPr>
      </p:pic>
    </p:spTree>
    <p:extLst>
      <p:ext uri="{BB962C8B-B14F-4D97-AF65-F5344CB8AC3E}">
        <p14:creationId xmlns:p14="http://schemas.microsoft.com/office/powerpoint/2010/main" val="149759517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txBox="1">
            <a:spLocks/>
          </p:cNvSpPr>
          <p:nvPr/>
        </p:nvSpPr>
        <p:spPr bwMode="auto">
          <a:xfrm>
            <a:off x="0" y="63110"/>
            <a:ext cx="9144000" cy="1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0"/>
              </a:spcBef>
              <a:spcAft>
                <a:spcPct val="0"/>
              </a:spcAft>
            </a:pPr>
            <a:endParaRPr lang="en-US" sz="3600" dirty="0" smtClean="0">
              <a:solidFill>
                <a:srgbClr val="FFFF00"/>
              </a:solidFill>
              <a:cs typeface="Arial" charset="0"/>
            </a:endParaRPr>
          </a:p>
        </p:txBody>
      </p:sp>
      <p:sp>
        <p:nvSpPr>
          <p:cNvPr id="7171"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411163" indent="-342900" eaLnBrk="0" fontAlgn="base" hangingPunct="0">
              <a:spcBef>
                <a:spcPts val="700"/>
              </a:spcBef>
              <a:spcAft>
                <a:spcPct val="0"/>
              </a:spcAft>
              <a:buClr>
                <a:srgbClr val="D6ECFF"/>
              </a:buClr>
              <a:buSzPct val="95000"/>
              <a:buFont typeface="Wingdings" pitchFamily="2" charset="2"/>
              <a:buChar char=""/>
            </a:pPr>
            <a:endParaRPr lang="en-US" sz="3000">
              <a:solidFill>
                <a:prstClr val="white"/>
              </a:solidFill>
              <a:latin typeface="Arial" charset="0"/>
            </a:endParaRPr>
          </a:p>
        </p:txBody>
      </p:sp>
      <p:sp>
        <p:nvSpPr>
          <p:cNvPr id="8" name="Content Placeholder 5"/>
          <p:cNvSpPr txBox="1">
            <a:spLocks/>
          </p:cNvSpPr>
          <p:nvPr/>
        </p:nvSpPr>
        <p:spPr bwMode="auto">
          <a:xfrm>
            <a:off x="479552" y="1406675"/>
            <a:ext cx="6112387" cy="255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914400" lvl="2" indent="0" fontAlgn="base">
              <a:spcBef>
                <a:spcPts val="700"/>
              </a:spcBef>
              <a:spcAft>
                <a:spcPct val="0"/>
              </a:spcAft>
              <a:buClr>
                <a:srgbClr val="D6ECFF"/>
              </a:buClr>
              <a:buSzPct val="95000"/>
            </a:pPr>
            <a:endParaRPr lang="en-US" sz="2000" dirty="0" smtClean="0">
              <a:solidFill>
                <a:prstClr val="white"/>
              </a:solidFill>
            </a:endParaRPr>
          </a:p>
        </p:txBody>
      </p:sp>
      <p:sp>
        <p:nvSpPr>
          <p:cNvPr id="9" name="Title 1"/>
          <p:cNvSpPr txBox="1">
            <a:spLocks/>
          </p:cNvSpPr>
          <p:nvPr/>
        </p:nvSpPr>
        <p:spPr bwMode="auto">
          <a:xfrm>
            <a:off x="-38100" y="1348631"/>
            <a:ext cx="9144000" cy="2613765"/>
          </a:xfrm>
          <a:prstGeom prst="rect">
            <a:avLst/>
          </a:prstGeom>
          <a:noFill/>
          <a:ln w="9525" algn="ctr">
            <a:noFill/>
            <a:miter lim="800000"/>
            <a:headEnd/>
            <a:tailEnd/>
          </a:ln>
        </p:spPr>
        <p:txBody>
          <a:bodyPr/>
          <a:lstStyle/>
          <a:p>
            <a:pPr marL="339725" lvl="1" indent="-228600" eaLnBrk="0" fontAlgn="base" hangingPunct="0">
              <a:spcBef>
                <a:spcPts val="1800"/>
              </a:spcBef>
              <a:spcAft>
                <a:spcPct val="0"/>
              </a:spcAft>
              <a:buClr>
                <a:srgbClr val="D6ECFF"/>
              </a:buClr>
              <a:buSzPct val="95000"/>
              <a:buFont typeface="Wingdings" pitchFamily="2" charset="2"/>
              <a:buChar char=""/>
              <a:defRPr/>
            </a:pPr>
            <a:endParaRPr lang="en-US" sz="2800" b="1" dirty="0">
              <a:solidFill>
                <a:prstClr val="white"/>
              </a:solidFill>
              <a:latin typeface="Arial" charset="0"/>
            </a:endParaRPr>
          </a:p>
        </p:txBody>
      </p:sp>
      <p:sp>
        <p:nvSpPr>
          <p:cNvPr id="10" name="TextBox 9"/>
          <p:cNvSpPr txBox="1"/>
          <p:nvPr/>
        </p:nvSpPr>
        <p:spPr>
          <a:xfrm>
            <a:off x="7268775" y="6363241"/>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37</a:t>
            </a:r>
            <a:endParaRPr lang="en-US" sz="2000" b="1" dirty="0">
              <a:solidFill>
                <a:srgbClr val="00ADDC">
                  <a:lumMod val="40000"/>
                  <a:lumOff val="60000"/>
                </a:srgbClr>
              </a:solidFill>
              <a:latin typeface="Arial" charset="0"/>
            </a:endParaRPr>
          </a:p>
        </p:txBody>
      </p:sp>
      <p:sp>
        <p:nvSpPr>
          <p:cNvPr id="2" name="Title 1"/>
          <p:cNvSpPr>
            <a:spLocks noGrp="1"/>
          </p:cNvSpPr>
          <p:nvPr>
            <p:ph type="title"/>
          </p:nvPr>
        </p:nvSpPr>
        <p:spPr>
          <a:xfrm>
            <a:off x="0" y="33440"/>
            <a:ext cx="9144000" cy="1182196"/>
          </a:xfrm>
        </p:spPr>
        <p:txBody>
          <a:bodyPr/>
          <a:lstStyle/>
          <a:p>
            <a:pPr algn="ctr"/>
            <a:r>
              <a:rPr lang="en-US" sz="3600" b="1" dirty="0" smtClean="0">
                <a:solidFill>
                  <a:srgbClr val="FFFF00"/>
                </a:solidFill>
                <a:latin typeface="Arial" pitchFamily="34" charset="0"/>
                <a:cs typeface="Arial" pitchFamily="34" charset="0"/>
              </a:rPr>
              <a:t>Genomic Medicine</a:t>
            </a:r>
            <a:r>
              <a:rPr lang="en-US" sz="3600" b="1" dirty="0">
                <a:solidFill>
                  <a:srgbClr val="FFFF00"/>
                </a:solidFill>
                <a:latin typeface="Arial" pitchFamily="34" charset="0"/>
                <a:cs typeface="Arial" pitchFamily="34" charset="0"/>
              </a:rPr>
              <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Pilot </a:t>
            </a:r>
            <a:r>
              <a:rPr lang="en-US" sz="3600" b="1" dirty="0" smtClean="0">
                <a:solidFill>
                  <a:srgbClr val="FFFF00"/>
                </a:solidFill>
                <a:latin typeface="Arial" pitchFamily="34" charset="0"/>
                <a:cs typeface="Arial" pitchFamily="34" charset="0"/>
              </a:rPr>
              <a:t>Demonstration Projects</a:t>
            </a:r>
            <a:r>
              <a:rPr lang="en-US" sz="3600" dirty="0">
                <a:solidFill>
                  <a:srgbClr val="FFFF00"/>
                </a:solidFill>
                <a:cs typeface="Arial" charset="0"/>
              </a:rPr>
              <a:t/>
            </a:r>
            <a:br>
              <a:rPr lang="en-US" sz="3600" dirty="0">
                <a:solidFill>
                  <a:srgbClr val="FFFF00"/>
                </a:solidFill>
                <a:cs typeface="Arial" charset="0"/>
              </a:rPr>
            </a:br>
            <a:endParaRPr lang="en-US" sz="3600" dirty="0"/>
          </a:p>
        </p:txBody>
      </p:sp>
      <p:sp>
        <p:nvSpPr>
          <p:cNvPr id="3" name="Content Placeholder 2"/>
          <p:cNvSpPr>
            <a:spLocks noGrp="1"/>
          </p:cNvSpPr>
          <p:nvPr>
            <p:ph sz="half" idx="1"/>
          </p:nvPr>
        </p:nvSpPr>
        <p:spPr>
          <a:xfrm>
            <a:off x="337906" y="1123073"/>
            <a:ext cx="8880496" cy="5240497"/>
          </a:xfrm>
          <a:ln w="38100">
            <a:noFill/>
          </a:ln>
        </p:spPr>
        <p:txBody>
          <a:bodyPr anchor="ctr"/>
          <a:lstStyle/>
          <a:p>
            <a:pPr marL="339725" lvl="1" indent="-228600">
              <a:spcBef>
                <a:spcPts val="0"/>
              </a:spcBef>
              <a:buClr>
                <a:srgbClr val="D6ECFF"/>
              </a:buClr>
              <a:buSzPct val="95000"/>
              <a:buFont typeface="Wingdings" pitchFamily="2" charset="2"/>
              <a:buChar char=""/>
              <a:defRPr/>
            </a:pPr>
            <a:r>
              <a:rPr lang="en-US" sz="2800" b="1" dirty="0" smtClean="0">
                <a:latin typeface="Arial" charset="0"/>
              </a:rPr>
              <a:t>Awards </a:t>
            </a:r>
            <a:r>
              <a:rPr lang="en-US" sz="2800" b="1" dirty="0">
                <a:latin typeface="Arial" charset="0"/>
              </a:rPr>
              <a:t>will be made summer </a:t>
            </a:r>
            <a:r>
              <a:rPr lang="en-US" sz="2800" b="1" dirty="0" smtClean="0">
                <a:latin typeface="Arial" charset="0"/>
              </a:rPr>
              <a:t>2013</a:t>
            </a:r>
          </a:p>
          <a:p>
            <a:pPr marL="690563" lvl="1" indent="0">
              <a:spcBef>
                <a:spcPts val="0"/>
              </a:spcBef>
              <a:buClr>
                <a:srgbClr val="D6ECFF"/>
              </a:buClr>
              <a:buSzPct val="95000"/>
              <a:buFont typeface="Wingdings" pitchFamily="2" charset="2"/>
              <a:buChar char=""/>
              <a:defRPr/>
            </a:pPr>
            <a:endParaRPr lang="en-US" sz="1000" b="1" dirty="0" smtClean="0">
              <a:latin typeface="Arial" charset="0"/>
            </a:endParaRPr>
          </a:p>
          <a:p>
            <a:pPr marL="339725" lvl="1" indent="-228600">
              <a:spcBef>
                <a:spcPts val="1800"/>
              </a:spcBef>
              <a:buClr>
                <a:srgbClr val="D6ECFF"/>
              </a:buClr>
              <a:buSzPct val="95000"/>
              <a:buFont typeface="Wingdings" pitchFamily="2" charset="2"/>
              <a:buChar char=""/>
              <a:defRPr/>
            </a:pPr>
            <a:r>
              <a:rPr lang="en-US" sz="2800" b="1" dirty="0" smtClean="0">
                <a:latin typeface="Arial" charset="0"/>
              </a:rPr>
              <a:t>First Steering Committee meeting on July 9-10</a:t>
            </a:r>
          </a:p>
          <a:p>
            <a:pPr marL="339725" lvl="1" indent="-228600" defTabSz="627063">
              <a:spcBef>
                <a:spcPts val="1800"/>
              </a:spcBef>
              <a:buClr>
                <a:srgbClr val="D6ECFF"/>
              </a:buClr>
              <a:buSzPct val="95000"/>
              <a:buFont typeface="Wingdings" pitchFamily="2" charset="2"/>
              <a:buChar char=""/>
              <a:defRPr/>
            </a:pPr>
            <a:r>
              <a:rPr lang="en-US" sz="2800" b="1" dirty="0" smtClean="0">
                <a:latin typeface="Arial" charset="0"/>
              </a:rPr>
              <a:t>RFA re-issued– RFA-HG-13-004:</a:t>
            </a:r>
            <a:r>
              <a:rPr lang="en-US" sz="2800" b="1" dirty="0" smtClean="0">
                <a:solidFill>
                  <a:srgbClr val="FFFF00"/>
                </a:solidFill>
                <a:latin typeface="Arial" charset="0"/>
              </a:rPr>
              <a:t> </a:t>
            </a:r>
            <a:r>
              <a:rPr lang="en-US" sz="2800" b="1" dirty="0" smtClean="0">
                <a:solidFill>
                  <a:prstClr val="white"/>
                </a:solidFill>
                <a:latin typeface="Arial" charset="0"/>
              </a:rPr>
              <a:t>Genomic 	Medicine Pilot Demonstration Projects (U01)</a:t>
            </a:r>
            <a:r>
              <a:rPr lang="en-US" sz="2800" b="1" dirty="0">
                <a:solidFill>
                  <a:srgbClr val="FFFF00"/>
                </a:solidFill>
                <a:latin typeface="Arial" charset="0"/>
              </a:rPr>
              <a:t>	</a:t>
            </a:r>
          </a:p>
          <a:p>
            <a:pPr marL="0" lvl="1" indent="0">
              <a:spcBef>
                <a:spcPts val="1800"/>
              </a:spcBef>
              <a:buClr>
                <a:srgbClr val="D6ECFF"/>
              </a:buClr>
              <a:buSzPct val="95000"/>
              <a:buNone/>
              <a:defRPr/>
            </a:pPr>
            <a:r>
              <a:rPr lang="en-US" sz="2800" b="1" dirty="0" smtClean="0">
                <a:solidFill>
                  <a:schemeClr val="tx2">
                    <a:lumMod val="90000"/>
                  </a:schemeClr>
                </a:solidFill>
                <a:latin typeface="Arial" charset="0"/>
              </a:rPr>
              <a:t>	Application </a:t>
            </a:r>
            <a:r>
              <a:rPr lang="en-US" sz="2800" b="1" dirty="0">
                <a:solidFill>
                  <a:schemeClr val="tx2">
                    <a:lumMod val="90000"/>
                  </a:schemeClr>
                </a:solidFill>
                <a:latin typeface="Arial" charset="0"/>
              </a:rPr>
              <a:t>Due Date: </a:t>
            </a:r>
            <a:r>
              <a:rPr lang="en-US" sz="2800" b="1" dirty="0" smtClean="0">
                <a:solidFill>
                  <a:schemeClr val="tx2">
                    <a:lumMod val="90000"/>
                  </a:schemeClr>
                </a:solidFill>
                <a:latin typeface="Arial" charset="0"/>
              </a:rPr>
              <a:t>July 17, </a:t>
            </a:r>
            <a:r>
              <a:rPr lang="en-US" sz="2800" b="1" dirty="0">
                <a:solidFill>
                  <a:schemeClr val="tx2">
                    <a:lumMod val="90000"/>
                  </a:schemeClr>
                </a:solidFill>
                <a:latin typeface="Arial" charset="0"/>
              </a:rPr>
              <a:t>2013 </a:t>
            </a:r>
          </a:p>
          <a:p>
            <a:pPr marL="0" indent="0" algn="ctr">
              <a:buFont typeface="Wingdings" pitchFamily="2" charset="2"/>
              <a:buNone/>
            </a:pPr>
            <a:endParaRPr lang="en-US" sz="2400" dirty="0">
              <a:latin typeface="Arial" pitchFamily="34" charset="0"/>
              <a:cs typeface="Arial" pitchFamily="34" charset="0"/>
            </a:endParaRPr>
          </a:p>
        </p:txBody>
      </p:sp>
    </p:spTree>
    <p:extLst>
      <p:ext uri="{BB962C8B-B14F-4D97-AF65-F5344CB8AC3E}">
        <p14:creationId xmlns:p14="http://schemas.microsoft.com/office/powerpoint/2010/main" val="426301848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15" y="34222"/>
            <a:ext cx="9072529" cy="706437"/>
          </a:xfrm>
        </p:spPr>
        <p:txBody>
          <a:bodyPr/>
          <a:lstStyle/>
          <a:p>
            <a:pPr algn="ctr">
              <a:defRPr/>
            </a:pPr>
            <a:r>
              <a:rPr lang="en-US" sz="3600" b="1" dirty="0" smtClean="0">
                <a:solidFill>
                  <a:srgbClr val="FFFF00"/>
                </a:solidFill>
                <a:latin typeface="Arial" charset="0"/>
                <a:cs typeface="Arial" charset="0"/>
              </a:rPr>
              <a:t>Genomic Medicine Working Group</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
            </a:r>
            <a:br>
              <a:rPr lang="en-US" sz="3600" b="1" dirty="0" smtClean="0">
                <a:solidFill>
                  <a:srgbClr val="FFFF00"/>
                </a:solidFill>
                <a:latin typeface="Arial" charset="0"/>
                <a:cs typeface="Arial" charset="0"/>
              </a:rPr>
            </a:br>
            <a:endParaRPr lang="en-US" sz="3600" b="1" dirty="0"/>
          </a:p>
        </p:txBody>
      </p:sp>
      <p:sp>
        <p:nvSpPr>
          <p:cNvPr id="6" name="TextBox 5"/>
          <p:cNvSpPr txBox="1"/>
          <p:nvPr/>
        </p:nvSpPr>
        <p:spPr>
          <a:xfrm>
            <a:off x="7270590" y="636137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38</a:t>
            </a:r>
            <a:endParaRPr lang="en-US" sz="2000" dirty="0">
              <a:solidFill>
                <a:schemeClr val="accent4">
                  <a:lumMod val="40000"/>
                  <a:lumOff val="60000"/>
                </a:schemeClr>
              </a:solidFill>
              <a:latin typeface="Arial" charset="0"/>
            </a:endParaRPr>
          </a:p>
        </p:txBody>
      </p:sp>
      <p:sp>
        <p:nvSpPr>
          <p:cNvPr id="9" name="Title 1"/>
          <p:cNvSpPr txBox="1">
            <a:spLocks/>
          </p:cNvSpPr>
          <p:nvPr/>
        </p:nvSpPr>
        <p:spPr bwMode="auto">
          <a:xfrm>
            <a:off x="50800" y="780777"/>
            <a:ext cx="9144000" cy="3769096"/>
          </a:xfrm>
          <a:prstGeom prst="rect">
            <a:avLst/>
          </a:prstGeom>
          <a:noFill/>
          <a:ln w="9525" algn="ctr">
            <a:noFill/>
            <a:miter lim="800000"/>
            <a:headEnd/>
            <a:tailEnd/>
          </a:ln>
        </p:spPr>
        <p:txBody>
          <a:bodyPr/>
          <a:lstStyle/>
          <a:p>
            <a:pPr marL="339725" lvl="1" indent="-228600" defTabSz="627063" eaLnBrk="0" hangingPunct="0">
              <a:spcBef>
                <a:spcPts val="1800"/>
              </a:spcBef>
              <a:buClr>
                <a:srgbClr val="D6ECFF"/>
              </a:buClr>
              <a:buSzPct val="95000"/>
              <a:buFont typeface="Wingdings" pitchFamily="2" charset="2"/>
              <a:buChar char=""/>
              <a:defRPr/>
            </a:pPr>
            <a:r>
              <a:rPr lang="en-US" sz="2800" b="1" dirty="0" smtClean="0">
                <a:latin typeface="Arial" charset="0"/>
                <a:cs typeface="Arial" charset="0"/>
              </a:rPr>
              <a:t>Inter-Society </a:t>
            </a:r>
            <a:r>
              <a:rPr lang="en-US" sz="2800" b="1" dirty="0">
                <a:latin typeface="Arial" charset="0"/>
                <a:cs typeface="Arial" charset="0"/>
              </a:rPr>
              <a:t>Coordinating Committee for </a:t>
            </a:r>
            <a:r>
              <a:rPr lang="en-US" sz="2800" b="1" dirty="0" smtClean="0">
                <a:latin typeface="Arial" charset="0"/>
                <a:cs typeface="Arial" charset="0"/>
              </a:rPr>
              <a:t>	Practitioner </a:t>
            </a:r>
            <a:r>
              <a:rPr lang="en-US" sz="2800" b="1" dirty="0">
                <a:latin typeface="Arial" charset="0"/>
                <a:cs typeface="Arial" charset="0"/>
              </a:rPr>
              <a:t>Education in </a:t>
            </a:r>
            <a:r>
              <a:rPr lang="en-US" sz="2800" b="1" dirty="0" smtClean="0">
                <a:latin typeface="Arial" charset="0"/>
                <a:cs typeface="Arial" charset="0"/>
              </a:rPr>
              <a:t>Genomics (ISCC-	PEG</a:t>
            </a:r>
            <a:r>
              <a:rPr lang="en-US" sz="2800" b="1" dirty="0">
                <a:latin typeface="Arial" charset="0"/>
                <a:cs typeface="Arial" charset="0"/>
              </a:rPr>
              <a:t>) </a:t>
            </a:r>
            <a:r>
              <a:rPr lang="en-US" sz="2800" b="1" dirty="0" smtClean="0">
                <a:latin typeface="Arial" charset="0"/>
                <a:cs typeface="Arial" charset="0"/>
              </a:rPr>
              <a:t>created</a:t>
            </a:r>
          </a:p>
          <a:p>
            <a:pPr marL="339725" lvl="1" indent="-228600" defTabSz="627063" eaLnBrk="0" hangingPunct="0">
              <a:spcBef>
                <a:spcPts val="1800"/>
              </a:spcBef>
              <a:buClr>
                <a:srgbClr val="D6ECFF"/>
              </a:buClr>
              <a:buSzPct val="95000"/>
              <a:buFont typeface="Wingdings" pitchFamily="2" charset="2"/>
              <a:buChar char=""/>
              <a:defRPr/>
            </a:pPr>
            <a:r>
              <a:rPr lang="en-US" sz="2800" dirty="0" smtClean="0">
                <a:latin typeface="Arial" charset="0"/>
                <a:cs typeface="Arial" charset="0"/>
              </a:rPr>
              <a:t>ISCC-PEG </a:t>
            </a:r>
            <a:r>
              <a:rPr lang="en-US" sz="2800" b="1" dirty="0" smtClean="0">
                <a:latin typeface="Arial" pitchFamily="34" charset="0"/>
                <a:cs typeface="Arial" pitchFamily="34" charset="0"/>
              </a:rPr>
              <a:t>Goal: To facilitate </a:t>
            </a:r>
            <a:r>
              <a:rPr lang="en-US" sz="2800" b="1" dirty="0">
                <a:latin typeface="Arial" pitchFamily="34" charset="0"/>
                <a:cs typeface="Arial" pitchFamily="34" charset="0"/>
              </a:rPr>
              <a:t>professional </a:t>
            </a:r>
            <a:r>
              <a:rPr lang="en-US" sz="2800" b="1" dirty="0" smtClean="0">
                <a:latin typeface="Arial" pitchFamily="34" charset="0"/>
                <a:cs typeface="Arial" pitchFamily="34" charset="0"/>
              </a:rPr>
              <a:t>	societies</a:t>
            </a:r>
            <a:r>
              <a:rPr lang="en-US" sz="2800" b="1" dirty="0">
                <a:latin typeface="Arial" pitchFamily="34" charset="0"/>
                <a:cs typeface="Arial" pitchFamily="34" charset="0"/>
              </a:rPr>
              <a:t>’ efforts </a:t>
            </a:r>
            <a:r>
              <a:rPr lang="en-US" sz="2800" b="1" dirty="0" smtClean="0">
                <a:latin typeface="Arial" pitchFamily="34" charset="0"/>
                <a:cs typeface="Arial" pitchFamily="34" charset="0"/>
              </a:rPr>
              <a:t>in educating </a:t>
            </a:r>
            <a:r>
              <a:rPr lang="en-US" sz="2800" b="1" dirty="0">
                <a:latin typeface="Arial" pitchFamily="34" charset="0"/>
                <a:cs typeface="Arial" pitchFamily="34" charset="0"/>
              </a:rPr>
              <a:t>physicians and </a:t>
            </a:r>
            <a:r>
              <a:rPr lang="en-US" sz="2800" b="1" dirty="0" smtClean="0">
                <a:latin typeface="Arial" pitchFamily="34" charset="0"/>
                <a:cs typeface="Arial" pitchFamily="34" charset="0"/>
              </a:rPr>
              <a:t>	other practitioners </a:t>
            </a:r>
            <a:r>
              <a:rPr lang="en-US" sz="2800" b="1" dirty="0">
                <a:latin typeface="Arial" pitchFamily="34" charset="0"/>
                <a:cs typeface="Arial" pitchFamily="34" charset="0"/>
              </a:rPr>
              <a:t>in the use of genomic </a:t>
            </a:r>
            <a:r>
              <a:rPr lang="en-US" sz="2800" b="1" dirty="0" smtClean="0">
                <a:latin typeface="Arial" pitchFamily="34" charset="0"/>
                <a:cs typeface="Arial" pitchFamily="34" charset="0"/>
              </a:rPr>
              <a:t>	medicine </a:t>
            </a:r>
            <a:r>
              <a:rPr lang="en-US" sz="2800" b="1" dirty="0">
                <a:latin typeface="Arial" pitchFamily="34" charset="0"/>
                <a:cs typeface="Arial" pitchFamily="34" charset="0"/>
              </a:rPr>
              <a:t>in clinical </a:t>
            </a:r>
            <a:r>
              <a:rPr lang="en-US" sz="2800" b="1" dirty="0" smtClean="0">
                <a:latin typeface="Arial" pitchFamily="34" charset="0"/>
                <a:cs typeface="Arial" pitchFamily="34" charset="0"/>
              </a:rPr>
              <a:t>care</a:t>
            </a:r>
          </a:p>
          <a:p>
            <a:pPr marL="339725" lvl="1" indent="-228600" eaLnBrk="0" hangingPunct="0">
              <a:spcBef>
                <a:spcPts val="1800"/>
              </a:spcBef>
              <a:buClr>
                <a:srgbClr val="D6ECFF"/>
              </a:buClr>
              <a:buSzPct val="95000"/>
              <a:defRPr/>
            </a:pPr>
            <a:endParaRPr lang="en-US" sz="2800" dirty="0" smtClean="0"/>
          </a:p>
        </p:txBody>
      </p:sp>
      <p:pic>
        <p:nvPicPr>
          <p:cNvPr id="2051" name="Picture 3" descr="H:\00_C to H_Exact_Feb 19 2013\1_EDGTALKS\Slides_2011\Graphics and Photos\Genomic Medicine Images\ipad_doc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913" y="4095781"/>
            <a:ext cx="2416174" cy="263435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83481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0" y="33088"/>
            <a:ext cx="914400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400" dirty="0" smtClean="0">
                <a:solidFill>
                  <a:srgbClr val="FFFF00"/>
                </a:solidFill>
                <a:ea typeface="ＭＳ Ｐゴシック" pitchFamily="34" charset="-128"/>
                <a:cs typeface="Arial" pitchFamily="34" charset="0"/>
              </a:rPr>
              <a:t>Ethical, Legal, and Social Implications (ELSI) Research Program</a:t>
            </a:r>
            <a:endParaRPr lang="en-US" sz="3400" dirty="0">
              <a:solidFill>
                <a:srgbClr val="FFFF00"/>
              </a:solidFill>
              <a:ea typeface="ＭＳ Ｐゴシック" pitchFamily="34" charset="-128"/>
              <a:cs typeface="Arial" pitchFamily="34" charset="0"/>
            </a:endParaRPr>
          </a:p>
        </p:txBody>
      </p:sp>
      <p:sp>
        <p:nvSpPr>
          <p:cNvPr id="66563" name="Title 1"/>
          <p:cNvSpPr txBox="1">
            <a:spLocks/>
          </p:cNvSpPr>
          <p:nvPr/>
        </p:nvSpPr>
        <p:spPr bwMode="auto">
          <a:xfrm>
            <a:off x="228600" y="1295401"/>
            <a:ext cx="8740775" cy="181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rgbClr val="D6ECFF"/>
              </a:buClr>
              <a:buSzPct val="95000"/>
              <a:buFont typeface="Arial" pitchFamily="34" charset="0"/>
              <a:buChar char="•"/>
            </a:pPr>
            <a:endParaRPr lang="en-US" sz="1600">
              <a:latin typeface="Calibri" pitchFamily="34" charset="0"/>
              <a:ea typeface="ＭＳ Ｐゴシック" pitchFamily="34" charset="-128"/>
            </a:endParaRPr>
          </a:p>
        </p:txBody>
      </p:sp>
      <p:sp>
        <p:nvSpPr>
          <p:cNvPr id="12" name="TextBox 11"/>
          <p:cNvSpPr txBox="1"/>
          <p:nvPr/>
        </p:nvSpPr>
        <p:spPr>
          <a:xfrm>
            <a:off x="7269190" y="636199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39</a:t>
            </a:r>
            <a:endParaRPr lang="en-US" sz="2000" dirty="0">
              <a:solidFill>
                <a:schemeClr val="accent4">
                  <a:lumMod val="40000"/>
                  <a:lumOff val="60000"/>
                </a:schemeClr>
              </a:solidFill>
              <a:latin typeface="Arial" charset="0"/>
            </a:endParaRPr>
          </a:p>
        </p:txBody>
      </p:sp>
      <p:sp>
        <p:nvSpPr>
          <p:cNvPr id="8" name="Title 1"/>
          <p:cNvSpPr txBox="1">
            <a:spLocks/>
          </p:cNvSpPr>
          <p:nvPr/>
        </p:nvSpPr>
        <p:spPr bwMode="auto">
          <a:xfrm>
            <a:off x="-180481" y="1257556"/>
            <a:ext cx="9288379" cy="432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279400" defTabSz="457200">
              <a:spcBef>
                <a:spcPts val="600"/>
              </a:spcBef>
              <a:buClr>
                <a:srgbClr val="D6ECFF"/>
              </a:buClr>
              <a:buSzPct val="95000"/>
              <a:buFont typeface="Wingdings" pitchFamily="2" charset="2"/>
              <a:buChar char=""/>
              <a:tabLst>
                <a:tab pos="862013" algn="l"/>
              </a:tabLst>
            </a:pPr>
            <a:r>
              <a:rPr lang="en-US" sz="2900" dirty="0" smtClean="0">
                <a:solidFill>
                  <a:srgbClr val="FFFFFF"/>
                </a:solidFill>
              </a:rPr>
              <a:t>Return of Results Consortium to hold joint 	meeting with CSER investigators on May 22-23</a:t>
            </a:r>
          </a:p>
          <a:p>
            <a:pPr marL="571500" lvl="1" indent="-279400" defTabSz="457200">
              <a:spcBef>
                <a:spcPts val="600"/>
              </a:spcBef>
              <a:buClr>
                <a:srgbClr val="D6ECFF"/>
              </a:buClr>
              <a:buSzPct val="95000"/>
              <a:buFont typeface="Wingdings" pitchFamily="2" charset="2"/>
              <a:buChar char=""/>
              <a:tabLst>
                <a:tab pos="862013" algn="l"/>
              </a:tabLst>
            </a:pPr>
            <a:r>
              <a:rPr lang="en-US" sz="2900" dirty="0" smtClean="0">
                <a:solidFill>
                  <a:srgbClr val="FFFFFF"/>
                </a:solidFill>
              </a:rPr>
              <a:t>Topics include: </a:t>
            </a:r>
          </a:p>
          <a:p>
            <a:pPr marL="963613" lvl="1" indent="0" defTabSz="457200">
              <a:spcBef>
                <a:spcPts val="600"/>
              </a:spcBef>
              <a:buClr>
                <a:srgbClr val="D6ECFF"/>
              </a:buClr>
              <a:buSzPct val="95000"/>
              <a:tabLst>
                <a:tab pos="862013" algn="l"/>
              </a:tabLst>
            </a:pPr>
            <a:r>
              <a:rPr lang="en-US" sz="2300" dirty="0" smtClean="0">
                <a:solidFill>
                  <a:schemeClr val="tx2">
                    <a:lumMod val="90000"/>
                  </a:schemeClr>
                </a:solidFill>
              </a:rPr>
              <a:t>ACMG recommendations on return of incidental findings</a:t>
            </a:r>
          </a:p>
          <a:p>
            <a:pPr marL="963613" lvl="1" indent="0" defTabSz="457200">
              <a:spcBef>
                <a:spcPts val="600"/>
              </a:spcBef>
              <a:buClr>
                <a:srgbClr val="D6ECFF"/>
              </a:buClr>
              <a:buSzPct val="95000"/>
              <a:tabLst>
                <a:tab pos="862013" algn="l"/>
              </a:tabLst>
            </a:pPr>
            <a:r>
              <a:rPr lang="en-US" sz="2300" dirty="0">
                <a:solidFill>
                  <a:schemeClr val="tx2">
                    <a:lumMod val="90000"/>
                  </a:schemeClr>
                </a:solidFill>
              </a:rPr>
              <a:t>L</a:t>
            </a:r>
            <a:r>
              <a:rPr lang="en-US" sz="2300" dirty="0" smtClean="0">
                <a:solidFill>
                  <a:schemeClr val="tx2">
                    <a:lumMod val="90000"/>
                  </a:schemeClr>
                </a:solidFill>
              </a:rPr>
              <a:t>iability issues</a:t>
            </a:r>
          </a:p>
          <a:p>
            <a:pPr marL="963613" lvl="1" indent="0" defTabSz="457200">
              <a:spcBef>
                <a:spcPts val="600"/>
              </a:spcBef>
              <a:buClr>
                <a:srgbClr val="D6ECFF"/>
              </a:buClr>
              <a:buSzPct val="95000"/>
              <a:tabLst>
                <a:tab pos="862013" algn="l"/>
              </a:tabLst>
            </a:pPr>
            <a:r>
              <a:rPr lang="en-US" sz="2300" dirty="0">
                <a:solidFill>
                  <a:schemeClr val="tx2">
                    <a:lumMod val="90000"/>
                  </a:schemeClr>
                </a:solidFill>
              </a:rPr>
              <a:t>L</a:t>
            </a:r>
            <a:r>
              <a:rPr lang="en-US" sz="2300" dirty="0" smtClean="0">
                <a:solidFill>
                  <a:schemeClr val="tx2">
                    <a:lumMod val="90000"/>
                  </a:schemeClr>
                </a:solidFill>
              </a:rPr>
              <a:t>egal issues related to CLIA</a:t>
            </a:r>
          </a:p>
          <a:p>
            <a:pPr marL="963613" lvl="1" indent="0" defTabSz="457200">
              <a:spcBef>
                <a:spcPts val="600"/>
              </a:spcBef>
              <a:buClr>
                <a:srgbClr val="D6ECFF"/>
              </a:buClr>
              <a:buSzPct val="95000"/>
              <a:tabLst>
                <a:tab pos="862013" algn="l"/>
              </a:tabLst>
            </a:pPr>
            <a:r>
              <a:rPr lang="en-US" sz="2300" dirty="0" smtClean="0">
                <a:solidFill>
                  <a:schemeClr val="tx2">
                    <a:lumMod val="90000"/>
                  </a:schemeClr>
                </a:solidFill>
              </a:rPr>
              <a:t>Implications </a:t>
            </a:r>
            <a:r>
              <a:rPr lang="en-US" sz="2300" dirty="0">
                <a:solidFill>
                  <a:schemeClr val="tx2">
                    <a:lumMod val="90000"/>
                  </a:schemeClr>
                </a:solidFill>
              </a:rPr>
              <a:t>of recent finding on </a:t>
            </a:r>
            <a:r>
              <a:rPr lang="en-US" sz="2300" dirty="0" err="1" smtClean="0">
                <a:solidFill>
                  <a:schemeClr val="tx2">
                    <a:lumMod val="90000"/>
                  </a:schemeClr>
                </a:solidFill>
              </a:rPr>
              <a:t>identifiability</a:t>
            </a:r>
            <a:r>
              <a:rPr lang="en-US" sz="2300" dirty="0" smtClean="0">
                <a:solidFill>
                  <a:schemeClr val="tx2">
                    <a:lumMod val="90000"/>
                  </a:schemeClr>
                </a:solidFill>
              </a:rPr>
              <a:t> </a:t>
            </a:r>
            <a:r>
              <a:rPr lang="en-US" sz="2300" dirty="0">
                <a:solidFill>
                  <a:schemeClr val="tx2">
                    <a:lumMod val="90000"/>
                  </a:schemeClr>
                </a:solidFill>
              </a:rPr>
              <a:t>of </a:t>
            </a:r>
            <a:r>
              <a:rPr lang="en-US" sz="2300" dirty="0" smtClean="0">
                <a:solidFill>
                  <a:schemeClr val="tx2">
                    <a:lumMod val="90000"/>
                  </a:schemeClr>
                </a:solidFill>
              </a:rPr>
              <a:t>	genomic </a:t>
            </a:r>
            <a:r>
              <a:rPr lang="en-US" sz="2300" dirty="0">
                <a:solidFill>
                  <a:schemeClr val="tx2">
                    <a:lumMod val="90000"/>
                  </a:schemeClr>
                </a:solidFill>
              </a:rPr>
              <a:t>data for </a:t>
            </a:r>
            <a:r>
              <a:rPr lang="en-US" sz="2300" dirty="0" smtClean="0">
                <a:solidFill>
                  <a:schemeClr val="tx2">
                    <a:lumMod val="90000"/>
                  </a:schemeClr>
                </a:solidFill>
              </a:rPr>
              <a:t>data sharing</a:t>
            </a:r>
            <a:endParaRPr lang="en-US" sz="2300" dirty="0">
              <a:solidFill>
                <a:schemeClr val="tx2">
                  <a:lumMod val="90000"/>
                </a:schemeClr>
              </a:solidFill>
            </a:endParaRPr>
          </a:p>
        </p:txBody>
      </p:sp>
      <p:pic>
        <p:nvPicPr>
          <p:cNvPr id="9" name="Picture 5" descr="Silhouette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8521" y="5068738"/>
            <a:ext cx="3927261" cy="15250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79236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100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1000"/>
                                  </p:stCondLst>
                                  <p:childTnLst>
                                    <p:set>
                                      <p:cBhvr>
                                        <p:cTn id="21" dur="1" fill="hold">
                                          <p:stCondLst>
                                            <p:cond delay="0"/>
                                          </p:stCondLst>
                                        </p:cTn>
                                        <p:tgtEl>
                                          <p:spTgt spid="8">
                                            <p:txEl>
                                              <p:pRg st="3" end="3"/>
                                            </p:txEl>
                                          </p:spTgt>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nodeType="afterEffect">
                                  <p:stCondLst>
                                    <p:cond delay="100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1000"/>
                                  </p:stCondLst>
                                  <p:childTnLst>
                                    <p:set>
                                      <p:cBhvr>
                                        <p:cTn id="27"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0" y="31768"/>
            <a:ext cx="9144000" cy="78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smtClean="0">
                <a:solidFill>
                  <a:srgbClr val="FFFF00"/>
                </a:solidFill>
                <a:ea typeface="ＭＳ Ｐゴシック" pitchFamily="34" charset="-128"/>
                <a:cs typeface="Arial" pitchFamily="34" charset="0"/>
              </a:rPr>
              <a:t>Genomics</a:t>
            </a:r>
            <a:r>
              <a:rPr lang="en-US" sz="3400" dirty="0" smtClean="0">
                <a:solidFill>
                  <a:srgbClr val="FFFF00"/>
                </a:solidFill>
                <a:ea typeface="ＭＳ Ｐゴシック" pitchFamily="34" charset="-128"/>
                <a:cs typeface="Arial" pitchFamily="34" charset="0"/>
              </a:rPr>
              <a:t> and Society Working Group</a:t>
            </a:r>
            <a:endParaRPr lang="en-US" sz="3400" dirty="0">
              <a:solidFill>
                <a:srgbClr val="FFFF00"/>
              </a:solidFill>
              <a:ea typeface="ＭＳ Ｐゴシック" pitchFamily="34" charset="-128"/>
              <a:cs typeface="Arial" pitchFamily="34" charset="0"/>
            </a:endParaRPr>
          </a:p>
        </p:txBody>
      </p:sp>
      <p:sp>
        <p:nvSpPr>
          <p:cNvPr id="66563" name="Title 1"/>
          <p:cNvSpPr txBox="1">
            <a:spLocks/>
          </p:cNvSpPr>
          <p:nvPr/>
        </p:nvSpPr>
        <p:spPr bwMode="auto">
          <a:xfrm>
            <a:off x="228600" y="1295401"/>
            <a:ext cx="8740775" cy="181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rgbClr val="D6ECFF"/>
              </a:buClr>
              <a:buSzPct val="95000"/>
              <a:buFont typeface="Arial" pitchFamily="34" charset="0"/>
              <a:buChar char="•"/>
            </a:pPr>
            <a:endParaRPr lang="en-US" sz="1600">
              <a:latin typeface="Calibri" pitchFamily="34" charset="0"/>
              <a:ea typeface="ＭＳ Ｐゴシック" pitchFamily="34" charset="-128"/>
            </a:endParaRPr>
          </a:p>
        </p:txBody>
      </p:sp>
      <p:sp>
        <p:nvSpPr>
          <p:cNvPr id="12" name="TextBox 11"/>
          <p:cNvSpPr txBox="1"/>
          <p:nvPr/>
        </p:nvSpPr>
        <p:spPr>
          <a:xfrm>
            <a:off x="7269190" y="636199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40</a:t>
            </a:r>
            <a:endParaRPr lang="en-US" sz="2000" dirty="0">
              <a:solidFill>
                <a:schemeClr val="accent4">
                  <a:lumMod val="40000"/>
                  <a:lumOff val="60000"/>
                </a:schemeClr>
              </a:solidFill>
              <a:latin typeface="Arial" charset="0"/>
            </a:endParaRPr>
          </a:p>
        </p:txBody>
      </p:sp>
      <p:sp>
        <p:nvSpPr>
          <p:cNvPr id="8" name="Title 1"/>
          <p:cNvSpPr txBox="1">
            <a:spLocks/>
          </p:cNvSpPr>
          <p:nvPr/>
        </p:nvSpPr>
        <p:spPr bwMode="auto">
          <a:xfrm>
            <a:off x="0" y="890224"/>
            <a:ext cx="9144000" cy="231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0"/>
              </a:spcBef>
              <a:spcAft>
                <a:spcPts val="1200"/>
              </a:spcAft>
              <a:buClr>
                <a:srgbClr val="D6ECFF"/>
              </a:buClr>
              <a:buSzPct val="95000"/>
              <a:buFont typeface="Wingdings" pitchFamily="2" charset="2"/>
              <a:buChar char=""/>
              <a:tabLst>
                <a:tab pos="914400" algn="l"/>
              </a:tabLst>
            </a:pPr>
            <a:r>
              <a:rPr lang="en-US" sz="2800" dirty="0" smtClean="0">
                <a:solidFill>
                  <a:srgbClr val="FFFFFF"/>
                </a:solidFill>
              </a:rPr>
              <a:t>First meeting of the Genomics and Society 	Working Group held in April </a:t>
            </a:r>
          </a:p>
          <a:p>
            <a:pPr marL="571500" lvl="1" indent="-393700" defTabSz="457200">
              <a:spcBef>
                <a:spcPts val="0"/>
              </a:spcBef>
              <a:spcAft>
                <a:spcPts val="1200"/>
              </a:spcAft>
              <a:buClr>
                <a:srgbClr val="D6ECFF"/>
              </a:buClr>
              <a:buSzPct val="95000"/>
              <a:buFont typeface="Wingdings" pitchFamily="2" charset="2"/>
              <a:buChar char=""/>
              <a:tabLst>
                <a:tab pos="914400" algn="l"/>
              </a:tabLst>
            </a:pPr>
            <a:r>
              <a:rPr lang="en-US" sz="2800" dirty="0" smtClean="0">
                <a:solidFill>
                  <a:srgbClr val="FFFFFF"/>
                </a:solidFill>
              </a:rPr>
              <a:t>Next meeting in fall of 2013</a:t>
            </a:r>
            <a:endParaRPr lang="en-US" sz="2800" dirty="0">
              <a:solidFill>
                <a:srgbClr val="FFFFFF"/>
              </a:solidFill>
            </a:endParaRPr>
          </a:p>
          <a:p>
            <a:pPr marL="571500" lvl="1" indent="-393700" defTabSz="457200">
              <a:spcBef>
                <a:spcPts val="0"/>
              </a:spcBef>
              <a:spcAft>
                <a:spcPts val="1200"/>
              </a:spcAft>
              <a:buClr>
                <a:srgbClr val="D6ECFF"/>
              </a:buClr>
              <a:buSzPct val="95000"/>
              <a:buFont typeface="Wingdings" pitchFamily="2" charset="2"/>
              <a:buChar char=""/>
              <a:tabLst>
                <a:tab pos="914400" algn="l"/>
              </a:tabLst>
            </a:pPr>
            <a:r>
              <a:rPr lang="en-US" sz="2800" dirty="0" smtClean="0">
                <a:solidFill>
                  <a:srgbClr val="FFFFFF"/>
                </a:solidFill>
              </a:rPr>
              <a:t>Presentation later in the Open </a:t>
            </a:r>
            <a:r>
              <a:rPr lang="en-US" sz="2800" dirty="0">
                <a:solidFill>
                  <a:srgbClr val="FFFFFF"/>
                </a:solidFill>
              </a:rPr>
              <a:t>S</a:t>
            </a:r>
            <a:r>
              <a:rPr lang="en-US" sz="2800" dirty="0" smtClean="0">
                <a:solidFill>
                  <a:srgbClr val="FFFFFF"/>
                </a:solidFill>
              </a:rPr>
              <a:t>ession</a:t>
            </a:r>
          </a:p>
          <a:p>
            <a:pPr marL="571500" lvl="1" indent="-393700" defTabSz="457200">
              <a:spcBef>
                <a:spcPts val="0"/>
              </a:spcBef>
              <a:buClr>
                <a:srgbClr val="D6ECFF"/>
              </a:buClr>
              <a:buSzPct val="95000"/>
              <a:buFont typeface="Wingdings" pitchFamily="2" charset="2"/>
              <a:buChar char=""/>
              <a:tabLst>
                <a:tab pos="914400" algn="l"/>
              </a:tabLst>
            </a:pPr>
            <a:endParaRPr lang="en-US" sz="2800" dirty="0" smtClean="0">
              <a:solidFill>
                <a:srgbClr val="FFFF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8649" y="3451343"/>
            <a:ext cx="4146703" cy="3038756"/>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309076602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33440"/>
            <a:ext cx="9144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400" dirty="0" smtClean="0">
                <a:solidFill>
                  <a:srgbClr val="FFFF00"/>
                </a:solidFill>
                <a:ea typeface="ＭＳ Ｐゴシック" pitchFamily="34" charset="-128"/>
                <a:cs typeface="Arial" pitchFamily="34" charset="0"/>
              </a:rPr>
              <a:t>NHGRI Training </a:t>
            </a:r>
            <a:r>
              <a:rPr lang="en-US" sz="3400" dirty="0">
                <a:solidFill>
                  <a:srgbClr val="FFFF00"/>
                </a:solidFill>
                <a:ea typeface="ＭＳ Ｐゴシック" pitchFamily="34" charset="-128"/>
                <a:cs typeface="Arial" pitchFamily="34" charset="0"/>
              </a:rPr>
              <a:t>and Career </a:t>
            </a:r>
            <a:endParaRPr lang="en-US" sz="3400" dirty="0" smtClean="0">
              <a:solidFill>
                <a:srgbClr val="FFFF00"/>
              </a:solidFill>
              <a:ea typeface="ＭＳ Ｐゴシック" pitchFamily="34" charset="-128"/>
              <a:cs typeface="Arial" pitchFamily="34" charset="0"/>
            </a:endParaRPr>
          </a:p>
          <a:p>
            <a:pPr algn="ctr"/>
            <a:r>
              <a:rPr lang="en-US" sz="3400" dirty="0" smtClean="0">
                <a:solidFill>
                  <a:srgbClr val="FFFF00"/>
                </a:solidFill>
                <a:ea typeface="ＭＳ Ｐゴシック" pitchFamily="34" charset="-128"/>
                <a:cs typeface="Arial" pitchFamily="34" charset="0"/>
              </a:rPr>
              <a:t>Development </a:t>
            </a:r>
            <a:r>
              <a:rPr lang="en-US" sz="3400" dirty="0">
                <a:solidFill>
                  <a:srgbClr val="FFFF00"/>
                </a:solidFill>
                <a:ea typeface="ＭＳ Ｐゴシック" pitchFamily="34" charset="-128"/>
                <a:cs typeface="Arial" pitchFamily="34" charset="0"/>
              </a:rPr>
              <a:t>Workshop</a:t>
            </a:r>
          </a:p>
        </p:txBody>
      </p:sp>
      <p:sp>
        <p:nvSpPr>
          <p:cNvPr id="6" name="TextBox 5"/>
          <p:cNvSpPr txBox="1"/>
          <p:nvPr/>
        </p:nvSpPr>
        <p:spPr>
          <a:xfrm>
            <a:off x="7268775" y="6363241"/>
            <a:ext cx="1795684" cy="400110"/>
          </a:xfrm>
          <a:prstGeom prst="rect">
            <a:avLst/>
          </a:prstGeom>
          <a:noFill/>
        </p:spPr>
        <p:txBody>
          <a:bodyPr wrap="none">
            <a:spAutoFit/>
          </a:bodyPr>
          <a:lstStyle/>
          <a:p>
            <a:pPr>
              <a:defRPr/>
            </a:pPr>
            <a:r>
              <a:rPr lang="en-US" sz="2000" dirty="0" smtClean="0">
                <a:solidFill>
                  <a:schemeClr val="accent4">
                    <a:lumMod val="40000"/>
                    <a:lumOff val="60000"/>
                  </a:schemeClr>
                </a:solidFill>
                <a:latin typeface="Arial" charset="0"/>
              </a:rPr>
              <a:t>Document 41</a:t>
            </a:r>
            <a:endParaRPr lang="en-US" sz="2000" dirty="0">
              <a:solidFill>
                <a:schemeClr val="accent4">
                  <a:lumMod val="40000"/>
                  <a:lumOff val="60000"/>
                </a:schemeClr>
              </a:solidFill>
              <a:latin typeface="Arial" charset="0"/>
            </a:endParaRPr>
          </a:p>
        </p:txBody>
      </p:sp>
      <p:sp>
        <p:nvSpPr>
          <p:cNvPr id="7" name="Title 1"/>
          <p:cNvSpPr txBox="1">
            <a:spLocks/>
          </p:cNvSpPr>
          <p:nvPr/>
        </p:nvSpPr>
        <p:spPr bwMode="auto">
          <a:xfrm>
            <a:off x="63797" y="1632030"/>
            <a:ext cx="9431079" cy="2083444"/>
          </a:xfrm>
          <a:prstGeom prst="rect">
            <a:avLst/>
          </a:prstGeom>
          <a:noFill/>
          <a:ln w="9525" algn="ctr">
            <a:noFill/>
            <a:miter lim="800000"/>
            <a:headEnd/>
            <a:tailEnd/>
          </a:ln>
        </p:spPr>
        <p:txBody>
          <a:bodyPr/>
          <a:lstStyle/>
          <a:p>
            <a:pPr marL="339725" lvl="1" indent="-228600" defTabSz="627063" eaLnBrk="0" hangingPunct="0">
              <a:spcBef>
                <a:spcPts val="1800"/>
              </a:spcBef>
              <a:buClr>
                <a:srgbClr val="D6ECFF"/>
              </a:buClr>
              <a:buSzPct val="95000"/>
              <a:buFont typeface="Wingdings" pitchFamily="2" charset="2"/>
              <a:buChar char=""/>
              <a:defRPr/>
            </a:pPr>
            <a:r>
              <a:rPr lang="en-US" sz="2800" dirty="0" smtClean="0">
                <a:solidFill>
                  <a:prstClr val="white"/>
                </a:solidFill>
                <a:latin typeface="Arial" charset="0"/>
              </a:rPr>
              <a:t>~20 experts </a:t>
            </a:r>
            <a:r>
              <a:rPr lang="en-US" sz="2800" dirty="0">
                <a:solidFill>
                  <a:prstClr val="white"/>
                </a:solidFill>
                <a:latin typeface="Arial" charset="0"/>
              </a:rPr>
              <a:t>in genomics, genomic </a:t>
            </a:r>
            <a:r>
              <a:rPr lang="en-US" sz="2800" dirty="0" smtClean="0">
                <a:solidFill>
                  <a:prstClr val="white"/>
                </a:solidFill>
                <a:latin typeface="Arial" charset="0"/>
              </a:rPr>
              <a:t>medicine, and 	training </a:t>
            </a:r>
            <a:r>
              <a:rPr lang="en-US" sz="2800" dirty="0">
                <a:solidFill>
                  <a:prstClr val="white"/>
                </a:solidFill>
                <a:latin typeface="Arial" charset="0"/>
              </a:rPr>
              <a:t>met </a:t>
            </a:r>
            <a:r>
              <a:rPr lang="en-US" sz="2800" dirty="0" smtClean="0">
                <a:solidFill>
                  <a:prstClr val="white"/>
                </a:solidFill>
                <a:latin typeface="Arial" charset="0"/>
              </a:rPr>
              <a:t>in April</a:t>
            </a:r>
          </a:p>
          <a:p>
            <a:pPr marL="339725" lvl="1" indent="-228600" defTabSz="627063" eaLnBrk="0" hangingPunct="0">
              <a:spcBef>
                <a:spcPts val="1800"/>
              </a:spcBef>
              <a:buClr>
                <a:srgbClr val="D6ECFF"/>
              </a:buClr>
              <a:buSzPct val="95000"/>
              <a:buFont typeface="Wingdings" pitchFamily="2" charset="2"/>
              <a:buChar char=""/>
              <a:defRPr/>
            </a:pPr>
            <a:r>
              <a:rPr lang="en-US" sz="2800" dirty="0">
                <a:solidFill>
                  <a:prstClr val="white"/>
                </a:solidFill>
                <a:latin typeface="Arial" charset="0"/>
              </a:rPr>
              <a:t>First review of </a:t>
            </a:r>
            <a:r>
              <a:rPr lang="en-US" sz="2800" dirty="0" smtClean="0">
                <a:solidFill>
                  <a:prstClr val="white"/>
                </a:solidFill>
                <a:latin typeface="Arial" charset="0"/>
              </a:rPr>
              <a:t>NHGRI training programs </a:t>
            </a:r>
            <a:r>
              <a:rPr lang="en-US" sz="2800" dirty="0">
                <a:solidFill>
                  <a:prstClr val="white"/>
                </a:solidFill>
                <a:latin typeface="Arial" charset="0"/>
              </a:rPr>
              <a:t>since the </a:t>
            </a:r>
            <a:r>
              <a:rPr lang="en-US" sz="2800" dirty="0" smtClean="0">
                <a:solidFill>
                  <a:prstClr val="white"/>
                </a:solidFill>
                <a:latin typeface="Arial" charset="0"/>
              </a:rPr>
              <a:t>	Human Genome Project began</a:t>
            </a:r>
          </a:p>
          <a:p>
            <a:pPr marL="339725" lvl="1" indent="-228600" defTabSz="627063" eaLnBrk="0" hangingPunct="0">
              <a:spcBef>
                <a:spcPts val="1800"/>
              </a:spcBef>
              <a:buClr>
                <a:srgbClr val="D6ECFF"/>
              </a:buClr>
              <a:buSzPct val="95000"/>
              <a:buFont typeface="Wingdings" pitchFamily="2" charset="2"/>
              <a:buChar char=""/>
              <a:defRPr/>
            </a:pPr>
            <a:r>
              <a:rPr lang="en-US" sz="2800" dirty="0">
                <a:solidFill>
                  <a:srgbClr val="FFFFFF"/>
                </a:solidFill>
              </a:rPr>
              <a:t>Presentation later in </a:t>
            </a:r>
            <a:r>
              <a:rPr lang="en-US" sz="2800" dirty="0" smtClean="0">
                <a:solidFill>
                  <a:srgbClr val="FFFFFF"/>
                </a:solidFill>
              </a:rPr>
              <a:t>the Open </a:t>
            </a:r>
            <a:r>
              <a:rPr lang="en-US" sz="2800" dirty="0">
                <a:solidFill>
                  <a:srgbClr val="FFFFFF"/>
                </a:solidFill>
              </a:rPr>
              <a:t>Session</a:t>
            </a:r>
          </a:p>
          <a:p>
            <a:pPr marL="339725" lvl="1" indent="-228600" defTabSz="627063" eaLnBrk="0" hangingPunct="0">
              <a:spcBef>
                <a:spcPts val="1800"/>
              </a:spcBef>
              <a:buClr>
                <a:srgbClr val="D6ECFF"/>
              </a:buClr>
              <a:buSzPct val="95000"/>
              <a:buFont typeface="Wingdings" pitchFamily="2" charset="2"/>
              <a:buChar char=""/>
              <a:defRPr/>
            </a:pPr>
            <a:endParaRPr lang="en-US" sz="2800" dirty="0" smtClean="0">
              <a:solidFill>
                <a:prstClr val="white"/>
              </a:solidFill>
              <a:latin typeface="Arial" charset="0"/>
            </a:endParaRPr>
          </a:p>
        </p:txBody>
      </p:sp>
      <p:pic>
        <p:nvPicPr>
          <p:cNvPr id="5" name="Picture 4" descr="2.png"/>
          <p:cNvPicPr>
            <a:picLocks noChangeAspect="1"/>
          </p:cNvPicPr>
          <p:nvPr/>
        </p:nvPicPr>
        <p:blipFill>
          <a:blip r:embed="rId3" cstate="print"/>
          <a:srcRect/>
          <a:stretch>
            <a:fillRect/>
          </a:stretch>
        </p:blipFill>
        <p:spPr bwMode="auto">
          <a:xfrm>
            <a:off x="3887737" y="4674690"/>
            <a:ext cx="1916856" cy="1748711"/>
          </a:xfrm>
          <a:prstGeom prst="rect">
            <a:avLst/>
          </a:prstGeom>
          <a:noFill/>
          <a:ln w="9525">
            <a:noFill/>
            <a:miter lim="800000"/>
            <a:headEnd/>
            <a:tailEnd/>
          </a:ln>
        </p:spPr>
      </p:pic>
    </p:spTree>
    <p:extLst>
      <p:ext uri="{BB962C8B-B14F-4D97-AF65-F5344CB8AC3E}">
        <p14:creationId xmlns:p14="http://schemas.microsoft.com/office/powerpoint/2010/main" val="319644765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tx2">
                    <a:lumMod val="90000"/>
                  </a:schemeClr>
                </a:solidFill>
              </a:rPr>
              <a:t>NIH Common Fund Programs</a:t>
            </a: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0" y="3399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91754955"/>
      </p:ext>
    </p:extLst>
  </p:cSld>
  <p:clrMapOvr>
    <a:masterClrMapping/>
  </p:clrMapOvr>
  <p:transition spd="slow">
    <p:wipe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41444" y="32728"/>
            <a:ext cx="9144000" cy="696913"/>
          </a:xfrm>
          <a:prstGeom prst="rect">
            <a:avLst/>
          </a:prstGeom>
          <a:noFill/>
          <a:ln w="9525">
            <a:noFill/>
            <a:miter lim="800000"/>
            <a:headEnd/>
            <a:tailEnd/>
          </a:ln>
        </p:spPr>
        <p:txBody>
          <a:bodyPr/>
          <a:lstStyle/>
          <a:p>
            <a:pPr algn="ctr">
              <a:defRPr/>
            </a:pPr>
            <a:r>
              <a:rPr lang="en-US" sz="3600" spc="-100" dirty="0">
                <a:solidFill>
                  <a:srgbClr val="FFFF00"/>
                </a:solidFill>
                <a:latin typeface="Arial" charset="0"/>
                <a:ea typeface="+mj-ea"/>
                <a:cs typeface="+mj-cs"/>
              </a:rPr>
              <a:t>Molecular Libraries </a:t>
            </a:r>
            <a:r>
              <a:rPr lang="en-US" sz="3600" spc="-100" dirty="0" smtClean="0">
                <a:solidFill>
                  <a:srgbClr val="FFFF00"/>
                </a:solidFill>
                <a:latin typeface="Arial" charset="0"/>
                <a:ea typeface="+mj-ea"/>
                <a:cs typeface="+mj-cs"/>
              </a:rPr>
              <a:t>Program (MLP)</a:t>
            </a:r>
            <a:endParaRPr lang="en-US" sz="3600" spc="-100" dirty="0">
              <a:solidFill>
                <a:srgbClr val="FFFF00"/>
              </a:solidFill>
              <a:latin typeface="+mn-lt"/>
              <a:ea typeface="+mj-ea"/>
              <a:cs typeface="+mj-cs"/>
            </a:endParaRPr>
          </a:p>
        </p:txBody>
      </p:sp>
      <p:pic>
        <p:nvPicPr>
          <p:cNvPr id="6861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l="22478" t="26779" r="3191" b="62912"/>
          <a:stretch>
            <a:fillRect/>
          </a:stretch>
        </p:blipFill>
        <p:spPr bwMode="auto">
          <a:xfrm>
            <a:off x="0" y="4901046"/>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 name="TextBox 8"/>
          <p:cNvSpPr txBox="1"/>
          <p:nvPr/>
        </p:nvSpPr>
        <p:spPr>
          <a:xfrm>
            <a:off x="7268210" y="636238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42</a:t>
            </a:r>
            <a:endParaRPr lang="en-US" sz="2000" dirty="0">
              <a:solidFill>
                <a:schemeClr val="accent4">
                  <a:lumMod val="40000"/>
                  <a:lumOff val="60000"/>
                </a:schemeClr>
              </a:solidFill>
              <a:latin typeface="Arial" charset="0"/>
            </a:endParaRPr>
          </a:p>
        </p:txBody>
      </p:sp>
      <p:sp>
        <p:nvSpPr>
          <p:cNvPr id="6" name="Title 1"/>
          <p:cNvSpPr txBox="1">
            <a:spLocks/>
          </p:cNvSpPr>
          <p:nvPr/>
        </p:nvSpPr>
        <p:spPr bwMode="auto">
          <a:xfrm>
            <a:off x="50352" y="1208341"/>
            <a:ext cx="8674159" cy="323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635000" lvl="1" indent="-350838"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Final year of the production phase</a:t>
            </a:r>
          </a:p>
          <a:p>
            <a:pPr marL="635000" lvl="1" indent="-350838" defTabSz="457200">
              <a:spcBef>
                <a:spcPts val="700"/>
              </a:spcBef>
              <a:buClr>
                <a:srgbClr val="D6ECFF"/>
              </a:buClr>
              <a:buSzPct val="95000"/>
              <a:buFont typeface="Wingdings" pitchFamily="2" charset="2"/>
              <a:buChar char="§"/>
              <a:tabLst>
                <a:tab pos="914400" algn="l"/>
              </a:tabLst>
            </a:pPr>
            <a:endParaRPr lang="en-US" sz="1400" dirty="0" smtClean="0">
              <a:solidFill>
                <a:srgbClr val="FFFFFF"/>
              </a:solidFill>
            </a:endParaRPr>
          </a:p>
          <a:p>
            <a:pPr marL="635000" lvl="1" indent="-350838" defTabSz="457200">
              <a:spcBef>
                <a:spcPts val="700"/>
              </a:spcBef>
              <a:buClr>
                <a:srgbClr val="D6ECFF"/>
              </a:buClr>
              <a:buSzPct val="95000"/>
              <a:buFont typeface="Wingdings" pitchFamily="2" charset="2"/>
              <a:buChar char="§"/>
              <a:tabLst>
                <a:tab pos="914400" algn="l"/>
              </a:tabLst>
            </a:pPr>
            <a:r>
              <a:rPr lang="en-US" sz="3000" dirty="0" smtClean="0">
                <a:solidFill>
                  <a:srgbClr val="FFFFFF"/>
                </a:solidFill>
              </a:rPr>
              <a:t>Outcomes from past 5 years of production:</a:t>
            </a:r>
          </a:p>
          <a:p>
            <a:pPr marL="635000" lvl="1" indent="-350838" defTabSz="457200">
              <a:spcBef>
                <a:spcPts val="700"/>
              </a:spcBef>
              <a:buClr>
                <a:srgbClr val="D6ECFF"/>
              </a:buClr>
              <a:buSzPct val="95000"/>
              <a:buFont typeface="Wingdings" pitchFamily="2" charset="2"/>
              <a:buChar char="§"/>
              <a:tabLst>
                <a:tab pos="914400" algn="l"/>
              </a:tabLst>
            </a:pPr>
            <a:endParaRPr lang="en-US" sz="800" dirty="0" smtClean="0">
              <a:solidFill>
                <a:srgbClr val="FFFFFF"/>
              </a:solidFill>
            </a:endParaRPr>
          </a:p>
          <a:p>
            <a:pPr marL="635000" lvl="3" indent="-350838" defTabSz="457200">
              <a:spcBef>
                <a:spcPts val="700"/>
              </a:spcBef>
              <a:buClr>
                <a:srgbClr val="D6ECFF"/>
              </a:buClr>
              <a:buSzPct val="95000"/>
              <a:tabLst>
                <a:tab pos="914400" algn="l"/>
              </a:tabLst>
            </a:pPr>
            <a:r>
              <a:rPr lang="en-US" sz="2600" dirty="0" smtClean="0">
                <a:solidFill>
                  <a:schemeClr val="tx2">
                    <a:lumMod val="90000"/>
                  </a:schemeClr>
                </a:solidFill>
              </a:rPr>
              <a:t>		Initiated 352 probe discovery projects </a:t>
            </a:r>
          </a:p>
          <a:p>
            <a:pPr marL="635000" lvl="3" indent="-350838" defTabSz="457200">
              <a:spcBef>
                <a:spcPts val="700"/>
              </a:spcBef>
              <a:buClr>
                <a:srgbClr val="D6ECFF"/>
              </a:buClr>
              <a:buSzPct val="95000"/>
              <a:tabLst>
                <a:tab pos="914400" algn="l"/>
              </a:tabLst>
            </a:pPr>
            <a:r>
              <a:rPr lang="en-US" sz="2600" dirty="0" smtClean="0">
                <a:solidFill>
                  <a:schemeClr val="tx2">
                    <a:lumMod val="90000"/>
                  </a:schemeClr>
                </a:solidFill>
              </a:rPr>
              <a:t>		Completed 340 high-throughput screens</a:t>
            </a:r>
          </a:p>
          <a:p>
            <a:pPr marL="635000" lvl="3" indent="-350838" defTabSz="457200">
              <a:spcBef>
                <a:spcPts val="700"/>
              </a:spcBef>
              <a:buClr>
                <a:srgbClr val="D6ECFF"/>
              </a:buClr>
              <a:buSzPct val="95000"/>
              <a:tabLst>
                <a:tab pos="914400" algn="l"/>
              </a:tabLst>
            </a:pPr>
            <a:r>
              <a:rPr lang="en-US" sz="2600" dirty="0" smtClean="0">
                <a:solidFill>
                  <a:schemeClr val="tx2">
                    <a:lumMod val="90000"/>
                  </a:schemeClr>
                </a:solidFill>
              </a:rPr>
              <a:t>		Produced 348 small molecule probes</a:t>
            </a:r>
          </a:p>
          <a:p>
            <a:pPr marL="773112" lvl="2" indent="0" defTabSz="457200">
              <a:spcBef>
                <a:spcPts val="700"/>
              </a:spcBef>
              <a:buClr>
                <a:srgbClr val="D6ECFF"/>
              </a:buClr>
              <a:buSzPct val="95000"/>
              <a:tabLst>
                <a:tab pos="914400" algn="l"/>
              </a:tabLst>
            </a:pPr>
            <a:endParaRPr lang="en-US" sz="1200" dirty="0">
              <a:solidFill>
                <a:srgbClr val="FFFFFF"/>
              </a:solidFill>
            </a:endParaRPr>
          </a:p>
          <a:p>
            <a:pPr marL="1166812" lvl="2" indent="-393700" defTabSz="457200">
              <a:spcBef>
                <a:spcPts val="700"/>
              </a:spcBef>
              <a:buClr>
                <a:srgbClr val="D6ECFF"/>
              </a:buClr>
              <a:buSzPct val="95000"/>
              <a:tabLst>
                <a:tab pos="914400" algn="l"/>
              </a:tabLst>
            </a:pPr>
            <a:endParaRPr lang="en-US" sz="3000" dirty="0">
              <a:solidFill>
                <a:srgbClr val="FFFFFF"/>
              </a:solidFill>
            </a:endParaRPr>
          </a:p>
        </p:txBody>
      </p:sp>
    </p:spTree>
    <p:extLst>
      <p:ext uri="{BB962C8B-B14F-4D97-AF65-F5344CB8AC3E}">
        <p14:creationId xmlns:p14="http://schemas.microsoft.com/office/powerpoint/2010/main" val="421032884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8613"/>
                                        </p:tgtEl>
                                        <p:attrNameLst>
                                          <p:attrName>style.visibility</p:attrName>
                                        </p:attrNameLst>
                                      </p:cBhvr>
                                      <p:to>
                                        <p:strVal val="visible"/>
                                      </p:to>
                                    </p:set>
                                    <p:animEffect transition="in" filter="wipe(up)">
                                      <p:cBhvr>
                                        <p:cTn id="7" dur="500"/>
                                        <p:tgtEl>
                                          <p:spTgt spid="686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rgbClr val="000000"/>
              </a:solidFill>
              <a:latin typeface="Tahoma" pitchFamily="34" charset="0"/>
            </a:endParaRPr>
          </a:p>
          <a:p>
            <a:pPr algn="ctr">
              <a:spcBef>
                <a:spcPct val="50000"/>
              </a:spcBef>
            </a:pPr>
            <a:endParaRPr lang="en-US" sz="2400">
              <a:solidFill>
                <a:srgbClr val="000000"/>
              </a:solidFill>
              <a:latin typeface="Tahoma" pitchFamily="34" charset="0"/>
            </a:endParaRPr>
          </a:p>
          <a:p>
            <a:pPr algn="ctr">
              <a:spcBef>
                <a:spcPct val="50000"/>
              </a:spcBef>
            </a:pPr>
            <a:endParaRPr lang="en-US" sz="2400">
              <a:solidFill>
                <a:srgbClr val="000000"/>
              </a:solidFill>
              <a:latin typeface="Tahoma" pitchFamily="34" charset="0"/>
            </a:endParaRPr>
          </a:p>
        </p:txBody>
      </p:sp>
      <p:sp>
        <p:nvSpPr>
          <p:cNvPr id="64515" name="Rectangle 4"/>
          <p:cNvSpPr>
            <a:spLocks noChangeArrowheads="1"/>
          </p:cNvSpPr>
          <p:nvPr/>
        </p:nvSpPr>
        <p:spPr bwMode="auto">
          <a:xfrm>
            <a:off x="-5016" y="33304"/>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a:solidFill>
                  <a:srgbClr val="FFFF00"/>
                </a:solidFill>
                <a:cs typeface="Arial" pitchFamily="34" charset="0"/>
              </a:rPr>
              <a:t>Knockout Mouse</a:t>
            </a:r>
            <a:r>
              <a:rPr lang="en-US" sz="3600" dirty="0" smtClean="0">
                <a:solidFill>
                  <a:srgbClr val="FFFF00"/>
                </a:solidFill>
                <a:cs typeface="Arial" pitchFamily="34" charset="0"/>
              </a:rPr>
              <a:t> </a:t>
            </a:r>
            <a:r>
              <a:rPr lang="en-US" sz="3600" dirty="0" err="1" smtClean="0">
                <a:solidFill>
                  <a:srgbClr val="FFFF00"/>
                </a:solidFill>
                <a:cs typeface="Arial" pitchFamily="34" charset="0"/>
              </a:rPr>
              <a:t>Phenotyping</a:t>
            </a:r>
            <a:r>
              <a:rPr lang="en-US" sz="3600" dirty="0" smtClean="0">
                <a:solidFill>
                  <a:srgbClr val="FFFF00"/>
                </a:solidFill>
                <a:cs typeface="Arial" pitchFamily="34" charset="0"/>
              </a:rPr>
              <a:t> Project (KOMP</a:t>
            </a:r>
            <a:r>
              <a:rPr lang="en-US" sz="3600" baseline="30000" dirty="0" smtClean="0">
                <a:solidFill>
                  <a:srgbClr val="FFFF00"/>
                </a:solidFill>
                <a:cs typeface="Arial" pitchFamily="34" charset="0"/>
              </a:rPr>
              <a:t>2</a:t>
            </a:r>
            <a:r>
              <a:rPr lang="en-US" sz="3600" dirty="0" smtClean="0">
                <a:solidFill>
                  <a:srgbClr val="FFFF00"/>
                </a:solidFill>
                <a:cs typeface="Arial" pitchFamily="34" charset="0"/>
              </a:rPr>
              <a:t>)</a:t>
            </a:r>
            <a:endParaRPr lang="en-US" sz="3600" dirty="0">
              <a:solidFill>
                <a:srgbClr val="FFFF00"/>
              </a:solidFill>
              <a:cs typeface="Arial" pitchFamily="34" charset="0"/>
            </a:endParaRPr>
          </a:p>
        </p:txBody>
      </p:sp>
      <p:pic>
        <p:nvPicPr>
          <p:cNvPr id="32775" name="Picture 7" descr="S:\CENTERS\Kris\Presos&amp;Posters&amp;Pictures\Graphics\KOMP logo.jpeg"/>
          <p:cNvPicPr>
            <a:picLocks noChangeAspect="1" noChangeArrowheads="1"/>
          </p:cNvPicPr>
          <p:nvPr/>
        </p:nvPicPr>
        <p:blipFill>
          <a:blip r:embed="rId3" cstate="print"/>
          <a:stretch>
            <a:fillRect/>
          </a:stretch>
        </p:blipFill>
        <p:spPr bwMode="auto">
          <a:xfrm>
            <a:off x="6142169" y="1099369"/>
            <a:ext cx="1679343" cy="993645"/>
          </a:xfrm>
          <a:prstGeom prst="rect">
            <a:avLst/>
          </a:prstGeom>
          <a:noFill/>
          <a:ln>
            <a:noFill/>
          </a:ln>
          <a:effectLst>
            <a:glow rad="228600">
              <a:schemeClr val="accent3">
                <a:satMod val="175000"/>
                <a:alpha val="40000"/>
              </a:schemeClr>
            </a:glow>
          </a:effectLst>
        </p:spPr>
      </p:pic>
      <p:sp>
        <p:nvSpPr>
          <p:cNvPr id="10" name="Title 1"/>
          <p:cNvSpPr txBox="1">
            <a:spLocks/>
          </p:cNvSpPr>
          <p:nvPr/>
        </p:nvSpPr>
        <p:spPr bwMode="auto">
          <a:xfrm>
            <a:off x="-24063" y="2330983"/>
            <a:ext cx="5502754" cy="4118228"/>
          </a:xfrm>
          <a:prstGeom prst="rect">
            <a:avLst/>
          </a:prstGeom>
          <a:noFill/>
          <a:ln w="9525" algn="ctr">
            <a:noFill/>
            <a:miter lim="800000"/>
            <a:headEnd/>
            <a:tailEnd/>
          </a:ln>
        </p:spPr>
        <p:txBody>
          <a:bodyPr/>
          <a:lstStyle/>
          <a:p>
            <a:pPr marL="339725" lvl="1" indent="-228600" defTabSz="571500" eaLnBrk="0" hangingPunct="0">
              <a:spcBef>
                <a:spcPts val="1800"/>
              </a:spcBef>
              <a:buClr>
                <a:srgbClr val="D6ECFF"/>
              </a:buClr>
              <a:buSzPct val="95000"/>
              <a:buFont typeface="Wingdings" pitchFamily="2" charset="2"/>
              <a:buChar char=""/>
              <a:defRPr/>
            </a:pPr>
            <a:r>
              <a:rPr lang="en-US" sz="2800" dirty="0" smtClean="0">
                <a:solidFill>
                  <a:prstClr val="white"/>
                </a:solidFill>
                <a:latin typeface="Arial" charset="0"/>
              </a:rPr>
              <a:t>Launched in Fall, 2011</a:t>
            </a:r>
          </a:p>
          <a:p>
            <a:pPr marL="339725" lvl="1" indent="-228600" defTabSz="571500" eaLnBrk="0" hangingPunct="0">
              <a:spcBef>
                <a:spcPts val="1800"/>
              </a:spcBef>
              <a:buClr>
                <a:srgbClr val="D6ECFF"/>
              </a:buClr>
              <a:buSzPct val="95000"/>
              <a:buFont typeface="Wingdings" pitchFamily="2" charset="2"/>
              <a:buChar char=""/>
              <a:defRPr/>
            </a:pPr>
            <a:r>
              <a:rPr lang="en-US" sz="2800" dirty="0" smtClean="0">
                <a:solidFill>
                  <a:prstClr val="white"/>
                </a:solidFill>
                <a:latin typeface="Arial" charset="0"/>
              </a:rPr>
              <a:t>Goal: make and phenotype 	2,500 knockout strains</a:t>
            </a:r>
          </a:p>
          <a:p>
            <a:pPr marL="339725" lvl="1" indent="-228600" defTabSz="571500" eaLnBrk="0" hangingPunct="0">
              <a:spcBef>
                <a:spcPts val="1800"/>
              </a:spcBef>
              <a:buClr>
                <a:srgbClr val="D6ECFF"/>
              </a:buClr>
              <a:buSzPct val="95000"/>
              <a:buFont typeface="Wingdings" pitchFamily="2" charset="2"/>
              <a:buChar char=""/>
              <a:defRPr/>
            </a:pPr>
            <a:r>
              <a:rPr lang="en-US" sz="2800" dirty="0" smtClean="0">
                <a:solidFill>
                  <a:prstClr val="white"/>
                </a:solidFill>
                <a:latin typeface="Arial" charset="0"/>
              </a:rPr>
              <a:t>Recent KOMP2 meeting </a:t>
            </a:r>
          </a:p>
          <a:p>
            <a:pPr marL="339725" lvl="1" indent="-228600" defTabSz="571500" eaLnBrk="0" hangingPunct="0">
              <a:spcBef>
                <a:spcPts val="1800"/>
              </a:spcBef>
              <a:buClr>
                <a:srgbClr val="D6ECFF"/>
              </a:buClr>
              <a:buSzPct val="95000"/>
              <a:buFont typeface="Wingdings" pitchFamily="2" charset="2"/>
              <a:buChar char=""/>
              <a:defRPr/>
            </a:pPr>
            <a:r>
              <a:rPr lang="en-US" sz="2800" dirty="0" smtClean="0">
                <a:solidFill>
                  <a:prstClr val="white"/>
                </a:solidFill>
                <a:latin typeface="Arial" charset="0"/>
              </a:rPr>
              <a:t>Bloomsbury report on 	embryo </a:t>
            </a:r>
            <a:r>
              <a:rPr lang="en-US" sz="2800" dirty="0" err="1">
                <a:solidFill>
                  <a:prstClr val="white"/>
                </a:solidFill>
                <a:latin typeface="Arial" charset="0"/>
              </a:rPr>
              <a:t>p</a:t>
            </a:r>
            <a:r>
              <a:rPr lang="en-US" sz="2800" dirty="0" err="1" smtClean="0">
                <a:solidFill>
                  <a:prstClr val="white"/>
                </a:solidFill>
                <a:latin typeface="Arial" charset="0"/>
              </a:rPr>
              <a:t>henotyping</a:t>
            </a:r>
            <a:r>
              <a:rPr lang="en-US" sz="2800" dirty="0" smtClean="0">
                <a:solidFill>
                  <a:prstClr val="white"/>
                </a:solidFill>
                <a:latin typeface="Arial" charset="0"/>
              </a:rPr>
              <a:t> 	published</a:t>
            </a:r>
          </a:p>
        </p:txBody>
      </p:sp>
      <p:sp>
        <p:nvSpPr>
          <p:cNvPr id="11" name="TextBox 10"/>
          <p:cNvSpPr txBox="1"/>
          <p:nvPr/>
        </p:nvSpPr>
        <p:spPr>
          <a:xfrm>
            <a:off x="7268775" y="6363241"/>
            <a:ext cx="1795684" cy="400110"/>
          </a:xfrm>
          <a:prstGeom prst="rect">
            <a:avLst/>
          </a:prstGeom>
          <a:noFill/>
        </p:spPr>
        <p:txBody>
          <a:bodyPr wrap="none">
            <a:spAutoFit/>
          </a:bodyPr>
          <a:lstStyle/>
          <a:p>
            <a:pPr>
              <a:defRPr/>
            </a:pPr>
            <a:r>
              <a:rPr lang="en-US" sz="2000" dirty="0" smtClean="0">
                <a:solidFill>
                  <a:schemeClr val="accent4">
                    <a:lumMod val="40000"/>
                    <a:lumOff val="60000"/>
                  </a:schemeClr>
                </a:solidFill>
                <a:latin typeface="Arial" charset="0"/>
              </a:rPr>
              <a:t>Document 43</a:t>
            </a:r>
            <a:endParaRPr lang="en-US" sz="2000" dirty="0">
              <a:solidFill>
                <a:schemeClr val="accent4">
                  <a:lumMod val="40000"/>
                  <a:lumOff val="60000"/>
                </a:schemeClr>
              </a:solidFill>
              <a:latin typeface="Arial" charset="0"/>
            </a:endParaRPr>
          </a:p>
        </p:txBody>
      </p:sp>
      <p:pic>
        <p:nvPicPr>
          <p:cNvPr id="8" name="Picture 9" descr="Aprilgraphspro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89224" y="2524644"/>
            <a:ext cx="3985232" cy="372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8744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wipe(up)">
                                      <p:cBhvr>
                                        <p:cTn id="7" dur="500"/>
                                        <p:tgtEl>
                                          <p:spTgt spid="3277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122786" y="845942"/>
            <a:ext cx="2082489" cy="2628277"/>
            <a:chOff x="4684833" y="758504"/>
            <a:chExt cx="4202191" cy="5303520"/>
          </a:xfrm>
          <a:effectLst>
            <a:glow rad="228600">
              <a:schemeClr val="accent5">
                <a:satMod val="175000"/>
                <a:alpha val="40000"/>
              </a:schemeClr>
            </a:glow>
          </a:effectLst>
          <a:scene3d>
            <a:camera prst="isometricOffAxis1Right"/>
            <a:lightRig rig="threePt" dir="t"/>
          </a:scene3d>
        </p:grpSpPr>
        <p:pic>
          <p:nvPicPr>
            <p:cNvPr id="7" name="Picture 6" descr="10th anni banners4-03.jpg"/>
            <p:cNvPicPr>
              <a:picLocks noChangeAspect="1"/>
            </p:cNvPicPr>
            <p:nvPr/>
          </p:nvPicPr>
          <p:blipFill>
            <a:blip r:embed="rId3" cstate="print"/>
            <a:stretch>
              <a:fillRect/>
            </a:stretch>
          </p:blipFill>
          <p:spPr>
            <a:xfrm>
              <a:off x="4684833" y="758504"/>
              <a:ext cx="2121408" cy="5303520"/>
            </a:xfrm>
            <a:prstGeom prst="rect">
              <a:avLst/>
            </a:prstGeom>
          </p:spPr>
        </p:pic>
        <p:pic>
          <p:nvPicPr>
            <p:cNvPr id="8" name="Picture 7" descr="10th anni banners4-04.jpg"/>
            <p:cNvPicPr>
              <a:picLocks noChangeAspect="1"/>
            </p:cNvPicPr>
            <p:nvPr/>
          </p:nvPicPr>
          <p:blipFill>
            <a:blip r:embed="rId4" cstate="print"/>
            <a:stretch>
              <a:fillRect/>
            </a:stretch>
          </p:blipFill>
          <p:spPr>
            <a:xfrm>
              <a:off x="6765616" y="758504"/>
              <a:ext cx="2121408" cy="5303520"/>
            </a:xfrm>
            <a:prstGeom prst="rect">
              <a:avLst/>
            </a:prstGeom>
          </p:spPr>
        </p:pic>
      </p:grpSp>
      <p:grpSp>
        <p:nvGrpSpPr>
          <p:cNvPr id="2" name="Group 1"/>
          <p:cNvGrpSpPr>
            <a:grpSpLocks noChangeAspect="1"/>
          </p:cNvGrpSpPr>
          <p:nvPr/>
        </p:nvGrpSpPr>
        <p:grpSpPr>
          <a:xfrm>
            <a:off x="6898019" y="845942"/>
            <a:ext cx="2108729" cy="2628278"/>
            <a:chOff x="204279" y="758504"/>
            <a:chExt cx="4102608" cy="5303521"/>
          </a:xfrm>
          <a:effectLst>
            <a:glow rad="228600">
              <a:schemeClr val="accent5">
                <a:satMod val="175000"/>
                <a:alpha val="40000"/>
              </a:schemeClr>
            </a:glow>
          </a:effectLst>
          <a:scene3d>
            <a:camera prst="isometricOffAxis2Left"/>
            <a:lightRig rig="threePt" dir="t"/>
          </a:scene3d>
        </p:grpSpPr>
        <p:pic>
          <p:nvPicPr>
            <p:cNvPr id="5" name="Picture 4" descr="10th anni banners4-02.jpg"/>
            <p:cNvPicPr>
              <a:picLocks noChangeAspect="1"/>
            </p:cNvPicPr>
            <p:nvPr/>
          </p:nvPicPr>
          <p:blipFill>
            <a:blip r:embed="rId5" cstate="print"/>
            <a:stretch>
              <a:fillRect/>
            </a:stretch>
          </p:blipFill>
          <p:spPr>
            <a:xfrm>
              <a:off x="2185479" y="758504"/>
              <a:ext cx="2121408" cy="5303520"/>
            </a:xfrm>
            <a:prstGeom prst="rect">
              <a:avLst/>
            </a:prstGeom>
          </p:spPr>
        </p:pic>
        <p:pic>
          <p:nvPicPr>
            <p:cNvPr id="4" name="Picture 3" descr="10th anni banners4-01.jpg"/>
            <p:cNvPicPr>
              <a:picLocks noChangeAspect="1"/>
            </p:cNvPicPr>
            <p:nvPr/>
          </p:nvPicPr>
          <p:blipFill>
            <a:blip r:embed="rId6" cstate="print"/>
            <a:stretch>
              <a:fillRect/>
            </a:stretch>
          </p:blipFill>
          <p:spPr>
            <a:xfrm>
              <a:off x="204279" y="758505"/>
              <a:ext cx="2121408" cy="5303520"/>
            </a:xfrm>
            <a:prstGeom prst="rect">
              <a:avLst/>
            </a:prstGeom>
          </p:spPr>
        </p:pic>
      </p:grpSp>
      <p:sp>
        <p:nvSpPr>
          <p:cNvPr id="9" name="TextBox 8"/>
          <p:cNvSpPr txBox="1"/>
          <p:nvPr/>
        </p:nvSpPr>
        <p:spPr>
          <a:xfrm>
            <a:off x="7268775" y="6363241"/>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a:t>
            </a:r>
          </a:p>
        </p:txBody>
      </p:sp>
      <p:grpSp>
        <p:nvGrpSpPr>
          <p:cNvPr id="6" name="Group 5"/>
          <p:cNvGrpSpPr/>
          <p:nvPr/>
        </p:nvGrpSpPr>
        <p:grpSpPr>
          <a:xfrm>
            <a:off x="2684725" y="698154"/>
            <a:ext cx="3748753" cy="3132204"/>
            <a:chOff x="2793578" y="3139437"/>
            <a:chExt cx="3748753" cy="3132204"/>
          </a:xfrm>
          <a:effectLst>
            <a:glow rad="139700">
              <a:schemeClr val="accent6">
                <a:satMod val="175000"/>
                <a:alpha val="40000"/>
              </a:schemeClr>
            </a:glow>
          </a:effectLst>
        </p:grpSpPr>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3578" y="3772473"/>
              <a:ext cx="3748752" cy="249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descr="The New York Times"/>
            <p:cNvPicPr>
              <a:picLocks noChangeAspect="1" noChangeArrowheads="1"/>
            </p:cNvPicPr>
            <p:nvPr/>
          </p:nvPicPr>
          <p:blipFill>
            <a:blip r:embed="rId8" cstate="print"/>
            <a:srcRect/>
            <a:stretch>
              <a:fillRect/>
            </a:stretch>
          </p:blipFill>
          <p:spPr bwMode="auto">
            <a:xfrm>
              <a:off x="2793579" y="3139437"/>
              <a:ext cx="3748752" cy="633036"/>
            </a:xfrm>
            <a:prstGeom prst="rect">
              <a:avLst/>
            </a:prstGeom>
            <a:solidFill>
              <a:srgbClr val="C1EEFF"/>
            </a:solidFill>
          </p:spPr>
        </p:pic>
      </p:grpSp>
      <p:sp>
        <p:nvSpPr>
          <p:cNvPr id="15" name="Title 1"/>
          <p:cNvSpPr txBox="1">
            <a:spLocks/>
          </p:cNvSpPr>
          <p:nvPr/>
        </p:nvSpPr>
        <p:spPr>
          <a:xfrm>
            <a:off x="0" y="33304"/>
            <a:ext cx="9144000" cy="738985"/>
          </a:xfrm>
          <a:prstGeom prst="rect">
            <a:avLst/>
          </a:prstGeom>
        </p:spPr>
        <p:txBody>
          <a:bodyPr vert="horz" anchor="t">
            <a:noAutofit/>
          </a:bodyPr>
          <a:lstStyle>
            <a:lvl1pPr algn="l" rtl="0" eaLnBrk="0" fontAlgn="base" hangingPunct="0">
              <a:spcBef>
                <a:spcPct val="0"/>
              </a:spcBef>
              <a:spcAft>
                <a:spcPct val="0"/>
              </a:spcAft>
              <a:defRPr sz="4000" kern="1200" cap="none" spc="-100" baseline="0">
                <a:solidFill>
                  <a:srgbClr val="C1EEFF"/>
                </a:solidFill>
                <a:latin typeface="+mn-lt"/>
                <a:ea typeface="ＭＳ Ｐゴシック" charset="0"/>
                <a:cs typeface="ＭＳ Ｐゴシック" charset="0"/>
              </a:defRPr>
            </a:lvl1pPr>
            <a:lvl2pPr algn="l" rtl="0" eaLnBrk="0" fontAlgn="base" hangingPunct="0">
              <a:spcBef>
                <a:spcPct val="0"/>
              </a:spcBef>
              <a:spcAft>
                <a:spcPct val="0"/>
              </a:spcAft>
              <a:defRPr sz="4000">
                <a:solidFill>
                  <a:srgbClr val="C1EEFF"/>
                </a:solidFill>
                <a:latin typeface="Corbel" pitchFamily="34" charset="0"/>
                <a:ea typeface="ＭＳ Ｐゴシック" charset="0"/>
                <a:cs typeface="ＭＳ Ｐゴシック" charset="0"/>
              </a:defRPr>
            </a:lvl2pPr>
            <a:lvl3pPr algn="l" rtl="0" eaLnBrk="0" fontAlgn="base" hangingPunct="0">
              <a:spcBef>
                <a:spcPct val="0"/>
              </a:spcBef>
              <a:spcAft>
                <a:spcPct val="0"/>
              </a:spcAft>
              <a:defRPr sz="4000">
                <a:solidFill>
                  <a:srgbClr val="C1EEFF"/>
                </a:solidFill>
                <a:latin typeface="Corbel" pitchFamily="34" charset="0"/>
                <a:ea typeface="ＭＳ Ｐゴシック" charset="0"/>
                <a:cs typeface="ＭＳ Ｐゴシック" charset="0"/>
              </a:defRPr>
            </a:lvl3pPr>
            <a:lvl4pPr algn="l" rtl="0" eaLnBrk="0" fontAlgn="base" hangingPunct="0">
              <a:spcBef>
                <a:spcPct val="0"/>
              </a:spcBef>
              <a:spcAft>
                <a:spcPct val="0"/>
              </a:spcAft>
              <a:defRPr sz="4000">
                <a:solidFill>
                  <a:srgbClr val="C1EEFF"/>
                </a:solidFill>
                <a:latin typeface="Corbel" pitchFamily="34" charset="0"/>
                <a:ea typeface="ＭＳ Ｐゴシック" charset="0"/>
                <a:cs typeface="ＭＳ Ｐゴシック" charset="0"/>
              </a:defRPr>
            </a:lvl4pPr>
            <a:lvl5pPr algn="l" rtl="0" eaLnBrk="0" fontAlgn="base" hangingPunct="0">
              <a:spcBef>
                <a:spcPct val="0"/>
              </a:spcBef>
              <a:spcAft>
                <a:spcPct val="0"/>
              </a:spcAft>
              <a:defRPr sz="4000">
                <a:solidFill>
                  <a:srgbClr val="C1EEFF"/>
                </a:solidFill>
                <a:latin typeface="Corbel" pitchFamily="34" charset="0"/>
                <a:ea typeface="ＭＳ Ｐゴシック" charset="0"/>
                <a:cs typeface="ＭＳ Ｐゴシック"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defTabSz="914400"/>
            <a:r>
              <a:rPr lang="en-US" sz="3500" dirty="0">
                <a:solidFill>
                  <a:srgbClr val="FFFF00"/>
                </a:solidFill>
                <a:latin typeface="Arial"/>
                <a:cs typeface="Arial"/>
              </a:rPr>
              <a:t>10</a:t>
            </a:r>
            <a:r>
              <a:rPr lang="en-US" sz="3500" baseline="30000" dirty="0">
                <a:solidFill>
                  <a:srgbClr val="FFFF00"/>
                </a:solidFill>
                <a:latin typeface="Arial"/>
                <a:cs typeface="Arial"/>
              </a:rPr>
              <a:t>th</a:t>
            </a:r>
            <a:r>
              <a:rPr lang="en-US" sz="3500" dirty="0">
                <a:solidFill>
                  <a:srgbClr val="FFFF00"/>
                </a:solidFill>
                <a:latin typeface="Arial"/>
                <a:cs typeface="Arial"/>
              </a:rPr>
              <a:t> </a:t>
            </a:r>
            <a:r>
              <a:rPr lang="en-US" sz="3500" dirty="0" smtClean="0">
                <a:solidFill>
                  <a:srgbClr val="FFFF00"/>
                </a:solidFill>
                <a:latin typeface="Arial"/>
                <a:cs typeface="Arial"/>
              </a:rPr>
              <a:t>Anniversary of Human </a:t>
            </a:r>
            <a:r>
              <a:rPr lang="en-US" sz="3500" b="1" dirty="0" smtClean="0">
                <a:solidFill>
                  <a:srgbClr val="FFFF00"/>
                </a:solidFill>
                <a:latin typeface="Arial"/>
                <a:cs typeface="Arial"/>
              </a:rPr>
              <a:t>Genome Project</a:t>
            </a:r>
            <a:endParaRPr lang="en-US" sz="3500" b="1" dirty="0">
              <a:solidFill>
                <a:srgbClr val="FFFF00"/>
              </a:solidFill>
              <a:latin typeface="Arial"/>
              <a:cs typeface="Arial"/>
            </a:endParaRPr>
          </a:p>
        </p:txBody>
      </p:sp>
      <p:grpSp>
        <p:nvGrpSpPr>
          <p:cNvPr id="11" name="Group 10"/>
          <p:cNvGrpSpPr/>
          <p:nvPr/>
        </p:nvGrpSpPr>
        <p:grpSpPr>
          <a:xfrm>
            <a:off x="2413568" y="4001678"/>
            <a:ext cx="4316864" cy="1849729"/>
            <a:chOff x="-162046" y="4307167"/>
            <a:chExt cx="4316864" cy="1849729"/>
          </a:xfrm>
        </p:grpSpPr>
        <p:pic>
          <p:nvPicPr>
            <p:cNvPr id="10"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3167" t="27826" r="5813" b="59055"/>
            <a:stretch/>
          </p:blipFill>
          <p:spPr bwMode="auto">
            <a:xfrm>
              <a:off x="-162046" y="5341795"/>
              <a:ext cx="4316864" cy="815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http://www.google.com/url?source=imglanding&amp;ct=img&amp;q=http://nordicoutbreak.streamingmuseum.org/wp-content/uploads/logo-huffington-post.jpg&amp;sa=X&amp;ei=JGaNUZjVOu-34AOzqICQDg&amp;ved=0CAsQ8wc&amp;usg=AFQjCNHVaFw5eH3omFr8Fv_6WUy-tZVQ2w"/>
            <p:cNvPicPr>
              <a:picLocks noChangeAspect="1" noChangeArrowheads="1"/>
            </p:cNvPicPr>
            <p:nvPr/>
          </p:nvPicPr>
          <p:blipFill rotWithShape="1">
            <a:blip r:embed="rId10">
              <a:extLst>
                <a:ext uri="{28A0092B-C50C-407E-A947-70E740481C1C}">
                  <a14:useLocalDpi xmlns:a14="http://schemas.microsoft.com/office/drawing/2010/main" val="0"/>
                </a:ext>
              </a:extLst>
            </a:blip>
            <a:srcRect l="1965" t="21421" b="25471"/>
            <a:stretch/>
          </p:blipFill>
          <p:spPr bwMode="auto">
            <a:xfrm>
              <a:off x="-162045" y="4307167"/>
              <a:ext cx="4316863" cy="105235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AutoShape 7" descr="data:image/jpeg;base64,/9j/4AAQSkZJRgABAQAAAQABAAD/2wCEAAkGBxQSEhUUExQVFRUWGBgbGBYXFRcaFhgeHBoaHRYaHBoYHiggGx8mGxcWIjMhJSkrLi4uGR8zODMsNygtLisBCgoKDg0OGxAQGzQmICYvNCw0LCw0LCwsNC8sLy8sLCwsLCw1LCwsLCwsLCwsLCwsLCwsLCwsLCwsLCwsLCwsLP/AABEIAFsCKgMBEQACEQEDEQH/xAAcAAACAwADAQAAAAAAAAAAAAAABwQFBgIDCAH/xABQEAACAQIDBAUFCwoFAwIHAQABAgMAEQQFEgYHITETQVFhcSIygZGxFCMzNEJyc5OhstIXNVJUY4KDkrPBFSRiosJTo9ElQ0R0w+Hi8PEW/8QAGgEBAAIDAQAAAAAAAAAAAAAAAAQFAQIDBv/EADQRAAIBAwEECQMEAwEBAQAAAAABAgMEERIFMTNRExQhMkFScYGxImHBNEKR8COh0SThFf/aAAwDAQACEQMRAD8AeNAFAFAFAFAFAFAFAFAFAFAFAFAFAFAFAFAFAZvabPJMJPhj5Jw7sVmup1RglERw17W1yJcEciTfhQFtnWNMMLuoDPYhF7Wtw9HWe4E0BF2fxss+CimZk6SSJXuqEICVvwUsSQD30B1bG5lLi8BBiJCgkmjDeShCrfkLFiTbxoA2LzKXE4VJpihdi/mKVUBWKjgWY9XbQHU2bTJmIw0hToZoWeBghDa0I6RGJax8khhYDr7KAi5NnuIlkkwr9GuIhmYSEI2gw21RSKpe93BVedgQ/ZagLrLcRJJLMSV6FX0RgKdRKga2LXsRr1La3yaAr8ZnzR5hDAQOhlV019kwCyKl++LUR/8AygOe3Way4TAz4iHRriXUA6llPEcCAwPX20BczaghsRqCnytPC9udr/ZegKHNc1niyt8VeMzJhzL5h6MkJqK6dV7dXOgJfuqaRI0iZOlIRpJChKIp4kBdXFiOAF+HM8gCB17X5jLhsIZYimtWjHlISp1SKh4BgRwY9dATYosQJFLSRtFpbUBGVbV5Oix1EW86/DsoCsjzHEPj58MHjVI4YZFPREteRpFIJ1gWHRjq66AusvWUIBMys92uUUqpGo6OBJt5Om/HnegJDMALk2HaaADQGVyvNsXKMdATCMXh3PRe9t0bxsoaBiuu/HygbHgQaA7dmNoWxkaTDSkaxe/godQl/wDcTi3kaLG4N/OHZQFhgJ5zhTJIUEjKXUCMgKDcorAsSSFtfiON+VAV2R7QSPla42UKz9C0pWNSq8ATpFyx6udATMpknlSCUTxSI9mk0p5NipIEZBuLNpHlX4A8qA45hnDtihg8OF6QJ0ksjglIkJITyQQWdiDYXAABJPIECY0OIVo9MiuuodJqQA6bHium3HVp534E0BEGbtNi5MNDYCBUM0hF7NICUjQctWkaiTyBXgb0B05vnEmClhMpEmHmkWIvazxO3CMtbgyE8L2BBI534AcNr87mwbQzKokw+ojEKFJkRLXMqm/JbXK25eFAWGa49jhxLhnjOoxlWI1oyuyi4swvwa4N6Aj7QZs0L4WEOiNiJCplccBpQsQovbWxAAB7+dqAscHHKC/SOrLw6MhbNy8rVxsTfstwFAVeyGaTYhcQZSnveJnhXQhXhFIUBN2NybX6qAjZBtFIcTLhMUAJAzmCQLpSdFNmABJs6HgRflY0BbRTynFyRlk6JYo3A0HXd2kBu2q1vex1ddAWdAFAFAFAFAFAFAFAFAFAFAFAFAFAFAFAFAFAFAFAFAFAFAFAFAFAFAFAFAFAFAFAFAFAFAZzOI4cVPJg5GU68K4ZNQ1ASMBe3MEaQQaAqdm8RNJhn91AqcEksBdrASOoKmXw6PTx6y70BP2CxsZynDPrUKsChiWFlsvEE9VAcN1+LQ5RhG1rZYQGNxZSLgg9lqAibA59ho8tVnniATpmby1uAHcngDflQE7b7Cs2FTFRqemwbriEFvKIQe/R/vRl1t4UBU4/ESxYnD5jGrMmKHQPHpsQrC+DYjmDrve/IS/6aA17zR4PDFpHASJCXdiBcgXY+JNz4mgMrn2UyPl5xCylpYyMWq3j0dIp6TSHte1roDq5W6qAk7UYgZlks7YX3wzQXVVIJvYMUt1MOVu2gLtNoMPLDrjlR9anSoI1k283R52q/C1r0BV7bgRZNiVchbYR04kc+jIAHab0BUYTGNl7LiQ7TZdiQjSNcucNIVAMnWehIAuPk+FAWm8vFxjLnLOgVmhsdQAYdLGeBvx4ceFAWeBxOESRFikDvLcALK0nBVLE8WOkWHPwHZQGe6bDPnGLEsijThsMPhtHHXMWHksLkAr4XoDYZVi4pE95IZEYoCDcErwax67G4v2g0BT7f7LHMsL7nE7wXdWJUXDAc1YXFxxvz5gUBe4LDCKNIwWYIoUFjdjYWuSeZ76Ay21OrC43DY1EZlkvhplUcWDXOHPol8m/Y57KAhYDByYfFy4JrtHjAMRqA8kG4GMTuDeTb59AbTMpAsMhYhQEa5JAA4dpoDK7B5jHHksEpOtI4LuF8o8L3Ww6+6gIc2WJg8Zhjl0hUTy2mwiNqgMZBLzBOIi02vcWBJA66Am4qX3Fmck83DD4qKNOmt5MckZayufkhg3BjwuLX5UBpDm8OtIxIrPJfSqkMSALs3Dko4cTwuQOZFAZvKwcHmeME3kxYwxSQyHzdaoEkiZuQbgpANrgm17UB27eQnFrFg4vKd54XkIPCKONw7Ox6r6QoHMluHI0Ba5pjIxicPE7oC/S2RmF28m3I8+ZoDL4jByZfIMOilsDiJE6Ijj7lk6RT0Z/ZOfN/RPDrFAafaGHDT6MNikV1lDMuocAUtxDfJfyiRY34GgKfYgSRTYuATPPhIei6GSRtTKWDmWLpPlhbJx6tVqA+btcYjpjQrKdOYYzkwPAylgeHUQaA5HLosxw0ipKBLHiJmhmQhmhkEj6GFjy7R1jhQHPY3MpZp8QuJj6PEQxQRygeYx1TkSIetWBBHZcjqoDW0AUAUAUAUAUAUAUAUAUAUAUAUAUAUAUAUAUAUAUAUAUAUAUAUAUAUAUAUAUAUAUAUAUAUB8tQBagC1AFqACo7BQH00B8tQH2gCgC1AdawqCWCgMeZsLn00B2UB8tQHxUAFgAAOq3CgPoFAGmgPtAFAFAfCKALUB9oAtQHXHCq30qBfnYAX9VAcyKA4RQKvmqq+AA9lAc2UEWIBHYeVAcY4wosoAHYBYfZQHK1ABF6A+SIGFiAR2EXFACIALAAAdQ5UB9tQABQBbr6//AN/8mgPtAFAFAFAFAFAFAFAFAFAFAFAFAFAFAFAFAFAQs1zSLDRmSZiqA2LBWa3joBIHfW9OnKb0x3mspKKyyj/KJl36yPq5fwV36jX8vwcetUvMWOS7TYbFsVw8hkKi597kAHpZQL91c6lCpT76x/B0hVhPustya4nQz+ZbbYGAlXxCahzVLuR3HQCB6akQtK01lROM69OO9kGHeVl7GxlZe9o3t9gNdHYV14fBoruk/E0eW5pDiF1QyJIvarA28eyo06coPElg7xkpLKZ3YvErEjO99Ki5srMbeCgk+gVrGLk8Iy3hZM5+UPLv1kfVS/gqT1Kv5fg4dapeYl5Xtjg8TII4Zi7nqEcvrJK2A7zWs7WrBapLC9jeFenN4iy+vUc6mcxu3GBhdo5JijqSCpiluLfucR3jgakxtK0lmK7PVHGVxTi8N/J2ZZtng8RIIoZi7tyAil9ZJWwHeaxO1qwWqSwvYQr05vEWfMx20wUEhjlmKOvNTFL6wQtiO8cKQtas1qisr2Eq9OLxJkb8omXfrI+rl/BW3Ua/l+DXrVLzB+UTLv1kfVy/grPUa/l+B1ql5i0yzaPC4g2hnjdv0Q3lfynjXGdCpDvLB1jUhLusta5G5Q5rthg8NIY5pTG46jHLx7wQtiPA13p21WosxWf4OU68IPEmRBvDy79ZH1cv4a36lX8vwadapeY1CMCLjiDyNRSQR8wxyQRtJISEXmQrMRxtyUE9fZW0IuTwjEpKKyzPjeHl36yPqpfwVI6lX8vwcOtUuZo8LiFkRXW+lgCLqVNjy4MAR6RUaScXhndPKyc5pQilmIVVBJJNgAOJJPULUSbeEZbwZvFbf5fHzxKsf9Cs32qLfbUmNnXf7ThK5pL9xYbO7RQ45GeAsQjaTqGk3sDy7OP2GudahOk0pG9OrGosxLeuJ0KrOtocPhNPuhyga9jodhw71UgHuNdaVGdTuLJznUjDvFX+UTLv1kfVy/grr1Gv5fg59apeYtMl2iw+Lv7ncvp5no5FX+ZlAJ7udcqlCdPvrH8HSFSM+6WtcjoFAFAfCaAzmY7dYCElWxClhzCBn+1QR9tSYWlaayonGVxTj2NkOPeXl5PwrDvMb/2Fbuwr8v8AaNFd0uZd5TtHhsUGMEqyaRdgA2oDt0kX+yuFShUp95YO0KsJ91lY+8HLwSDiLEcCDFMCO4gpwrqrKu/2/wC0c3dUlvfyfPyiZd+sj6uX8FOo1/L8GOtUvMH5RMu/WR9XL+CnUa/l+B1ql5iwybanC4tikEutlFyNDrYXt8pRXOpb1KazNYOkK0J91nTmW2eDw8hjmmKOvMGKX1ghbEd4raFrVmtUVlexrOvTg8SZGTeDlxIAxIuSAPe5Rz7ythWzsq6/b8GFdUn+404NRTuRszzCPDxmSUlUXmQrNbvsoJt31tCDm9Md5rKSissoBvDy79Y/7U34KkdSr+X4OPWqXMss02mw2GSN5pOjWTzCUkueAPILccCOdq506FSo2orODpOrCCzJlb+UTLv1kfVy/grp1Gv5fg59apeYPyiZd+sj6uX8FOo1/L8DrVLzB+UTLv1kfVy/gp1Gv5fgdapeYk5ZtpgsRKsMM+uR76V0SC9lLHiygclJrWdrVhHVJdnsbQuKc3iL7ThjduMDC7RyTFHUkFTFLfh+5xHeOBrMbStJZiuz1QlcU4vDfydK7wsuJsMRcnkBFNc/7Kz1Kv5f9o161S5/JZ5ttHh8MqPO5RZPNJjkI6uB0qdJ4jgbH1Vyp0J1G1FZx6HSdWMFmRWflEy79ZH1cv4K69Rr+X4OfWqXmL7LMxixEaywuHRr2YXHI2PA8R6a4ThKEtMl2naMlJZRKJrQ2MzJvAy9SQ2I0kcwYpgR4gpwqUrKs+1R/wBo4O5pLe/ks8FtDBNC08bM0SXuwjk6udgVu3oBrlKjOMtL3+x0jUjKOpbiq/KJl36yPq5fwV26jX8vwcutUvMH5RMu/WR9XL+CsdRr+X4HWqXmD8omXfrI+rl/BTqNfy/A61S8xbZLn+HxYZsPJ0gQgMdLLYnl5wFcqtGdJ4msHWFSM1mLK3E7eYCNijzlWU2KtFMCD/JXSNnWkspf7RzdzTTw38nWN4eXH/4j/tTfgrPUq/l+DHWqXM0mFxCyIrrfSwBF1Kmx5cGAI9IqM008M7p5WTtrBkKAKAi4yHVbs5EdRB5gim4HmSQeUfE+2vVLcefe8d+62L/IQEcL9KTbrPTSC57TYAeiqG/f+eXt8IuLThL++JkN5u2TyythYGKxIdMhU2MjDzhcfJB4W6zep1laqMVUku1kS6uG3oicNhNjkliE8ydIXJ6OMkhLA2LvbieIIAv2nsrS9vJQloh7s2tbaMo65Gnx+xMDrpfDxxX5SQ3VkPUSCSGHcahwva0XnOfUkytqcljGBWiSfL8UwRyksTFSRyax6x1qRY2PbV3iFemsrsZV5lRn2b0PHZ3PBjsIsy+Q/EOo+Sy8/QeY7jXn7ii6U3Et6NRVIKQmNvIQmYYlVAA13sO1lVj9pNXto26MWyquUlVeDe7nMODhpGHAmaxPWQFWwv2cTVbtJvpEvsTbFfQ39xlFeFqriaKLfHDY4cni3vg1dZF1IBPXa5q22Y39SK+/XdZN3OQXhmI4EygE9ZAQEDwuSa02m3rivsbWKWlv7hviwwEELHiwmZQesKUuR4XANNmN65L7C+X0p/cxuwGBSfGKkiLIvRyHS19JIUlb276nXs5QpNxeGRbWKlUw0MXHbEwOul8PHHfgJIbqyHqNiSGHcaqIXtaLznPqWMranJYwJ7EwtDKyXIeJ2W4JBDKxBIPMcRV/FqcU/BlO04yx4ofO73O2xeDR5DeRSyMe0rybxKkX7715+7pKlVaW7eXFvUc6abM/vewv+UDHiVmXSTzAYNcDu4Cu+zW+la+xyvV/jz9xT4nBlEic+bKrMP3ZHQj/AGg/vCrmM021y/5krZRwk+Y2t0u0/Sxe5ZD75EPeyebJ2eK8B4EVT7Qt9MukjufyWNnW1R0veje4tCRcGxFVxNEnlWFQZ5oCjSuIlIFhYEK7Lw7mAPoq9qSbtM/ZFVCK6zj7juwqWUXNz21RFqZPepmnQ4F1B8qYiMem5f8A2qfWKmWNPXWX27SNdT0039+wU2PyLo8BhsV/1XkVvAfB8P3H9Yq3hW1VpU+WP/pXSpYpRn/fsaXc1mWjEyQk8JU1D5yf/iT6qjbSp5gpcvyd7GeJOI5qpSzMzt3BfB4m/FehkNjyuoup8QQDXe1bVaOOZyrpOnLPI8/V6Qoz0jkeDCRoF4IqKFUcAPJHUK8vUbcm2X8UkkkW1aGwUAUArN7+0jqUwkbFQyh5CDYkEkKl+zgSR4Va7OoJ5qS9iBe1WvoRS7u9mI8QjzSIJSH0JGSQg4XZmtxPMAC/bXS+uZ02oQ7Puc7ShGa1SNbmexcDqVfDpH2SQAq6ntsSQw7qg072tF5zn1Jc7anJYxj0IG7zZ2bCYjEpIDpMaaJVB0ONZsQe3tHMV3va8KtOLj/BytaUqcpJmY3qwhcaDwu0SFjbmRcXPabAeqpezm3R9yPerFT2OW7bKY8Q04eJJSqx6Q4JAuWvyI7BWu0Ks6ajpeDNnTjNvUsm1xOxcBUh8JEAflRF1cd4JYj0EVXRvKyedRNdtSaxgg7BbOSYPGzghmiaMdHLY6WBcWBPIN2rUi7uI1qMWt+dxxt6Lp1JLwOG+KC0ETHiRNYHrAKMSPC4FNmN65L7C+X0J/cWOLwZjWJjylTWP52Uj1p9tW8Z5bXJlbKOEnzHBup2n90Q+55G99hHk3PFo+AB8RyPoqlv7fRLWtz+S0tK2uOl70bXFxk2IPWPAi/EGoBLEhsrh1GchABZZcSFHUNKS6fUQD6KvriT6rn7L8FTRX/ox93+Tbbf5FJizhYlvbpJDJIQSEXStyT287DrNV9nWjSU5PkTLmk6mlLmS8Fshh10gYWEpdRdwWkIvzJJtc+FcpXdZvOo6K3pJd0SeJWzuByDNb1mvQx3Ippb2NbZPZyKXAwP7mgdmQlmdCWJ1sOYI6gKpLq4qxrSUZMtKFGm6abR1YDZQ4fNMPNCjdA3TagLnoW6GQFSepSSNJPbbsro7rpbaUZP6uz37Uaq30VlKO4h74ILDDseLXkXV128kgHtsSa32Y39SNL9dkWUe66APj1vzWORl7jawP2mpG0G1ReOZxs0nUGttXg74WcMbqYZLg8eIW4Pjcc6p7dtVYtcyyqpODTEHFhS0TyjkjRqf3w9j/27ekV6NySko88/6x/0pFFuLkbTdVtP7nn9zyH3qY8CeSP1ehuXjaoV/b6461vXwS7Stploe5jolW4tVGWgkN68H+cT9Jok1HtNyAT2m1vVV5s5/wCJ55lXer/IhuwYQiIBTpCqAoXgFAAAAHUKpJPLbZZpYQi9uowuYYkKABrvYcuIBP2k16K0bdGOSmuVirI027nIYsRhpGaGKVxMVvIGNl0KbDSw6yahX9epTmlF47CVaUoSg3JeJocw2Iw7ppfDpFflJCWBU9RKsSGHaKiQvq0XlvPqSJ2tOSxjBy3ZZLLhRiopVIPSrZrHS40HylPIjlyrpfVY1NMo8jW1pummnzM3viw4WTDt8orIpPWQrLpv221GpOzG9MkR75LMWVu6rDh8abgXWJypIBsbqLi/XZjXXaDao9nM52STq+w8oI9Ite/eaoi2O2gCgCgOubkPEe2gPL0vnN4n216pbjz73scmxuO6DJRL1xxYhh4iSW322qkuYa7vTza+EWtCWm3z6iZdibkm5NyT2nrq8SKlvJ6P2Ywgjw8KgW0xRjw8kX+0mvMVZaqkn9y/gsRSLWVLgiuZsIverh9GOv8ApxRsfHylP3KvdnyzR9GVN6sVPYt9zWNIfExdRRXHcQdJ9YYfy1x2nD6Yy9jrYy7XEzW8P85Yn5y/cSpdnwI/3xI91xWMHcx8Uk+mb7qVW7S4q9CbY8P3GJVeTBTb6eeH8ZP+NWuzP3Fff7ok3cr8BN9L/wABWm0+/H0N7HuP1Pu+n4vD9Mf6Zpszvy9PyL7uL1Mjur/OKfMl+4ambQ4L9iLZ8X2HliWUISxAUC5J5ADiSaokm+xFvuPNWc4oS4ieUcpJZHHgzlh7a9PTjphGPJIoakk5t/cdW7HLGw+ERXFnctIynmuq2kHv0gH01RXtRTqvG5dhbW0HCmkyHvg+JfxY/Y9dNncb2NbzhGewGRe7MmgVR76nTNEe0iV7x/vDl3gV3nX6K7edzxn+EcY0ukt1zMDluOkw0ySx+S8bXF/UQR3i4IqynCNSLi9zIMJOEsrej0Rkubpi8Mk0fJxxHWp+Up7wa83VpunNxZd05qcVJCmy38/n6eX7j1bz/R+y+Suh+q9/wOtOQ8KpC0E9vfzAy4qLDLx0KDb/AFyHgP5Qv81XOzoKNNzf9SK29k5TUF/cml2syS2WyRKPgYkK/wAG2r1jXUK2rf8AoUn4v5JNan/hcV4L4FTs3mXubFQzdSONXzTwb/aTV1Xp9JTcSroz0TUj0mprzJelDtz8RxP0Ev3a723Gj6o51uHL0PPFekKI9OZZ8EnzV9gryst7PQLcS6wZCgPjUAkd7mEYYtJbeRJGAD1akJDL6tJ9NXezpp03HxTKu+i9aZC2D2xOAZlddcLkFgPOU8tS9vDmO4V1u7VVllb0c7e46J4e4dOT5zBjI9cMiuOsfKXuZeYNUdSlOm8SRawnGazFkiLBBTcXt2X4equZuJre58dT6FfaavNncJ+pV33fXoWO5X4XEfNj+81ctp92Pub2G+Q1M0x8cETSzMFRRck+wdpPZVVCEpy0x3k+UlFZZHykxyok0ZbRIoZQbjgeI4dVJxcJOL3ozGSksoxO+n4tF9OP6b1YbM4j9PyQ77uL1KgZD7ryjDaV9+iSRoz1t76+uP0gAjvHfXTrHRXUk9zx8GnQ9JbxxvRhcmzN8LMk0ZsyG9u0fKU9xFxVlUpqpFxZBpzcJakeicrzNMVAk0ZurgHvBvYg94II9FeaqU3Tk4y8C8hJSipIT2y/59P02K+5NVzcfo/ZfgrKP6n3f5HQ+EDG5v4X4eqqMtTtlHAeI9tAeYsX8I/zm9pr1Me6igl3mPndr+bsP80/fevP3nHkXNtwomgbBjVq5ennUY7Cy30+bh/nSexatdmb5EC/3RKDdL8f/hSf2qRtHg+6OFlxPYbm1XxWb6KX7hqno8SPqWdTusVW7PBpNFjYpBdHWFSetbmSzDvU2Poq1v6jpyhJeDf4K+zgpxlFmSzjLXw0zwyechtfqYfJYdxFjU6nUVSKkvEiVIOEnFjr3b7Te7MPpc+/RWV+1h8l/TyPeDVHeW/RTytz/uC2tq3SR7d6MHvY+PRfRp981O2fwX6kS84kRxQ/B+iqZ7yzEFt/+cMT84fdWvQ2fAiUtzxZf3wGBuV+KzfTn+mlV20+IvT8snWPcfqbTaDOYMLF0mIbSpNgLXZieoAcTUKlSlVlpiiTOpGCzIkYTDgC4JseQJ5f+K5m4rN9Pn4bwm+8lW+zN0vb8ldf/t9yt3QfHm+hf7yV12lwV6/9OdlxPYeFUZahQBQBQHXNyHiPbQHl6Xzm8T7a9Utx5972M/A3/wD86bc+jl9Xulr/AGXqpn+u/j4LKP6X2fyK1uVW5WHpvJx7zH8xfuivLT7zPQLcTDWpkSW+H47H/wDLp/Vmq72bwn6/hFXfd9egbox/mpT2QH76U2lwl6ix779Co3h/nLE/OX7iV3s+BH++JyuuKxg7l/ikn0zfdSq3aXFXoTbHh+4xKryYKbfTzw/jJ/xq12Z+4r7/AHRJu5X4Cb6X/gK02n34+hvY9x+p930/F4fpj/TNNmd+Xp+RfdxeovdkIZ3xKjDSiGQK51nkAFu3UeruqyuZQjTzNZRCt1JzxB4Z27T5rjekkw+JnkfQ1mXVZDyINlABBFiLjrrFCnR0qcI7zNapVy4yZsd3uQYaWGOeOMSSg2cynUI3Fj5KWA5WIJv9lV99XrRm4ZwvtyJdrSpuKljtGfg8PoHaTzJ5mqwnGJ3wfEv4sfsep+zuN7EW84R3btYNeWQjrvLY9nvz1pf8d+3wbWvCRiN5mQdFJ7pRbJIbSADgknb4OOPjep1hca46HvXwQ7yjpeteJ17sdpPc0/QObQzkD5r8lbwPmn0dlb31v0kNS3r4NbStolpe5/J25d+fz9PL9x61n+j9l8m8f1Xv+B0s4C3PAAcT3ddUhZnnxc9Rsx91zBmTpS+kWvYfBjjw4WX1V6PoWqHRx34x/wBKZVU62uW7+4NzNvRwjLpMM1iCD5nG4IPX31XLZtVPOUTHe0+TFO1uNuXG3h1Vcr7lW/seiNhcy90YKCS9zo0t85PJPsv6a83c09FWUS8oz100w25+I4n6CX7tLbjR9UZrcOXoed69IUR6cyz4JPmr7BXlZb2egW4l1gyFAFAZ7aXJkmRkkTXG3EjkynqdD1MPt5V0pVZU5aomk4RmsSE/tFsbLhw0kZ6aEc2As6fSJzHiOFXdveQq9j7GVda1lT7V2oocvx8kDiSGRo3HJlNvQe0dx4VKnCM1iSyR4zlF5ix2bvdsvdyMkoAnjFzbk63tqA6uNgR3jtqiu7XoXlbmW1vX6VYe8wW9346n0K+01YbO4T9SJfd9ehXbEYKeQzGDFHDaQmojX5VydI8jjwsfXW95UpwS1xyaW0Jyb0ywTtptn8aY2kfFNi0j4sNcl0H6eh+rtIrnbXNBy0xjpf8AfE3r0KqWW8oamwx/yGG+gj+7VXc8aXqywo8OPoZXfT8Wi+nH9N6l7M4j9PyRr7uL1Lbd9BqyzD9RCuQew9K9R73jy/vgdrXhRF5vIyDoZenRbRzE6gOSS82Hgw8oemrKwuOkhoe9fBBvKOmWpbn8krdXtJ0M3uaQ+9zMNF/kydXobl42rF/b6461vXwZs62mWh7mdOzH59P02K+5NW1x+j9l+DFH9T7v8jxXlVEWpwm6vEe2gPMOL+Ef5ze016mPdRQS7zHzu1/N2H+afvvXn7zjyLm24UTU1GOwqd9Pm4f50nsWrXZm+RAv90Sg3S/H/wCFJ/apG0eD7o4WXE9hubVfFZvopfuGqejxI+pZ1O6xdblUu2KB/Rh9slWW1N0ff8EGw/d7FjvL2b6WIyoLywAnhzeK/Ed5TmO69cLC40S0Pc/k63dHXHUt6F1sxnbYPEJMvEDg6/pIfOH9x3gVbV6KqwcWV9Gp0c9Rod52IWTFwSIdSPDGyntBYkVFsYuNOSfMkXbTqRaHPD8H6KpHvLRCC2//ADhifnD7q16Gz4ESlueLL++BZbF5diZIHeHGnDJ0pUqNflNoU6vI7iB6K43dalCSU4Z7DtbU6kotxlgjbV5Hi0AmmnOJjBAMmt26Mk8ir8VB6uqtra4oz+mCw+RrXo1I4lJ5Q9sF5g8BVE95bIVO+nz8N4T/AHkq22Zul7fkr7/9vuVu6D4830L/AHo667S4K9f+nKy4nsPCqMtQoAoAoDrm5DxHtoDy9L5zeJ9teqW48+97HBshg+myZIv+pHiEHcWklCn12qkuZ6LrVya+EW1COqhj1E9IhBIIsRcEdhHAirxPPaioaa7D0ZsdjBLgsO4640HgVGkj1ivNXEdNWS+5e0paoJlya4nQRG9XFB8wYA36ONE9PFiPW9X2z44o+ryVN5LNQv8AdDlxCTTkeeQieC3LnwuVHoqLtOplqHud7GGE5GV3ioRmOI7yhHeCi/8A3qbZPNCP98SLdcVm+3Lt/lZB1iY/aq29lV+0uIvQm2PDfqMWq4mCm31c8P4y/wDGrbZn7ivv90Sz3Mw2wrt+nK3+1VFctpPNRL7HSyX+PP3OrfR8Xh+m/wDpms7M78vT8mL7uL1MfuvW+PUdsco/2Gpm0OC/Yi2fF9i73rZKbJiVHm2jl8P/AGm9q+gVH2bW3036r8ne9p7poot3O0XuPFDWbQy2V78lPyH9B+wmpV5Q6Wn2b0R7Wr0c+3cx+ivPlwYHfB8S/ix+x6n7O43sRbzhE3dV+boPGX+s9aX/AB37fBta8JFttDliSxuji8ci6X7R2MO9TxFRqc3CSkvA7TipJxYgM6yx8NM8MnNTwPUw+Sw7iLGvS0qiqQUkUdSm4ScWXexeLabNYZH4s7uzEcOJje9R7qKjbSivBfk728nKum/72DU3i5p0GXykGzOBGvi5sT6F1Gqmzp66yXuWFzPRTbMTuoyguk8oAuWWNSVBsB5T2uLdaCpm0qjTjFepGsYLDl7G+fJZLecv1cf4aq9UuZPwhS7ysB0WNJAAEqI9gLC/FWsB/qQ1e2E9VFfbsKm8jpqeprdyuZXSaAnzWEijubyW+0L6xUTadPtjP2JFjP6XE2G3PxHE/QS/dqFbcaPqiXW4cvQ88V6Qoj05lnwSfNX2CvKy3s9AtxJkcKCSQABckmwA6yTWN5k4wTK6hkZWVhcMpBUjqII4EVlpp4ZhPPajsrBk6knRiyhlLLYMoIJW4uNQHLhx41lppZZjKIWLywE6k8lx1isGRUbytnUiVcQiCNi+iRV4KxIJVwOomxuBwq42fcSnmEitvKMYrWiv3VuRmCW/6cl/DTf2gV22hjoWcrPi+xI3t/HE+hX2mtdncJ+pvfd9ehYbmUBlxIIuNMX3mrntPux9zew3yGliMtU2K+Sw5EVTlicomSFVDuq3IVblVuepQOHHuFZSctxjKRg99PxaH6cf03qx2ZxH6fkh33cXqX27L824f5r/ANWSo97x5f3wO1rwokzaXKUmjdHHvcgsx61PNXHep4+uuNKo6c1JHScFOLixB4/ByYWdo34SRMPDhYqw7QRYjxr0kJRqQytzKSUXTlh70X2wE5kzWJ2852nZvFopSftNRryKjbNLwx8o7WzzXTf3H4vKqAuDhN1eI9tAeYcX8I/zm9pr1Me6igl3mPndr+bsP80/fevP3nHkXNtwompqMdhU76fNw/zpPYtWuzN8iBf7olBul+P/AMKT+1SNo8H3RwsuJ7Dc2q+KzfRS/cNU9HiR9Szqd1i93IefivCH2yVZbU3R9/wQbD93sM/HwahcecOX9x4WuKqCxETt3kHuWfUgtDLdk/0n5cZ8Dy7iK9BZ3HSw7d6Ke5o9HPK3MozimfolY3EY0r3AuWt62NSdKWWvE46m8J+H/T0pD8H6K8u95fIQW3/5wxPzh91a9DZ8CJS3PFl/fA3u5qINhZbi/v5/ppVdtPiL0/LJtj3H6m4xGVgm68L8DwFiOwg86riaSEnRCsbOodgdKlgGa3nWXmbXHKs6W1nBjKzgVe+nz8N4TfeSrbZm6Xt+SBf/ALfcrd0Hx5voX+9HXXaXBXr/ANOVlxPYeFUZanVJiUVlVnUM99KlgGawudIPE2HZWVFtZRjKO2sGQoDrm5DxHtoDy9L5zeJ9teqW48+97Hhu1i1ZZCO6W310lUF9x5e3wi4teEv74mS252OeSRp8Ot3PGWEecT1yIPlA8yo4g3PXUuzvEloqezI9zatvXD+CFsLtycAGgnRmj1Ei3B4yfOGk9R526j412urPpvrg+35OVC56L6Z7jVZtvYw4jPQJI8h5awFUd54knwFRaezajf1PCJE76CX09rF9lGz+Ix8hle6xuxaSdhw4m50j5Z7AKn1binQjjxXgRKdGdaWX/I7dn8sWGJURdKKulB125kntJJJPeaoak5Tk5S3stoRUVpRh942yz4hhLCLzINLR8jIo80rfgWW5FusWtysZ1jdRp/RPcRLq3c/qjvMfsjtTLlkrq0ZZWt0kTXVgRyYXHA27edWFxbRuIpp+5Eo15UW00btt7uGtwhmv2eR7b1A//Mqc0S+vUzF5jPis6xGtY9MajSDf3qJb3JZzYE8eNuJ4cKmRVK0hhvt/2yNLpLmWUuwbuyeVrh4EjTzUBAJ5sSbsx8ST4C1U1aq6s3NlnTgoRUUYbfNmURWKEOpkEhdlBuVGnSL9hJPLuqw2bTkm5Y7CHfTWFHxMju8zGODHRvIwVSHXUTwBZSBfsF6mXlOU6LUSLazUaiyOrPcAk0TK1jHIuliOPA8mHgbEeFUMJunJSW9FvKKlHDPPmbZe2HmeGTgyMQewjqYdxFj6a9LTmqkVKPiUdSDhJxY2t2W2qzRrhZ3AmQWQk/CKOQv+kBwt18+2qi9tHB64rs+CytbhSWmW8j75MzjECwa1MjSKxQHiAoPE9nEis7Npy1ueOzBi9mtGnxJ+6PMo3wSQh16SMyakv5VmcsDbrFm591abQpyVVyx2M3s5p00vFG6kS4sagEoW+8jZrpojIgvLCCR2vFzZfFeJHdep9hcaJaHufyRLujrjqW9GD3eH/wBRw3zm/pvVnecCX98SDa8VF/vdz5ZZUwyMCIbmTs1nhp/dF/S3dUfZ1Fxi5vx+Dte1U2oLwNluq6M4GPo2DEFukA5hyxuCPDTbutUG/wBXTPJKtMdEsG0NQySKPfN0YMA1L0oL+SOYRrEE9nlA29NW2zFL6uzsK++x2czK7BZ4uExkcjm0bXRz2BreUe4EA+ipt3RdWk0t+8i21RQqZfoN3eDmUUeBm1uoMkTLGLi7lhYWHWON79lU1pTlKtHC3Ms7iaVN5EDqr0JSjjwm9PBoirpmuAB5q9Q+dVK9nVW/AtVe0zJbabfSY8CCBTHExAI1DXITyBtwAv1eupltZRo/XPtfwRq1y6v0x3DmyqARxqg5IAo/dFv7VSSlqbZaJYWCU54VqZEttVtBLgs3kliPVHqQ+a66VuD/AOeqrq3oxq2yjIrK9WVOvlGtwu9fBlQXWVG61ChgPSDxqLLZtVPswd1e0mu0xW3W2H+IskMEbBA1wLXkka1h5K9QF+FTbW16DMpvtI1xcdNiMEafdvsu2G1SzC0zi2nh72l7nURwDNYcOoDvqFfXSqPRDcSbWg4LVLeY/ebmMc2NPRurqiKhZTw1C5YA9drjlU+wpyhS7VvIl5NSqdhy3d7Tw4F5mmDkOqAaAD5pJN7nvpeW86ySj4C1rRp51G4m3tYQA6Y5mPULKPtvUFbNq+LRLd7TM3s/nkuZ5rFJJwSEO6xg+SgCkDxOpluakV6Mbe3aW99mTjSqSrVk3uXgWO+TMYzHFAHBkEmtlBuVGgjj2XJ+w1z2bTlqcsdmMG99NaVHxNBupzGN8DFGrqZIwwdL+ULuzA27CCONR7+ElWcmuxna0knTS5GyljDCxqESRY7zNnTJGZkHvkA8rteLt8U9hNWOz7jTLo3ufyQryjqjrW9GO3bH/wBSw/8AF/oyVYX3Al7fKIdpxV/fA9AryrzxckLN8xiw8fSTOqKvG7G17dQHWe4VvCnKbxFZNZSUVlnmieQFmPaxPrNenSwkihk8tsd26rNYpMFFEHXpYwwZL+UPLYg26wQQbiqK+pSjVcsdjLe1mnTS8UbeoRJE9vjzKN5IYldWdC5cA303sAD38Dwq42bTkk5NdjK2+mniKKDdtmUcGORpGCqyumomwBYcLnq4i3pqRe05TotI42k1Gp2jb25zOKHBys7qNcbqgvxcstgFHXzqntqcp1VheJZ1pqMG2L/czmEUc00buFaQR6ATbVpL6gD2+UOHXxqx2lCUoxaW7JBsZJNpjktVMWZl9r8hXExNE1gH4o36EgvpbwPmnuNdres6U1JHOrTVSOliIkgaOXo3Gl0fSynmCDxr0eVKOVuKTDjLD5npRHCxXYgALxJNgPEmvL4y8IvvA897YY5JsbPJGwZGfyWHIgAC49VektoOFKMXvKWvJSqNo0u7zbTD4GGRJg5ZpNQ0AEW0KOs9oNRby0nWmnHkd7a4hTi1I02M3uYYKejilduoNpUek3PD0VGjs2o32s7yvoY7Cp3cY6XG4+fFStqZUCix8lNbWCgdQ0q1dL2EaVGNOPM0tZSqVHORA3v5lHJPDGjqxiV9ek3ALMOF+2y/bXTZtOUYNtbzS+mnJJeBSbBZ9FgsSZZdRUxsvkgE3JUjmf8ASakXdCVWnpjzONtVjTnmXIYGL3uYYKejilduoHSo9Juaro7NqN9rRMd9Tx2FPsDmMuOzKTEym/RxkKAfJTWwCqo7La/Gu15CNGgoR8WaW05VarmxuCqgsCLmmZR4aJpZmCIvM+wAdZPZW8ISnLTHeaykorLIOSbQwY2MvAxIVgGBFmB6rg9tbVaM6TxI1p1I1FmJ50lHlHxPtr0q3FG97PQ2xuAMGFhibzkQBvnHymHrY15u4nrqSki8pR0wUSxx2XrJz59vXXE6FRjMiZ/O0SDq6SNHPrYE/bW0ZyjueDDinvR0Q7OWNxHAp7Vgjv69PCtnWqPfJmFCK3ItsNlNiGdi7DtPLw7K5mxaAUBFxuBWQWIoCnxeRs3AlZAOQkRZLfzA1tGco7ngw4p7yKmzVjwhw47xBH/da36ap5n/ACa9HDkWuGyfl0jFrchyUeAHCuRuWoSwsKApMXk7MxIEfH9mhJ9JWttcuZjCOpMja/Hoz/Cj/DTXLmNKLyKDyNJtytYCw9QrUyU+KyVmNwVPUNSIxt1C5F62UmtzMYR9wuTMrAkR8OI97QEHtuFprlzGEcsZlDOxbyLnmTGhJ8SRRSkvEYR2Zblhja5CX7QiA+sCjk3vYwi4rUyRsZhtY4cGHI0BVYbJmVr+Rw5WjQEekLWzlJ+JjCOM+SszE+RxN/gkJ+1aa5cxhE/KsCY7+aL89Kqt/wCUCsOTe8JJFgawZKXMMqaRi3keJjQn1kVspSW5mMIjrkTX49H9VH+GmuXMaVyJWMyxnA8zgLC6KbeFxw5VhSa3MYRE/wACf9n9VH+Gs65cxpXIP8Cf9n9VH+GmuXMaUcoskYEH3vgf+lH+GmuXMYRfQpYWrUycyKApMwyl36wy/ouquPUwNZUmtzMNJ7ytOzP7HDH+BH/YV06ep5n/ACa9HDkTMHkTLy0Rg8xHGqX9KgGtJTlLe8myiluRaxYEImleytTJUvkTX4dGB9FH+GttcuZjSuR8GRP+z+qj/DTXLmNK5B/gT/s/qo/w01y5jSiTgcpZDc6fQiqfWAKw5N72MI44zKGdiRo49ZjQk+JIrOuS8RhHflmWmM3IS/aEVT6wKw5N72MItqwZImOwuscDYjkaArsFlDI2o6OHZGgPrAvWzlJ72Ywi7FamSvzTBGS3BTblqVWt4agaypNbjDSZWf4E/wCz+qj/AA1nXLmNK5EvL8rMbXIS/aI0B9YFHKT3sYRbsOFamShxGSszEjo+Jv8ABIT9q1trlzMYRwTI2vx6M/wo/wANNcuY0rkS8ZlrOFHkeSLC6KbeFxw5CsKTW5jCOjDZMysCRGbG/wAEg/41nXLmMIvlrUydeIhDqQaApZMmYtclD4xoSfSRetlKS8TGEWc+GJj08DfncAg+g8KxkyU5yJ/2f1Uf4azrlzMaVyD/AAJ/2f1Uf4aa5cxpQf4E/wCz+qj/AA01y5jSibl+WtHfzf3UVeXLzQL86w5N7wkkRZckYkkCMfwo/wANZ1y5jSjh/gT/ALP6qP8ADTXLmNK5B/gT/s/qo/w01y5jSidlmWmM8dP7qKv3QKw5N72MJFtWDJmtussGJw7QsxQEghwNWkrxF1vxHOu1vW6Kalg51afSR0i9yjZnE4VmMGOij1jSxCSEkdXklDY36+YqwqXtColri2RIWtWD+mRb7LbFRwuJLmeQG6uyaY0PaFJJZh2mw7q4V7+VRaYrCOlG0jB5faxlYWHQoHrqASzuoAoAoAoAoAoAoAoAoAoAoAoAoAoAoAoAoAoAoAoAoAoAoAoAoAoAoAoAoAoAoAoAoAoAoAoAoAoAoAoAoAoAoAoAoAoAoAoAoAoAoAoAoAoAoAoAoAoAoAoAoAoAoAoAoAoDhKgI4igIfuVL+aKAlxRgchagOygCgCgCgCgCgCgCgCgCgCgCgCgCgCgCgCgCgCgCgCgCgCgCgCgCgCgCgCgCgCgCgCgCgCgCgCgCgCgCgCgCgCgCgCgCgCgCgCgCgCgCgCgCgCgCgCgCgCgCgCgCgCgCgCgCgCgP/9k="/>
          <p:cNvSpPr>
            <a:spLocks noChangeAspect="1" noChangeArrowheads="1"/>
          </p:cNvSpPr>
          <p:nvPr/>
        </p:nvSpPr>
        <p:spPr bwMode="auto">
          <a:xfrm>
            <a:off x="0" y="-419100"/>
            <a:ext cx="5276850" cy="866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p:cNvGrpSpPr/>
          <p:nvPr/>
        </p:nvGrpSpPr>
        <p:grpSpPr>
          <a:xfrm>
            <a:off x="149629" y="3822922"/>
            <a:ext cx="4654067" cy="1697030"/>
            <a:chOff x="5272601" y="3016923"/>
            <a:chExt cx="5508596" cy="2038622"/>
          </a:xfrm>
        </p:grpSpPr>
        <p:pic>
          <p:nvPicPr>
            <p:cNvPr id="3077" name="Picture 5"/>
            <p:cNvPicPr>
              <a:picLocks noChangeAspect="1" noChangeArrowheads="1"/>
            </p:cNvPicPr>
            <p:nvPr/>
          </p:nvPicPr>
          <p:blipFill rotWithShape="1">
            <a:blip r:embed="rId11">
              <a:extLst>
                <a:ext uri="{28A0092B-C50C-407E-A947-70E740481C1C}">
                  <a14:useLocalDpi xmlns:a14="http://schemas.microsoft.com/office/drawing/2010/main" val="0"/>
                </a:ext>
              </a:extLst>
            </a:blip>
            <a:srcRect l="12634" t="45101" r="41133" b="46393"/>
            <a:stretch/>
          </p:blipFill>
          <p:spPr bwMode="auto">
            <a:xfrm>
              <a:off x="5276850" y="4295998"/>
              <a:ext cx="5504347" cy="7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rotWithShape="1">
            <a:blip r:embed="rId12">
              <a:extLst>
                <a:ext uri="{28A0092B-C50C-407E-A947-70E740481C1C}">
                  <a14:useLocalDpi xmlns:a14="http://schemas.microsoft.com/office/drawing/2010/main" val="0"/>
                </a:ext>
              </a:extLst>
            </a:blip>
            <a:srcRect l="4423" t="32070" r="4310" b="39639"/>
            <a:stretch/>
          </p:blipFill>
          <p:spPr bwMode="auto">
            <a:xfrm>
              <a:off x="5272601" y="3016923"/>
              <a:ext cx="5508596" cy="1319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81" name="Picture 9"/>
          <p:cNvPicPr>
            <a:picLocks noChangeAspect="1" noChangeArrowheads="1"/>
          </p:cNvPicPr>
          <p:nvPr/>
        </p:nvPicPr>
        <p:blipFill rotWithShape="1">
          <a:blip r:embed="rId13">
            <a:extLst>
              <a:ext uri="{28A0092B-C50C-407E-A947-70E740481C1C}">
                <a14:useLocalDpi xmlns:a14="http://schemas.microsoft.com/office/drawing/2010/main" val="0"/>
              </a:ext>
            </a:extLst>
          </a:blip>
          <a:srcRect l="1157" t="17564" r="21628" b="43800"/>
          <a:stretch/>
        </p:blipFill>
        <p:spPr bwMode="auto">
          <a:xfrm>
            <a:off x="4754707" y="3822649"/>
            <a:ext cx="4211921" cy="1845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143933" y="4504566"/>
            <a:ext cx="4102980" cy="1953514"/>
            <a:chOff x="2413567" y="1079053"/>
            <a:chExt cx="4102980" cy="1953514"/>
          </a:xfrm>
        </p:grpSpPr>
        <p:pic>
          <p:nvPicPr>
            <p:cNvPr id="3085" name="Picture 13"/>
            <p:cNvPicPr>
              <a:picLocks noChangeAspect="1" noChangeArrowheads="1"/>
            </p:cNvPicPr>
            <p:nvPr/>
          </p:nvPicPr>
          <p:blipFill rotWithShape="1">
            <a:blip r:embed="rId14">
              <a:extLst>
                <a:ext uri="{28A0092B-C50C-407E-A947-70E740481C1C}">
                  <a14:useLocalDpi xmlns:a14="http://schemas.microsoft.com/office/drawing/2010/main" val="0"/>
                </a:ext>
              </a:extLst>
            </a:blip>
            <a:srcRect l="28755" t="35988" r="30861" b="55202"/>
            <a:stretch/>
          </p:blipFill>
          <p:spPr bwMode="auto">
            <a:xfrm>
              <a:off x="2413569" y="2361234"/>
              <a:ext cx="4102978" cy="67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3567" y="1079053"/>
              <a:ext cx="4102979" cy="128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 15"/>
          <p:cNvGrpSpPr/>
          <p:nvPr/>
        </p:nvGrpSpPr>
        <p:grpSpPr>
          <a:xfrm>
            <a:off x="4233238" y="4504056"/>
            <a:ext cx="4756605" cy="1737958"/>
            <a:chOff x="647707" y="4825338"/>
            <a:chExt cx="4756605" cy="1737958"/>
          </a:xfrm>
        </p:grpSpPr>
        <p:pic>
          <p:nvPicPr>
            <p:cNvPr id="3082" name="Picture 10"/>
            <p:cNvPicPr>
              <a:picLocks noChangeAspect="1" noChangeArrowheads="1"/>
            </p:cNvPicPr>
            <p:nvPr/>
          </p:nvPicPr>
          <p:blipFill rotWithShape="1">
            <a:blip r:embed="rId16">
              <a:extLst>
                <a:ext uri="{28A0092B-C50C-407E-A947-70E740481C1C}">
                  <a14:useLocalDpi xmlns:a14="http://schemas.microsoft.com/office/drawing/2010/main" val="0"/>
                </a:ext>
              </a:extLst>
            </a:blip>
            <a:srcRect l="12633" t="34662" r="40558" b="49996"/>
            <a:stretch/>
          </p:blipFill>
          <p:spPr bwMode="auto">
            <a:xfrm>
              <a:off x="648441" y="5394253"/>
              <a:ext cx="4755871" cy="1169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6523" t="7754" r="4627" b="73747"/>
            <a:stretch/>
          </p:blipFill>
          <p:spPr bwMode="auto">
            <a:xfrm>
              <a:off x="647707" y="4825338"/>
              <a:ext cx="4756605" cy="660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002447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081"/>
                                        </p:tgtEl>
                                        <p:attrNameLst>
                                          <p:attrName>style.visibility</p:attrName>
                                        </p:attrNameLst>
                                      </p:cBhvr>
                                      <p:to>
                                        <p:strVal val="visible"/>
                                      </p:to>
                                    </p:set>
                                    <p:animEffect transition="in" filter="wipe(up)">
                                      <p:cBhvr>
                                        <p:cTn id="34" dur="500"/>
                                        <p:tgtEl>
                                          <p:spTgt spid="308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up)">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Content Placeholder 2"/>
          <p:cNvSpPr>
            <a:spLocks/>
          </p:cNvSpPr>
          <p:nvPr/>
        </p:nvSpPr>
        <p:spPr bwMode="auto">
          <a:xfrm>
            <a:off x="381001" y="1447800"/>
            <a:ext cx="5410199" cy="4572000"/>
          </a:xfrm>
          <a:prstGeom prst="rect">
            <a:avLst/>
          </a:prstGeom>
          <a:noFill/>
          <a:ln w="9525">
            <a:noFill/>
            <a:miter lim="800000"/>
            <a:headEnd/>
            <a:tailEnd/>
          </a:ln>
        </p:spPr>
        <p:txBody>
          <a:bodyPr/>
          <a:lstStyle/>
          <a:p>
            <a:pPr marL="411163" indent="-342900" eaLnBrk="0" fontAlgn="base" hangingPunct="0">
              <a:spcBef>
                <a:spcPts val="700"/>
              </a:spcBef>
              <a:spcAft>
                <a:spcPct val="0"/>
              </a:spcAft>
              <a:buClr>
                <a:srgbClr val="D6ECFF"/>
              </a:buClr>
              <a:buSzPct val="95000"/>
              <a:buFont typeface="Wingdings" pitchFamily="2" charset="2"/>
              <a:buChar char=""/>
            </a:pPr>
            <a:endParaRPr lang="en-US" sz="3000">
              <a:solidFill>
                <a:srgbClr val="FFFFFF"/>
              </a:solidFill>
              <a:latin typeface="Arial" pitchFamily="34" charset="0"/>
              <a:ea typeface="ＭＳ Ｐゴシック" pitchFamily="34" charset="-128"/>
            </a:endParaRPr>
          </a:p>
        </p:txBody>
      </p:sp>
      <p:sp>
        <p:nvSpPr>
          <p:cNvPr id="6" name="TextBox 5"/>
          <p:cNvSpPr txBox="1"/>
          <p:nvPr/>
        </p:nvSpPr>
        <p:spPr>
          <a:xfrm>
            <a:off x="7269163" y="6363018"/>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pitchFamily="34" charset="0"/>
              </a:rPr>
              <a:t>Document </a:t>
            </a:r>
            <a:r>
              <a:rPr lang="en-US" sz="2000" b="1" dirty="0" smtClean="0">
                <a:solidFill>
                  <a:srgbClr val="00ADDC">
                    <a:lumMod val="40000"/>
                    <a:lumOff val="60000"/>
                  </a:srgbClr>
                </a:solidFill>
                <a:latin typeface="Arial" pitchFamily="34" charset="0"/>
              </a:rPr>
              <a:t>44</a:t>
            </a:r>
            <a:endParaRPr lang="en-US" sz="2000" b="1" dirty="0">
              <a:solidFill>
                <a:srgbClr val="00ADDC">
                  <a:lumMod val="40000"/>
                  <a:lumOff val="60000"/>
                </a:srgbClr>
              </a:solidFill>
              <a:latin typeface="Arial" pitchFamily="34" charset="0"/>
            </a:endParaRPr>
          </a:p>
        </p:txBody>
      </p:sp>
      <p:sp>
        <p:nvSpPr>
          <p:cNvPr id="10" name="Title 1"/>
          <p:cNvSpPr txBox="1">
            <a:spLocks/>
          </p:cNvSpPr>
          <p:nvPr/>
        </p:nvSpPr>
        <p:spPr bwMode="auto">
          <a:xfrm>
            <a:off x="-1" y="1230718"/>
            <a:ext cx="44656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44512" lvl="2" indent="-342900" defTabSz="457200">
              <a:buClr>
                <a:srgbClr val="D6ECFF"/>
              </a:buClr>
              <a:buSzPct val="95000"/>
              <a:buFont typeface="Wingdings" pitchFamily="2" charset="2"/>
              <a:buChar char="§"/>
              <a:tabLst>
                <a:tab pos="914400" algn="l"/>
              </a:tabLst>
            </a:pPr>
            <a:r>
              <a:rPr lang="en-US" sz="2400" dirty="0" smtClean="0">
                <a:solidFill>
                  <a:prstClr val="white"/>
                </a:solidFill>
              </a:rPr>
              <a:t>GTEx pilot data in dbGaP</a:t>
            </a:r>
          </a:p>
          <a:p>
            <a:pPr marL="544512" lvl="2" indent="-342900" defTabSz="457200">
              <a:buClr>
                <a:srgbClr val="D6ECFF"/>
              </a:buClr>
              <a:buSzPct val="95000"/>
              <a:buFont typeface="Arial" pitchFamily="34" charset="0"/>
              <a:buChar char="•"/>
              <a:tabLst>
                <a:tab pos="914400" algn="l"/>
              </a:tabLst>
            </a:pPr>
            <a:endParaRPr lang="en-US" sz="2400" dirty="0" smtClean="0">
              <a:solidFill>
                <a:prstClr val="white"/>
              </a:solidFill>
            </a:endParaRPr>
          </a:p>
          <a:p>
            <a:pPr marL="658812" lvl="3" indent="0" defTabSz="457200">
              <a:buClr>
                <a:srgbClr val="D6ECFF"/>
              </a:buClr>
              <a:buSzPct val="95000"/>
              <a:tabLst>
                <a:tab pos="914400" algn="l"/>
              </a:tabLst>
            </a:pPr>
            <a:r>
              <a:rPr lang="en-US" sz="2400" dirty="0" smtClean="0">
                <a:solidFill>
                  <a:schemeClr val="tx2">
                    <a:lumMod val="90000"/>
                  </a:schemeClr>
                </a:solidFill>
              </a:rPr>
              <a:t>182 post-mortem donors 	genotyped</a:t>
            </a:r>
          </a:p>
          <a:p>
            <a:pPr marL="658812" lvl="3" indent="0" defTabSz="457200">
              <a:buClr>
                <a:srgbClr val="D6ECFF"/>
              </a:buClr>
              <a:buSzPct val="95000"/>
              <a:tabLst>
                <a:tab pos="914400" algn="l"/>
              </a:tabLst>
            </a:pPr>
            <a:endParaRPr lang="en-US" sz="2400" dirty="0" smtClean="0">
              <a:solidFill>
                <a:schemeClr val="tx2">
                  <a:lumMod val="90000"/>
                </a:schemeClr>
              </a:solidFill>
            </a:endParaRPr>
          </a:p>
          <a:p>
            <a:pPr marL="658812" lvl="3" indent="0" defTabSz="457200">
              <a:buClr>
                <a:srgbClr val="D6ECFF"/>
              </a:buClr>
              <a:buSzPct val="95000"/>
              <a:tabLst>
                <a:tab pos="914400" algn="l"/>
              </a:tabLst>
            </a:pPr>
            <a:r>
              <a:rPr lang="en-US" sz="2400" dirty="0" smtClean="0">
                <a:solidFill>
                  <a:schemeClr val="tx2">
                    <a:lumMod val="90000"/>
                  </a:schemeClr>
                </a:solidFill>
              </a:rPr>
              <a:t>&gt;1800 RNA-</a:t>
            </a:r>
            <a:r>
              <a:rPr lang="en-US" sz="2400" dirty="0" err="1" smtClean="0">
                <a:solidFill>
                  <a:schemeClr val="tx2">
                    <a:lumMod val="90000"/>
                  </a:schemeClr>
                </a:solidFill>
              </a:rPr>
              <a:t>Seq</a:t>
            </a:r>
            <a:r>
              <a:rPr lang="en-US" sz="2400" dirty="0" smtClean="0">
                <a:solidFill>
                  <a:schemeClr val="tx2">
                    <a:lumMod val="90000"/>
                  </a:schemeClr>
                </a:solidFill>
              </a:rPr>
              <a:t> studies</a:t>
            </a:r>
          </a:p>
          <a:p>
            <a:pPr marL="1052512" lvl="3" indent="-393700" defTabSz="457200">
              <a:buClr>
                <a:srgbClr val="D6ECFF"/>
              </a:buClr>
              <a:buSzPct val="95000"/>
              <a:buFont typeface="Wingdings" pitchFamily="2" charset="2"/>
              <a:buChar char=""/>
              <a:tabLst>
                <a:tab pos="914400" algn="l"/>
              </a:tabLst>
            </a:pPr>
            <a:endParaRPr lang="en-US" sz="2400" dirty="0" smtClean="0">
              <a:solidFill>
                <a:prstClr val="white"/>
              </a:solidFill>
            </a:endParaRPr>
          </a:p>
          <a:p>
            <a:pPr marL="1052512" lvl="3" indent="-393700" defTabSz="457200">
              <a:buClr>
                <a:srgbClr val="D6ECFF"/>
              </a:buClr>
              <a:buSzPct val="95000"/>
              <a:buFont typeface="Wingdings" pitchFamily="2" charset="2"/>
              <a:buChar char=""/>
              <a:tabLst>
                <a:tab pos="914400" algn="l"/>
              </a:tabLst>
            </a:pPr>
            <a:endParaRPr lang="en-US" sz="2400" dirty="0">
              <a:solidFill>
                <a:prstClr val="white"/>
              </a:solidFill>
            </a:endParaRPr>
          </a:p>
          <a:p>
            <a:pPr marL="1052512" lvl="3" indent="-393700" defTabSz="457200">
              <a:buClr>
                <a:srgbClr val="D6ECFF"/>
              </a:buClr>
              <a:buSzPct val="95000"/>
              <a:buFont typeface="Wingdings" pitchFamily="2" charset="2"/>
              <a:buChar char=""/>
              <a:tabLst>
                <a:tab pos="914400" algn="l"/>
              </a:tabLst>
            </a:pPr>
            <a:endParaRPr lang="en-US" sz="2400" dirty="0" smtClean="0">
              <a:solidFill>
                <a:srgbClr val="FFFFFF"/>
              </a:solidFill>
            </a:endParaRPr>
          </a:p>
          <a:p>
            <a:pPr marL="1052512" lvl="3" indent="-393700" defTabSz="457200">
              <a:buClr>
                <a:srgbClr val="D6ECFF"/>
              </a:buClr>
              <a:buSzPct val="95000"/>
              <a:buFont typeface="Wingdings" pitchFamily="2" charset="2"/>
              <a:buChar char=""/>
              <a:tabLst>
                <a:tab pos="914400" algn="l"/>
              </a:tabLst>
            </a:pPr>
            <a:endParaRPr lang="en-US" sz="2400" dirty="0" smtClean="0">
              <a:solidFill>
                <a:srgbClr val="FFFFFF"/>
              </a:solidFill>
            </a:endParaRPr>
          </a:p>
          <a:p>
            <a:pPr marL="201612" lvl="2" indent="0" defTabSz="457200">
              <a:buClr>
                <a:srgbClr val="D6ECFF"/>
              </a:buClr>
              <a:buSzPct val="95000"/>
              <a:tabLst>
                <a:tab pos="914400" algn="l"/>
              </a:tabLst>
            </a:pPr>
            <a:endParaRPr lang="en-US" sz="2400" dirty="0" smtClean="0">
              <a:solidFill>
                <a:srgbClr val="FFFFFF"/>
              </a:solidFill>
            </a:endParaRPr>
          </a:p>
        </p:txBody>
      </p:sp>
      <p:sp>
        <p:nvSpPr>
          <p:cNvPr id="2" name="Rectangle 1"/>
          <p:cNvSpPr/>
          <p:nvPr/>
        </p:nvSpPr>
        <p:spPr>
          <a:xfrm>
            <a:off x="9644" y="4095741"/>
            <a:ext cx="9134356" cy="2308324"/>
          </a:xfrm>
          <a:prstGeom prst="rect">
            <a:avLst/>
          </a:prstGeom>
        </p:spPr>
        <p:txBody>
          <a:bodyPr wrap="square">
            <a:spAutoFit/>
          </a:bodyPr>
          <a:lstStyle/>
          <a:p>
            <a:pPr marL="544512" lvl="2" indent="-342900" defTabSz="457200">
              <a:buClr>
                <a:srgbClr val="D6ECFF"/>
              </a:buClr>
              <a:buSzPct val="95000"/>
              <a:buFont typeface="Wingdings" pitchFamily="2" charset="2"/>
              <a:buChar char="§"/>
              <a:tabLst>
                <a:tab pos="914400" algn="l"/>
              </a:tabLst>
            </a:pPr>
            <a:endParaRPr lang="en-US" sz="2400" b="1" dirty="0" smtClean="0">
              <a:solidFill>
                <a:srgbClr val="FFFFFF"/>
              </a:solidFill>
              <a:cs typeface="Arial" pitchFamily="34" charset="0"/>
            </a:endParaRPr>
          </a:p>
          <a:p>
            <a:pPr marL="544512" lvl="2" indent="-342900" defTabSz="457200">
              <a:buClr>
                <a:srgbClr val="D6ECFF"/>
              </a:buClr>
              <a:buSzPct val="95000"/>
              <a:buFont typeface="Wingdings" pitchFamily="2" charset="2"/>
              <a:buChar char="§"/>
              <a:tabLst>
                <a:tab pos="914400" algn="l"/>
              </a:tabLst>
            </a:pPr>
            <a:r>
              <a:rPr lang="en-US" sz="2400" b="1" dirty="0" smtClean="0">
                <a:solidFill>
                  <a:srgbClr val="FFFFFF"/>
                </a:solidFill>
                <a:cs typeface="Arial" pitchFamily="34" charset="0"/>
              </a:rPr>
              <a:t>1</a:t>
            </a:r>
            <a:r>
              <a:rPr lang="en-US" sz="2400" b="1" baseline="30000" dirty="0" smtClean="0">
                <a:solidFill>
                  <a:srgbClr val="FFFFFF"/>
                </a:solidFill>
                <a:cs typeface="Arial" pitchFamily="34" charset="0"/>
              </a:rPr>
              <a:t>st</a:t>
            </a:r>
            <a:r>
              <a:rPr lang="en-US" sz="2400" b="1" dirty="0" smtClean="0">
                <a:solidFill>
                  <a:srgbClr val="FFFFFF"/>
                </a:solidFill>
                <a:cs typeface="Arial" pitchFamily="34" charset="0"/>
              </a:rPr>
              <a:t> </a:t>
            </a:r>
            <a:r>
              <a:rPr lang="en-US" sz="2400" b="1" dirty="0" err="1" smtClean="0">
                <a:solidFill>
                  <a:srgbClr val="FFFFFF"/>
                </a:solidFill>
                <a:cs typeface="Arial" pitchFamily="34" charset="0"/>
              </a:rPr>
              <a:t>GTEx</a:t>
            </a:r>
            <a:r>
              <a:rPr lang="en-US" sz="2400" b="1" dirty="0" smtClean="0">
                <a:solidFill>
                  <a:srgbClr val="FFFFFF"/>
                </a:solidFill>
                <a:cs typeface="Arial" pitchFamily="34" charset="0"/>
              </a:rPr>
              <a:t> </a:t>
            </a:r>
            <a:r>
              <a:rPr lang="en-US" sz="2400" b="1" dirty="0">
                <a:solidFill>
                  <a:srgbClr val="FFFFFF"/>
                </a:solidFill>
                <a:cs typeface="Arial" pitchFamily="34" charset="0"/>
              </a:rPr>
              <a:t>Community Meeting in Boston on June </a:t>
            </a:r>
            <a:r>
              <a:rPr lang="en-US" sz="2400" b="1" dirty="0" smtClean="0">
                <a:solidFill>
                  <a:srgbClr val="FFFFFF"/>
                </a:solidFill>
                <a:cs typeface="Arial" pitchFamily="34" charset="0"/>
              </a:rPr>
              <a:t>18</a:t>
            </a:r>
          </a:p>
          <a:p>
            <a:pPr marL="544512" lvl="2" indent="-342900" defTabSz="457200">
              <a:buClr>
                <a:srgbClr val="D6ECFF"/>
              </a:buClr>
              <a:buSzPct val="95000"/>
              <a:buFont typeface="Wingdings" pitchFamily="2" charset="2"/>
              <a:buChar char="§"/>
              <a:tabLst>
                <a:tab pos="914400" algn="l"/>
              </a:tabLst>
            </a:pPr>
            <a:endParaRPr lang="en-US" sz="2400" b="1" dirty="0">
              <a:solidFill>
                <a:srgbClr val="FFFFFF"/>
              </a:solidFill>
              <a:cs typeface="Arial" pitchFamily="34" charset="0"/>
            </a:endParaRPr>
          </a:p>
          <a:p>
            <a:pPr marL="544512" lvl="2" indent="-342900" defTabSz="457200">
              <a:buClr>
                <a:srgbClr val="D6ECFF"/>
              </a:buClr>
              <a:buSzPct val="95000"/>
              <a:buFont typeface="Wingdings" pitchFamily="2" charset="2"/>
              <a:buChar char="§"/>
              <a:tabLst>
                <a:tab pos="914400" algn="l"/>
              </a:tabLst>
            </a:pPr>
            <a:r>
              <a:rPr lang="en-US" sz="2400" b="1" dirty="0" smtClean="0">
                <a:solidFill>
                  <a:srgbClr val="FFFFFF"/>
                </a:solidFill>
                <a:latin typeface="Arial"/>
                <a:cs typeface="Arial"/>
              </a:rPr>
              <a:t>RFA “Enhancing </a:t>
            </a:r>
            <a:r>
              <a:rPr lang="en-US" sz="2400" b="1" dirty="0">
                <a:solidFill>
                  <a:srgbClr val="FFFFFF"/>
                </a:solidFill>
                <a:latin typeface="Arial"/>
                <a:cs typeface="Arial"/>
              </a:rPr>
              <a:t>GTEx with molecular analyses of stored </a:t>
            </a:r>
            <a:r>
              <a:rPr lang="en-US" sz="2400" b="1" dirty="0" smtClean="0">
                <a:solidFill>
                  <a:srgbClr val="FFFFFF"/>
                </a:solidFill>
                <a:latin typeface="Arial"/>
                <a:cs typeface="Arial"/>
              </a:rPr>
              <a:t>	</a:t>
            </a:r>
            <a:r>
              <a:rPr lang="en-US" sz="2400" b="1" dirty="0" err="1" smtClean="0">
                <a:solidFill>
                  <a:srgbClr val="FFFFFF"/>
                </a:solidFill>
                <a:latin typeface="Arial"/>
                <a:cs typeface="Arial"/>
              </a:rPr>
              <a:t>biospecimens</a:t>
            </a:r>
            <a:r>
              <a:rPr lang="en-US" sz="2400" b="1" dirty="0" smtClean="0">
                <a:solidFill>
                  <a:srgbClr val="FFFFFF"/>
                </a:solidFill>
                <a:latin typeface="Arial"/>
                <a:cs typeface="Arial"/>
              </a:rPr>
              <a:t> </a:t>
            </a:r>
            <a:r>
              <a:rPr lang="en-US" sz="2400" b="1" dirty="0">
                <a:solidFill>
                  <a:srgbClr val="FFFFFF"/>
                </a:solidFill>
                <a:latin typeface="Arial"/>
                <a:cs typeface="Arial"/>
              </a:rPr>
              <a:t>(U01</a:t>
            </a:r>
            <a:r>
              <a:rPr lang="en-US" sz="2400" b="1" dirty="0" smtClean="0">
                <a:solidFill>
                  <a:srgbClr val="FFFFFF"/>
                </a:solidFill>
                <a:latin typeface="Arial"/>
                <a:cs typeface="Arial"/>
              </a:rPr>
              <a:t>)’ will come to </a:t>
            </a:r>
            <a:r>
              <a:rPr lang="en-US" sz="2400" dirty="0" smtClean="0">
                <a:solidFill>
                  <a:srgbClr val="FFFFFF"/>
                </a:solidFill>
                <a:latin typeface="Arial"/>
                <a:cs typeface="Arial"/>
              </a:rPr>
              <a:t>September Council 	</a:t>
            </a:r>
            <a:r>
              <a:rPr lang="en-US" sz="2400" b="1" dirty="0" smtClean="0">
                <a:solidFill>
                  <a:srgbClr val="FFFFFF"/>
                </a:solidFill>
                <a:latin typeface="Arial"/>
                <a:cs typeface="Arial"/>
              </a:rPr>
              <a:t>meeting  	</a:t>
            </a:r>
            <a:endParaRPr lang="en-US" sz="2400" b="1" dirty="0" smtClean="0">
              <a:solidFill>
                <a:srgbClr val="FFFFFF"/>
              </a:solidFill>
              <a:cs typeface="Arial" pitchFamily="34" charset="0"/>
            </a:endParaRPr>
          </a:p>
        </p:txBody>
      </p:sp>
      <p:sp>
        <p:nvSpPr>
          <p:cNvPr id="9" name="Rectangle 8"/>
          <p:cNvSpPr/>
          <p:nvPr/>
        </p:nvSpPr>
        <p:spPr>
          <a:xfrm>
            <a:off x="4883329" y="4246949"/>
            <a:ext cx="8077200" cy="830997"/>
          </a:xfrm>
          <a:prstGeom prst="rect">
            <a:avLst/>
          </a:prstGeom>
        </p:spPr>
        <p:txBody>
          <a:bodyPr wrap="square">
            <a:spAutoFit/>
          </a:bodyPr>
          <a:lstStyle/>
          <a:p>
            <a:pPr marL="393700" lvl="1" indent="-393700" defTabSz="457200">
              <a:buClr>
                <a:srgbClr val="D6ECFF"/>
              </a:buClr>
              <a:buSzPct val="95000"/>
              <a:buFont typeface="Wingdings" pitchFamily="2" charset="2"/>
              <a:buChar char=""/>
              <a:tabLst>
                <a:tab pos="914400" algn="l"/>
              </a:tabLst>
            </a:pPr>
            <a:endParaRPr lang="en-US" sz="2400" b="1" dirty="0" smtClean="0">
              <a:solidFill>
                <a:srgbClr val="FFFFFF"/>
              </a:solidFill>
              <a:latin typeface="Arial"/>
              <a:cs typeface="Arial"/>
            </a:endParaRPr>
          </a:p>
          <a:p>
            <a:pPr marL="201612" lvl="2" indent="0" defTabSz="457200">
              <a:buClr>
                <a:srgbClr val="D6ECFF"/>
              </a:buClr>
              <a:buSzPct val="95000"/>
              <a:tabLst>
                <a:tab pos="914400" algn="l"/>
              </a:tabLst>
            </a:pPr>
            <a:endParaRPr lang="en-US" sz="2400" b="1" dirty="0" smtClean="0">
              <a:solidFill>
                <a:srgbClr val="FFFFFF"/>
              </a:solidFill>
              <a:latin typeface="Arial"/>
              <a:cs typeface="Aria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9954" y="1302095"/>
            <a:ext cx="4045739" cy="2935144"/>
          </a:xfrm>
          <a:prstGeom prst="rect">
            <a:avLst/>
          </a:prstGeom>
          <a:noFill/>
          <a:ln>
            <a:noFill/>
          </a:ln>
          <a:effectLst>
            <a:glow rad="2286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060266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6"/>
          <p:cNvSpPr>
            <a:spLocks noChangeArrowheads="1"/>
          </p:cNvSpPr>
          <p:nvPr/>
        </p:nvSpPr>
        <p:spPr bwMode="auto">
          <a:xfrm>
            <a:off x="-3344" y="31714"/>
            <a:ext cx="9144000" cy="1089529"/>
          </a:xfrm>
          <a:prstGeom prst="rect">
            <a:avLst/>
          </a:prstGeom>
          <a:noFill/>
          <a:ln w="9525">
            <a:noFill/>
            <a:miter lim="800000"/>
            <a:headEnd/>
            <a:tailEnd/>
          </a:ln>
        </p:spPr>
        <p:txBody>
          <a:bodyPr wrap="square">
            <a:spAutoFit/>
          </a:bodyPr>
          <a:lstStyle/>
          <a:p>
            <a:pPr algn="ctr" eaLnBrk="0" fontAlgn="base" hangingPunct="0">
              <a:lnSpc>
                <a:spcPct val="90000"/>
              </a:lnSpc>
              <a:spcBef>
                <a:spcPct val="0"/>
              </a:spcBef>
              <a:spcAft>
                <a:spcPct val="0"/>
              </a:spcAft>
            </a:pPr>
            <a:r>
              <a:rPr lang="en-US" sz="3600" b="1" dirty="0">
                <a:solidFill>
                  <a:srgbClr val="FFFF00"/>
                </a:solidFill>
                <a:latin typeface="Arial" pitchFamily="34" charset="0"/>
                <a:cs typeface="Arial" pitchFamily="34" charset="0"/>
              </a:rPr>
              <a:t>Library of Integrated Network-based</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Cellular Signatures (LINCS)</a:t>
            </a:r>
          </a:p>
        </p:txBody>
      </p:sp>
      <p:sp>
        <p:nvSpPr>
          <p:cNvPr id="5" name="TextBox 4"/>
          <p:cNvSpPr txBox="1"/>
          <p:nvPr/>
        </p:nvSpPr>
        <p:spPr>
          <a:xfrm>
            <a:off x="7266623" y="6362065"/>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pitchFamily="34" charset="0"/>
              </a:rPr>
              <a:t>Document </a:t>
            </a:r>
            <a:r>
              <a:rPr lang="en-US" sz="2000" b="1" dirty="0" smtClean="0">
                <a:solidFill>
                  <a:srgbClr val="00ADDC">
                    <a:lumMod val="40000"/>
                    <a:lumOff val="60000"/>
                  </a:srgbClr>
                </a:solidFill>
                <a:latin typeface="Arial" pitchFamily="34" charset="0"/>
              </a:rPr>
              <a:t>45</a:t>
            </a:r>
            <a:endParaRPr lang="en-US" sz="2000" b="1" dirty="0">
              <a:solidFill>
                <a:srgbClr val="00ADDC">
                  <a:lumMod val="40000"/>
                  <a:lumOff val="60000"/>
                </a:srgbClr>
              </a:solidFill>
              <a:latin typeface="Arial" pitchFamily="34" charset="0"/>
            </a:endParaRPr>
          </a:p>
        </p:txBody>
      </p:sp>
      <p:sp>
        <p:nvSpPr>
          <p:cNvPr id="8" name="Title 1"/>
          <p:cNvSpPr txBox="1">
            <a:spLocks/>
          </p:cNvSpPr>
          <p:nvPr/>
        </p:nvSpPr>
        <p:spPr bwMode="auto">
          <a:xfrm>
            <a:off x="0" y="1415650"/>
            <a:ext cx="91440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fontAlgn="base">
              <a:spcBef>
                <a:spcPts val="700"/>
              </a:spcBef>
              <a:spcAft>
                <a:spcPct val="0"/>
              </a:spcAft>
              <a:buClr>
                <a:srgbClr val="D6ECFF"/>
              </a:buClr>
              <a:buSzPct val="95000"/>
              <a:buFont typeface="Wingdings" pitchFamily="2" charset="2"/>
              <a:buChar char=""/>
              <a:tabLst>
                <a:tab pos="914400" algn="l"/>
              </a:tabLst>
            </a:pPr>
            <a:r>
              <a:rPr lang="en-US" sz="2800" dirty="0" smtClean="0">
                <a:solidFill>
                  <a:srgbClr val="FFFFFF"/>
                </a:solidFill>
              </a:rPr>
              <a:t>LINCS Data Forum held in March</a:t>
            </a:r>
          </a:p>
          <a:p>
            <a:pPr marL="773112" lvl="2" indent="0" defTabSz="-52388" fontAlgn="base">
              <a:spcBef>
                <a:spcPts val="700"/>
              </a:spcBef>
              <a:spcAft>
                <a:spcPct val="0"/>
              </a:spcAft>
              <a:buClr>
                <a:srgbClr val="D6ECFF"/>
              </a:buClr>
              <a:buSzPct val="95000"/>
              <a:tabLst>
                <a:tab pos="914400" algn="l"/>
              </a:tabLst>
            </a:pPr>
            <a:r>
              <a:rPr lang="en-US" sz="2400" dirty="0" smtClean="0">
                <a:solidFill>
                  <a:schemeClr val="tx2">
                    <a:lumMod val="90000"/>
                  </a:schemeClr>
                </a:solidFill>
              </a:rPr>
              <a:t>	~150 total participants and &gt;90 non-LINCS scientists 		   (including 15 from </a:t>
            </a:r>
            <a:r>
              <a:rPr lang="en-US" sz="2400" dirty="0" err="1" smtClean="0">
                <a:solidFill>
                  <a:schemeClr val="tx2">
                    <a:lumMod val="90000"/>
                  </a:schemeClr>
                </a:solidFill>
              </a:rPr>
              <a:t>pharma</a:t>
            </a:r>
            <a:r>
              <a:rPr lang="en-US" sz="2400" dirty="0" smtClean="0">
                <a:solidFill>
                  <a:schemeClr val="tx2">
                    <a:lumMod val="90000"/>
                  </a:schemeClr>
                </a:solidFill>
              </a:rPr>
              <a:t>)</a:t>
            </a:r>
          </a:p>
          <a:p>
            <a:pPr marL="773112" lvl="2" indent="0" defTabSz="457200" fontAlgn="base">
              <a:spcBef>
                <a:spcPts val="700"/>
              </a:spcBef>
              <a:spcAft>
                <a:spcPct val="0"/>
              </a:spcAft>
              <a:buClr>
                <a:srgbClr val="D6ECFF"/>
              </a:buClr>
              <a:buSzPct val="95000"/>
              <a:tabLst>
                <a:tab pos="914400" algn="l"/>
              </a:tabLst>
            </a:pPr>
            <a:r>
              <a:rPr lang="en-US" sz="2400" dirty="0" smtClean="0">
                <a:solidFill>
                  <a:schemeClr val="tx2">
                    <a:lumMod val="90000"/>
                  </a:schemeClr>
                </a:solidFill>
              </a:rPr>
              <a:t>	Included a joint LINCS-VIZBI session</a:t>
            </a:r>
          </a:p>
          <a:p>
            <a:pPr marL="1166812" lvl="2" indent="-393700" defTabSz="457200" fontAlgn="base">
              <a:spcBef>
                <a:spcPts val="700"/>
              </a:spcBef>
              <a:spcAft>
                <a:spcPct val="0"/>
              </a:spcAft>
              <a:buClr>
                <a:srgbClr val="D6ECFF"/>
              </a:buClr>
              <a:buSzPct val="95000"/>
              <a:buFont typeface="Wingdings" pitchFamily="2" charset="2"/>
              <a:buChar char=""/>
              <a:tabLst>
                <a:tab pos="914400" algn="l"/>
              </a:tabLst>
            </a:pPr>
            <a:endParaRPr lang="en-US" sz="2000" dirty="0">
              <a:solidFill>
                <a:srgbClr val="FFFFFF"/>
              </a:solidFill>
            </a:endParaRPr>
          </a:p>
          <a:p>
            <a:pPr marL="571500" lvl="1" indent="-393700" defTabSz="457200" fontAlgn="base">
              <a:spcBef>
                <a:spcPts val="700"/>
              </a:spcBef>
              <a:spcAft>
                <a:spcPct val="0"/>
              </a:spcAft>
              <a:buClr>
                <a:srgbClr val="D6ECFF"/>
              </a:buClr>
              <a:buSzPct val="95000"/>
              <a:buFont typeface="Wingdings" pitchFamily="2" charset="2"/>
              <a:buChar char=""/>
              <a:tabLst>
                <a:tab pos="914400" algn="l"/>
              </a:tabLst>
            </a:pPr>
            <a:r>
              <a:rPr lang="en-US" sz="2800" dirty="0" smtClean="0">
                <a:solidFill>
                  <a:srgbClr val="FFFFFF"/>
                </a:solidFill>
              </a:rPr>
              <a:t>LINCS Phase 2 approved by NIH Common Fund</a:t>
            </a:r>
          </a:p>
          <a:p>
            <a:pPr marL="571500" lvl="1" indent="-393700" defTabSz="457200" fontAlgn="base">
              <a:spcBef>
                <a:spcPts val="700"/>
              </a:spcBef>
              <a:spcAft>
                <a:spcPct val="0"/>
              </a:spcAft>
              <a:buClr>
                <a:srgbClr val="D6ECFF"/>
              </a:buClr>
              <a:buSzPct val="95000"/>
              <a:buFont typeface="Wingdings" pitchFamily="2" charset="2"/>
              <a:buChar char=""/>
              <a:tabLst>
                <a:tab pos="914400" algn="l"/>
              </a:tabLst>
            </a:pPr>
            <a:endParaRPr lang="en-US" sz="2800" dirty="0" smtClean="0">
              <a:solidFill>
                <a:srgbClr val="FFFFFF"/>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3728" y="4661506"/>
            <a:ext cx="4231187" cy="1638059"/>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1129455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6" descr="http://t0.gstatic.com/images?q=tbn:ANd9GcS9G2ls5o3lRo2YfuXQckLyh4Ox4oK8MR3WqJX4b8oCV2vfIJj9"/>
          <p:cNvPicPr>
            <a:picLocks noChangeAspect="1" noChangeArrowheads="1"/>
          </p:cNvPicPr>
          <p:nvPr/>
        </p:nvPicPr>
        <p:blipFill>
          <a:blip r:embed="rId3" cstate="print"/>
          <a:stretch>
            <a:fillRect/>
          </a:stretch>
        </p:blipFill>
        <p:spPr bwMode="auto">
          <a:xfrm>
            <a:off x="6283110" y="1611767"/>
            <a:ext cx="2589516" cy="3533610"/>
          </a:xfrm>
          <a:prstGeom prst="rect">
            <a:avLst/>
          </a:prstGeom>
          <a:noFill/>
          <a:ln>
            <a:noFill/>
          </a:ln>
          <a:effectLst>
            <a:glow rad="228600">
              <a:schemeClr val="accent1">
                <a:satMod val="175000"/>
                <a:alpha val="40000"/>
              </a:schemeClr>
            </a:glow>
          </a:effectLst>
        </p:spPr>
      </p:pic>
      <p:sp>
        <p:nvSpPr>
          <p:cNvPr id="2051" name="Title 1"/>
          <p:cNvSpPr txBox="1">
            <a:spLocks/>
          </p:cNvSpPr>
          <p:nvPr/>
        </p:nvSpPr>
        <p:spPr bwMode="auto">
          <a:xfrm>
            <a:off x="0" y="2767013"/>
            <a:ext cx="4648200" cy="2036762"/>
          </a:xfrm>
          <a:prstGeom prst="rect">
            <a:avLst/>
          </a:prstGeom>
          <a:noFill/>
          <a:ln w="9525" algn="ctr">
            <a:noFill/>
            <a:miter lim="800000"/>
            <a:headEnd/>
            <a:tailEnd/>
          </a:ln>
        </p:spPr>
        <p:txBody>
          <a:bodyPr/>
          <a:lstStyle/>
          <a:p>
            <a:pPr marL="411163" indent="-342900" eaLnBrk="0" hangingPunct="0">
              <a:spcBef>
                <a:spcPts val="700"/>
              </a:spcBef>
              <a:buClr>
                <a:schemeClr val="tx2"/>
              </a:buClr>
              <a:buSzPct val="95000"/>
              <a:buFont typeface="Wingdings" pitchFamily="2" charset="2"/>
              <a:buChar char=""/>
            </a:pPr>
            <a:endParaRPr lang="en-US" sz="3000">
              <a:latin typeface="Calibri" pitchFamily="34" charset="0"/>
              <a:cs typeface="Arial" pitchFamily="34" charset="0"/>
            </a:endParaRPr>
          </a:p>
        </p:txBody>
      </p:sp>
      <p:sp>
        <p:nvSpPr>
          <p:cNvPr id="12" name="TextBox 11"/>
          <p:cNvSpPr txBox="1"/>
          <p:nvPr/>
        </p:nvSpPr>
        <p:spPr>
          <a:xfrm>
            <a:off x="7268528" y="6360160"/>
            <a:ext cx="1795684" cy="400110"/>
          </a:xfrm>
          <a:prstGeom prst="rect">
            <a:avLst/>
          </a:prstGeom>
          <a:noFill/>
        </p:spPr>
        <p:txBody>
          <a:bodyPr wrap="none">
            <a:spAutoFit/>
          </a:bodyPr>
          <a:lstStyle/>
          <a:p>
            <a:pPr fontAlgn="auto">
              <a:spcBef>
                <a:spcPts val="0"/>
              </a:spcBef>
              <a:spcAft>
                <a:spcPts val="0"/>
              </a:spcAft>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46</a:t>
            </a:r>
            <a:endParaRPr lang="en-US" sz="2000" dirty="0">
              <a:solidFill>
                <a:schemeClr val="accent4">
                  <a:lumMod val="40000"/>
                  <a:lumOff val="60000"/>
                </a:schemeClr>
              </a:solidFill>
              <a:latin typeface="Arial" charset="0"/>
            </a:endParaRPr>
          </a:p>
        </p:txBody>
      </p:sp>
      <p:sp>
        <p:nvSpPr>
          <p:cNvPr id="9" name="Title 1"/>
          <p:cNvSpPr txBox="1">
            <a:spLocks/>
          </p:cNvSpPr>
          <p:nvPr/>
        </p:nvSpPr>
        <p:spPr>
          <a:xfrm>
            <a:off x="0" y="33440"/>
            <a:ext cx="9144000" cy="774700"/>
          </a:xfrm>
          <a:prstGeom prst="rect">
            <a:avLst/>
          </a:prstGeom>
        </p:spPr>
        <p:txBody>
          <a:bodyPr/>
          <a:lstStyle/>
          <a:p>
            <a:pPr algn="ctr" eaLnBrk="0" fontAlgn="auto" hangingPunct="0">
              <a:spcBef>
                <a:spcPts val="0"/>
              </a:spcBef>
              <a:spcAft>
                <a:spcPts val="0"/>
              </a:spcAft>
              <a:defRPr/>
            </a:pPr>
            <a:r>
              <a:rPr lang="en-US" sz="3600" spc="-100" dirty="0">
                <a:solidFill>
                  <a:srgbClr val="FFFF00"/>
                </a:solidFill>
                <a:ea typeface="+mj-ea"/>
                <a:cs typeface="Arial" pitchFamily="34" charset="0"/>
              </a:rPr>
              <a:t>Protein Capture Reagents Program </a:t>
            </a:r>
          </a:p>
        </p:txBody>
      </p:sp>
      <p:sp>
        <p:nvSpPr>
          <p:cNvPr id="14" name="Title 1"/>
          <p:cNvSpPr txBox="1">
            <a:spLocks/>
          </p:cNvSpPr>
          <p:nvPr/>
        </p:nvSpPr>
        <p:spPr bwMode="auto">
          <a:xfrm>
            <a:off x="-51309" y="2026421"/>
            <a:ext cx="6100506" cy="4681032"/>
          </a:xfrm>
          <a:prstGeom prst="rect">
            <a:avLst/>
          </a:prstGeom>
          <a:noFill/>
          <a:ln w="9525" algn="ctr">
            <a:noFill/>
            <a:miter lim="800000"/>
            <a:headEnd/>
            <a:tailEnd/>
          </a:ln>
        </p:spPr>
        <p:txBody>
          <a:bodyPr/>
          <a:lstStyle/>
          <a:p>
            <a:pPr marL="339725" lvl="1" indent="-228600" eaLnBrk="0" hangingPunct="0">
              <a:spcBef>
                <a:spcPts val="3000"/>
              </a:spcBef>
              <a:buClr>
                <a:srgbClr val="D6ECFF"/>
              </a:buClr>
              <a:buSzPct val="95000"/>
              <a:buFont typeface="Wingdings" pitchFamily="2" charset="2"/>
              <a:buChar char=""/>
              <a:tabLst>
                <a:tab pos="566738" algn="l"/>
              </a:tabLst>
              <a:defRPr/>
            </a:pPr>
            <a:r>
              <a:rPr lang="en-US" sz="2800" dirty="0" smtClean="0">
                <a:solidFill>
                  <a:prstClr val="white"/>
                </a:solidFill>
                <a:latin typeface="Arial" charset="0"/>
              </a:rPr>
              <a:t>Recent site </a:t>
            </a:r>
            <a:r>
              <a:rPr lang="en-US" sz="2800" dirty="0">
                <a:solidFill>
                  <a:prstClr val="white"/>
                </a:solidFill>
                <a:latin typeface="Arial" charset="0"/>
              </a:rPr>
              <a:t>visits of all 7 Centers </a:t>
            </a:r>
            <a:endParaRPr lang="en-US" sz="2800" dirty="0" smtClean="0">
              <a:solidFill>
                <a:prstClr val="white"/>
              </a:solidFill>
              <a:latin typeface="Arial" charset="0"/>
            </a:endParaRPr>
          </a:p>
          <a:p>
            <a:pPr marL="339725" lvl="1" indent="-228600" eaLnBrk="0" hangingPunct="0">
              <a:spcBef>
                <a:spcPts val="3000"/>
              </a:spcBef>
              <a:buClr>
                <a:srgbClr val="D6ECFF"/>
              </a:buClr>
              <a:buSzPct val="95000"/>
              <a:buFont typeface="Wingdings" pitchFamily="2" charset="2"/>
              <a:buChar char=""/>
              <a:tabLst>
                <a:tab pos="566738" algn="l"/>
              </a:tabLst>
              <a:defRPr/>
            </a:pPr>
            <a:r>
              <a:rPr lang="en-US" sz="2800" dirty="0" smtClean="0">
                <a:solidFill>
                  <a:prstClr val="white"/>
                </a:solidFill>
                <a:latin typeface="Arial" charset="0"/>
              </a:rPr>
              <a:t>Recent EU </a:t>
            </a:r>
            <a:r>
              <a:rPr lang="en-US" sz="2800" dirty="0" err="1">
                <a:solidFill>
                  <a:prstClr val="white"/>
                </a:solidFill>
                <a:latin typeface="Arial" charset="0"/>
              </a:rPr>
              <a:t>Affinomics</a:t>
            </a:r>
            <a:r>
              <a:rPr lang="en-US" sz="2800" dirty="0">
                <a:solidFill>
                  <a:prstClr val="white"/>
                </a:solidFill>
                <a:latin typeface="Arial" charset="0"/>
              </a:rPr>
              <a:t> Meeting </a:t>
            </a:r>
          </a:p>
          <a:p>
            <a:pPr marL="339725" lvl="1" indent="-228600" eaLnBrk="0" hangingPunct="0">
              <a:spcBef>
                <a:spcPts val="3000"/>
              </a:spcBef>
              <a:buClr>
                <a:srgbClr val="D6ECFF"/>
              </a:buClr>
              <a:buSzPct val="95000"/>
              <a:buFont typeface="Wingdings" pitchFamily="2" charset="2"/>
              <a:buChar char=""/>
              <a:tabLst>
                <a:tab pos="566738" algn="l"/>
              </a:tabLst>
              <a:defRPr/>
            </a:pPr>
            <a:r>
              <a:rPr lang="en-US" sz="2800" dirty="0" smtClean="0">
                <a:solidFill>
                  <a:prstClr val="white"/>
                </a:solidFill>
                <a:latin typeface="Arial" charset="0"/>
              </a:rPr>
              <a:t>First </a:t>
            </a:r>
            <a:r>
              <a:rPr lang="en-US" sz="2800" dirty="0">
                <a:solidFill>
                  <a:prstClr val="white"/>
                </a:solidFill>
                <a:latin typeface="Arial" charset="0"/>
              </a:rPr>
              <a:t>affinity reagents deposited </a:t>
            </a:r>
            <a:r>
              <a:rPr lang="en-US" sz="2800" dirty="0" smtClean="0">
                <a:solidFill>
                  <a:prstClr val="white"/>
                </a:solidFill>
                <a:latin typeface="Arial" charset="0"/>
              </a:rPr>
              <a:t>	in </a:t>
            </a:r>
            <a:r>
              <a:rPr lang="en-US" sz="2800" dirty="0">
                <a:solidFill>
                  <a:prstClr val="white"/>
                </a:solidFill>
                <a:latin typeface="Arial" charset="0"/>
              </a:rPr>
              <a:t>public repositories</a:t>
            </a:r>
            <a:endParaRPr lang="en-US" sz="2800" dirty="0" smtClean="0">
              <a:solidFill>
                <a:prstClr val="white"/>
              </a:solidFill>
              <a:latin typeface="Arial" charset="0"/>
            </a:endParaRPr>
          </a:p>
        </p:txBody>
      </p:sp>
    </p:spTree>
    <p:extLst>
      <p:ext uri="{BB962C8B-B14F-4D97-AF65-F5344CB8AC3E}">
        <p14:creationId xmlns:p14="http://schemas.microsoft.com/office/powerpoint/2010/main" val="13133485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box(out)">
                                      <p:cBhvr>
                                        <p:cTn id="7" dur="5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269163" y="6362065"/>
            <a:ext cx="1795684" cy="400110"/>
          </a:xfrm>
          <a:prstGeom prst="rect">
            <a:avLst/>
          </a:prstGeom>
          <a:noFill/>
        </p:spPr>
        <p:txBody>
          <a:bodyPr wrap="none">
            <a:spAutoFit/>
          </a:bodyPr>
          <a:lstStyle/>
          <a:p>
            <a:pPr>
              <a:defRPr/>
            </a:pPr>
            <a:r>
              <a:rPr lang="en-US" sz="2000" dirty="0">
                <a:solidFill>
                  <a:schemeClr val="accent4">
                    <a:lumMod val="40000"/>
                    <a:lumOff val="60000"/>
                  </a:schemeClr>
                </a:solidFill>
              </a:rPr>
              <a:t>Document </a:t>
            </a:r>
            <a:r>
              <a:rPr lang="en-US" sz="2000" dirty="0" smtClean="0">
                <a:solidFill>
                  <a:schemeClr val="accent4">
                    <a:lumMod val="40000"/>
                    <a:lumOff val="60000"/>
                  </a:schemeClr>
                </a:solidFill>
              </a:rPr>
              <a:t>47</a:t>
            </a:r>
            <a:endParaRPr lang="en-US" sz="2000" dirty="0">
              <a:solidFill>
                <a:schemeClr val="accent4">
                  <a:lumMod val="40000"/>
                  <a:lumOff val="60000"/>
                </a:schemeClr>
              </a:solidFill>
            </a:endParaRPr>
          </a:p>
        </p:txBody>
      </p:sp>
      <p:sp>
        <p:nvSpPr>
          <p:cNvPr id="8" name="Title 1"/>
          <p:cNvSpPr txBox="1">
            <a:spLocks/>
          </p:cNvSpPr>
          <p:nvPr/>
        </p:nvSpPr>
        <p:spPr bwMode="auto">
          <a:xfrm>
            <a:off x="0" y="1761080"/>
            <a:ext cx="8883650" cy="348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284163" defTabSz="457200">
              <a:spcBef>
                <a:spcPts val="700"/>
              </a:spcBef>
              <a:buClr>
                <a:srgbClr val="D6ECFF"/>
              </a:buClr>
              <a:buSzPct val="95000"/>
              <a:buFont typeface="Wingdings" pitchFamily="2" charset="2"/>
              <a:buChar char="§"/>
              <a:tabLst>
                <a:tab pos="465138" algn="l"/>
                <a:tab pos="796925" algn="l"/>
              </a:tabLst>
            </a:pPr>
            <a:r>
              <a:rPr lang="en-US" sz="2800" dirty="0" smtClean="0"/>
              <a:t>2</a:t>
            </a:r>
            <a:r>
              <a:rPr lang="en-US" sz="2800" baseline="30000" dirty="0" smtClean="0"/>
              <a:t>nd</a:t>
            </a:r>
            <a:r>
              <a:rPr lang="en-US" sz="2800" dirty="0" smtClean="0"/>
              <a:t> H3Africa Consortium </a:t>
            </a:r>
            <a:r>
              <a:rPr lang="en-US" sz="2800" dirty="0"/>
              <a:t>meeting </a:t>
            </a:r>
            <a:r>
              <a:rPr lang="en-US" sz="2800" dirty="0" smtClean="0"/>
              <a:t>in Ghana</a:t>
            </a:r>
          </a:p>
          <a:p>
            <a:pPr marL="571500" lvl="1" indent="-284163" defTabSz="457200">
              <a:spcBef>
                <a:spcPts val="700"/>
              </a:spcBef>
              <a:buClr>
                <a:srgbClr val="D6ECFF"/>
              </a:buClr>
              <a:buSzPct val="95000"/>
              <a:buFont typeface="Wingdings" pitchFamily="2" charset="2"/>
              <a:buChar char="§"/>
              <a:tabLst>
                <a:tab pos="465138" algn="l"/>
                <a:tab pos="796925" algn="l"/>
              </a:tabLst>
            </a:pPr>
            <a:r>
              <a:rPr lang="en-US" sz="2800" dirty="0" smtClean="0"/>
              <a:t>Working groups met and presented policy 	recommendations to H3Africa Steering 	Committee</a:t>
            </a:r>
          </a:p>
          <a:p>
            <a:pPr marL="571500" lvl="3" indent="-284163" defTabSz="457200">
              <a:spcBef>
                <a:spcPts val="700"/>
              </a:spcBef>
              <a:buClr>
                <a:srgbClr val="D6ECFF"/>
              </a:buClr>
              <a:buSzPct val="95000"/>
              <a:buFont typeface="Wingdings" pitchFamily="2" charset="2"/>
              <a:buChar char="§"/>
              <a:tabLst>
                <a:tab pos="465138" algn="l"/>
                <a:tab pos="796925" algn="l"/>
              </a:tabLst>
            </a:pPr>
            <a:r>
              <a:rPr lang="en-US" sz="2800" dirty="0" smtClean="0"/>
              <a:t>Joint meeting with the </a:t>
            </a:r>
            <a:r>
              <a:rPr lang="en-US" sz="2800" dirty="0" err="1" smtClean="0"/>
              <a:t>AfSHG</a:t>
            </a:r>
            <a:r>
              <a:rPr lang="en-US" sz="2800" dirty="0" smtClean="0"/>
              <a:t> (May 19-21)</a:t>
            </a:r>
          </a:p>
        </p:txBody>
      </p:sp>
      <p:pic>
        <p:nvPicPr>
          <p:cNvPr id="11" name="Picture 10"/>
          <p:cNvPicPr>
            <a:picLocks noChangeAspect="1" noChangeArrowheads="1"/>
          </p:cNvPicPr>
          <p:nvPr/>
        </p:nvPicPr>
        <p:blipFill>
          <a:blip r:embed="rId3" cstate="print"/>
          <a:srcRect/>
          <a:stretch>
            <a:fillRect/>
          </a:stretch>
        </p:blipFill>
        <p:spPr bwMode="auto">
          <a:xfrm>
            <a:off x="0" y="0"/>
            <a:ext cx="9144000" cy="1714500"/>
          </a:xfrm>
          <a:prstGeom prst="rect">
            <a:avLst/>
          </a:prstGeom>
          <a:noFill/>
          <a:ln w="9525">
            <a:noFill/>
            <a:miter lim="800000"/>
            <a:headEnd/>
            <a:tailEnd/>
          </a:ln>
        </p:spPr>
      </p:pic>
      <p:pic>
        <p:nvPicPr>
          <p:cNvPr id="1027" name="Picture 3" descr="C:\Users\egreen\Desktop\DSC_730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677" b="851"/>
          <a:stretch/>
        </p:blipFill>
        <p:spPr bwMode="auto">
          <a:xfrm>
            <a:off x="2323806" y="4243174"/>
            <a:ext cx="4345008" cy="246663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01639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wipe(up)">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7716" y="4688114"/>
            <a:ext cx="2568099" cy="1828486"/>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ChangeArrowheads="1"/>
          </p:cNvSpPr>
          <p:nvPr/>
        </p:nvSpPr>
        <p:spPr bwMode="auto">
          <a:xfrm>
            <a:off x="0" y="33948"/>
            <a:ext cx="9144000" cy="811177"/>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srgbClr val="FFFF00"/>
                </a:solidFill>
                <a:latin typeface="Arial" charset="0"/>
              </a:rPr>
              <a:t>Undiagnosed Diseases </a:t>
            </a:r>
            <a:r>
              <a:rPr lang="en-US" sz="3600" b="1" spc="-100" dirty="0" smtClean="0">
                <a:solidFill>
                  <a:srgbClr val="FFFF00"/>
                </a:solidFill>
                <a:latin typeface="Arial" charset="0"/>
              </a:rPr>
              <a:t>Network</a:t>
            </a:r>
            <a:endParaRPr lang="en-US" sz="3600" b="1" spc="-100" dirty="0">
              <a:solidFill>
                <a:srgbClr val="FFFF00"/>
              </a:solidFill>
              <a:latin typeface="Arial" charset="0"/>
            </a:endParaRPr>
          </a:p>
          <a:p>
            <a:pPr algn="ctr" fontAlgn="base">
              <a:spcBef>
                <a:spcPct val="0"/>
              </a:spcBef>
              <a:spcAft>
                <a:spcPct val="0"/>
              </a:spcAft>
              <a:defRPr/>
            </a:pPr>
            <a:endParaRPr lang="en-US" sz="1200" b="1" spc="-100" dirty="0">
              <a:solidFill>
                <a:srgbClr val="FFFF00"/>
              </a:solidFill>
              <a:latin typeface="Arial" charset="0"/>
            </a:endParaRPr>
          </a:p>
        </p:txBody>
      </p:sp>
      <p:sp>
        <p:nvSpPr>
          <p:cNvPr id="7" name="Title 1"/>
          <p:cNvSpPr txBox="1">
            <a:spLocks/>
          </p:cNvSpPr>
          <p:nvPr/>
        </p:nvSpPr>
        <p:spPr bwMode="auto">
          <a:xfrm>
            <a:off x="-7511" y="908515"/>
            <a:ext cx="9144000" cy="3429000"/>
          </a:xfrm>
          <a:prstGeom prst="rect">
            <a:avLst/>
          </a:prstGeom>
          <a:noFill/>
          <a:ln w="9525" algn="ctr">
            <a:noFill/>
            <a:miter lim="800000"/>
            <a:headEnd/>
            <a:tailEnd/>
          </a:ln>
        </p:spPr>
        <p:txBody>
          <a:bodyPr/>
          <a:lstStyle/>
          <a:p>
            <a:pPr marL="339725" lvl="1" indent="-228600" defTabSz="627063" eaLnBrk="0" fontAlgn="base" hangingPunct="0">
              <a:spcBef>
                <a:spcPts val="1200"/>
              </a:spcBef>
              <a:spcAft>
                <a:spcPct val="0"/>
              </a:spcAft>
              <a:buClr>
                <a:srgbClr val="D6ECFF"/>
              </a:buClr>
              <a:buSzPct val="95000"/>
              <a:buFont typeface="Wingdings" pitchFamily="2" charset="2"/>
              <a:buChar char=""/>
              <a:defRPr/>
            </a:pPr>
            <a:r>
              <a:rPr lang="en-US" sz="2800" b="1" dirty="0" smtClean="0">
                <a:latin typeface="Arial" charset="0"/>
              </a:rPr>
              <a:t>RFA-RM-13-003:</a:t>
            </a:r>
            <a:r>
              <a:rPr lang="en-US" sz="2800" b="1" dirty="0" smtClean="0">
                <a:solidFill>
                  <a:srgbClr val="FFFF00"/>
                </a:solidFill>
                <a:latin typeface="Arial" charset="0"/>
              </a:rPr>
              <a:t> </a:t>
            </a:r>
            <a:r>
              <a:rPr lang="en-US" sz="2800" b="1" dirty="0" smtClean="0">
                <a:solidFill>
                  <a:prstClr val="white"/>
                </a:solidFill>
                <a:latin typeface="Arial" charset="0"/>
              </a:rPr>
              <a:t>Undiagnosed </a:t>
            </a:r>
            <a:r>
              <a:rPr lang="en-US" sz="2800" b="1" dirty="0">
                <a:solidFill>
                  <a:prstClr val="white"/>
                </a:solidFill>
                <a:latin typeface="Arial" charset="0"/>
              </a:rPr>
              <a:t>Diseases Gene </a:t>
            </a:r>
            <a:r>
              <a:rPr lang="en-US" sz="2800" b="1" dirty="0" smtClean="0">
                <a:solidFill>
                  <a:prstClr val="white"/>
                </a:solidFill>
                <a:latin typeface="Arial" charset="0"/>
              </a:rPr>
              <a:t>	Function </a:t>
            </a:r>
            <a:r>
              <a:rPr lang="en-US" sz="2800" b="1" dirty="0">
                <a:solidFill>
                  <a:prstClr val="white"/>
                </a:solidFill>
                <a:latin typeface="Arial" charset="0"/>
              </a:rPr>
              <a:t>Research (R21) </a:t>
            </a:r>
            <a:r>
              <a:rPr lang="en-US" sz="2800" b="1" dirty="0">
                <a:solidFill>
                  <a:srgbClr val="FFFF00"/>
                </a:solidFill>
                <a:latin typeface="Arial" charset="0"/>
              </a:rPr>
              <a:t>	</a:t>
            </a:r>
            <a:endParaRPr lang="en-US" sz="2800" b="1" dirty="0" smtClean="0">
              <a:solidFill>
                <a:srgbClr val="FFFF00"/>
              </a:solidFill>
              <a:latin typeface="Arial" charset="0"/>
            </a:endParaRPr>
          </a:p>
          <a:p>
            <a:pPr marL="111125" lvl="1" defTabSz="862013" eaLnBrk="0" fontAlgn="base" hangingPunct="0">
              <a:spcBef>
                <a:spcPts val="1200"/>
              </a:spcBef>
              <a:spcAft>
                <a:spcPct val="0"/>
              </a:spcAft>
              <a:buClr>
                <a:srgbClr val="D6ECFF"/>
              </a:buClr>
              <a:buSzPct val="95000"/>
              <a:defRPr/>
            </a:pPr>
            <a:r>
              <a:rPr lang="en-US" sz="2800" b="1" dirty="0">
                <a:solidFill>
                  <a:schemeClr val="tx2">
                    <a:lumMod val="90000"/>
                  </a:schemeClr>
                </a:solidFill>
                <a:latin typeface="Arial" charset="0"/>
              </a:rPr>
              <a:t>	</a:t>
            </a:r>
            <a:r>
              <a:rPr lang="en-US" sz="2800" b="1" dirty="0" smtClean="0">
                <a:solidFill>
                  <a:schemeClr val="tx2">
                    <a:lumMod val="90000"/>
                  </a:schemeClr>
                </a:solidFill>
                <a:latin typeface="Arial" charset="0"/>
              </a:rPr>
              <a:t>	Application </a:t>
            </a:r>
            <a:r>
              <a:rPr lang="en-US" sz="2800" b="1" dirty="0">
                <a:solidFill>
                  <a:schemeClr val="tx2">
                    <a:lumMod val="90000"/>
                  </a:schemeClr>
                </a:solidFill>
                <a:latin typeface="Arial" charset="0"/>
              </a:rPr>
              <a:t>Due Date: June </a:t>
            </a:r>
            <a:r>
              <a:rPr lang="en-US" sz="2800" b="1" dirty="0" smtClean="0">
                <a:solidFill>
                  <a:schemeClr val="tx2">
                    <a:lumMod val="90000"/>
                  </a:schemeClr>
                </a:solidFill>
                <a:latin typeface="Arial" charset="0"/>
              </a:rPr>
              <a:t>14, </a:t>
            </a:r>
            <a:r>
              <a:rPr lang="en-US" sz="2800" b="1" dirty="0">
                <a:solidFill>
                  <a:schemeClr val="tx2">
                    <a:lumMod val="90000"/>
                  </a:schemeClr>
                </a:solidFill>
                <a:latin typeface="Arial" charset="0"/>
              </a:rPr>
              <a:t>2013 </a:t>
            </a:r>
          </a:p>
          <a:p>
            <a:pPr marL="339725" lvl="1" indent="-228600" defTabSz="627063" eaLnBrk="0" fontAlgn="base" hangingPunct="0">
              <a:spcBef>
                <a:spcPts val="1800"/>
              </a:spcBef>
              <a:spcAft>
                <a:spcPct val="0"/>
              </a:spcAft>
              <a:buClr>
                <a:srgbClr val="D6ECFF"/>
              </a:buClr>
              <a:buSzPct val="95000"/>
              <a:buFont typeface="Wingdings" pitchFamily="2" charset="2"/>
              <a:buChar char=""/>
              <a:defRPr/>
            </a:pPr>
            <a:endParaRPr lang="en-US" sz="800" b="1" dirty="0" smtClean="0">
              <a:latin typeface="Arial" charset="0"/>
            </a:endParaRPr>
          </a:p>
          <a:p>
            <a:pPr marL="339725" lvl="1" indent="-228600" defTabSz="627063" eaLnBrk="0" fontAlgn="base" hangingPunct="0">
              <a:spcBef>
                <a:spcPts val="1200"/>
              </a:spcBef>
              <a:spcAft>
                <a:spcPct val="0"/>
              </a:spcAft>
              <a:buClr>
                <a:srgbClr val="D6ECFF"/>
              </a:buClr>
              <a:buSzPct val="95000"/>
              <a:buFont typeface="Wingdings" pitchFamily="2" charset="2"/>
              <a:buChar char=""/>
              <a:defRPr/>
            </a:pPr>
            <a:r>
              <a:rPr lang="en-US" sz="2800" b="1" dirty="0" smtClean="0">
                <a:latin typeface="Arial" charset="0"/>
              </a:rPr>
              <a:t>RFA-RM-13-004: </a:t>
            </a:r>
            <a:r>
              <a:rPr lang="en-US" sz="2800" b="1" dirty="0" smtClean="0">
                <a:solidFill>
                  <a:prstClr val="white"/>
                </a:solidFill>
                <a:latin typeface="Arial" charset="0"/>
              </a:rPr>
              <a:t>Clinical </a:t>
            </a:r>
            <a:r>
              <a:rPr lang="en-US" sz="2800" b="1" dirty="0">
                <a:solidFill>
                  <a:prstClr val="white"/>
                </a:solidFill>
                <a:latin typeface="Arial" charset="0"/>
              </a:rPr>
              <a:t>Sites for an Undiagnosed </a:t>
            </a:r>
            <a:r>
              <a:rPr lang="en-US" sz="2800" b="1" dirty="0" smtClean="0">
                <a:solidFill>
                  <a:prstClr val="white"/>
                </a:solidFill>
                <a:latin typeface="Arial" charset="0"/>
              </a:rPr>
              <a:t>	Diseases Network </a:t>
            </a:r>
            <a:r>
              <a:rPr lang="en-US" sz="2800" b="1" dirty="0">
                <a:solidFill>
                  <a:prstClr val="white"/>
                </a:solidFill>
                <a:latin typeface="Arial" charset="0"/>
              </a:rPr>
              <a:t>(U01) </a:t>
            </a:r>
            <a:endParaRPr lang="en-US" sz="2800" b="1" dirty="0" smtClean="0">
              <a:solidFill>
                <a:prstClr val="white"/>
              </a:solidFill>
              <a:latin typeface="Arial" charset="0"/>
            </a:endParaRPr>
          </a:p>
          <a:p>
            <a:pPr marL="111125" lvl="1" defTabSz="574675" eaLnBrk="0" fontAlgn="base" hangingPunct="0">
              <a:spcBef>
                <a:spcPts val="1200"/>
              </a:spcBef>
              <a:spcAft>
                <a:spcPct val="0"/>
              </a:spcAft>
              <a:buClr>
                <a:srgbClr val="D6ECFF"/>
              </a:buClr>
              <a:buSzPct val="95000"/>
              <a:defRPr/>
            </a:pPr>
            <a:r>
              <a:rPr lang="en-US" sz="2800" b="1" dirty="0">
                <a:solidFill>
                  <a:schemeClr val="tx2">
                    <a:lumMod val="90000"/>
                  </a:schemeClr>
                </a:solidFill>
                <a:latin typeface="Arial" charset="0"/>
              </a:rPr>
              <a:t>	</a:t>
            </a:r>
            <a:r>
              <a:rPr lang="en-US" sz="2800" b="1" dirty="0" smtClean="0">
                <a:solidFill>
                  <a:schemeClr val="tx2">
                    <a:lumMod val="90000"/>
                  </a:schemeClr>
                </a:solidFill>
                <a:latin typeface="Arial" charset="0"/>
              </a:rPr>
              <a:t>		Application </a:t>
            </a:r>
            <a:r>
              <a:rPr lang="en-US" sz="2800" b="1" dirty="0">
                <a:solidFill>
                  <a:schemeClr val="tx2">
                    <a:lumMod val="90000"/>
                  </a:schemeClr>
                </a:solidFill>
                <a:latin typeface="Arial" charset="0"/>
              </a:rPr>
              <a:t>Due Date</a:t>
            </a:r>
            <a:r>
              <a:rPr lang="en-US" sz="2800" b="1" dirty="0" smtClean="0">
                <a:solidFill>
                  <a:schemeClr val="tx2">
                    <a:lumMod val="90000"/>
                  </a:schemeClr>
                </a:solidFill>
                <a:latin typeface="Arial" charset="0"/>
              </a:rPr>
              <a:t>: June 19, 2013</a:t>
            </a:r>
          </a:p>
          <a:p>
            <a:pPr marL="822960" lvl="3" eaLnBrk="0" fontAlgn="base" hangingPunct="0">
              <a:spcBef>
                <a:spcPts val="600"/>
              </a:spcBef>
              <a:spcAft>
                <a:spcPct val="0"/>
              </a:spcAft>
              <a:buClr>
                <a:srgbClr val="D6ECFF"/>
              </a:buClr>
              <a:buSzPct val="95000"/>
              <a:defRPr/>
            </a:pPr>
            <a:endParaRPr lang="en-US" sz="2800" dirty="0">
              <a:latin typeface="Arial" charset="0"/>
            </a:endParaRPr>
          </a:p>
          <a:p>
            <a:pPr marL="796925" lvl="2" indent="-228600" eaLnBrk="0" fontAlgn="base" hangingPunct="0">
              <a:spcBef>
                <a:spcPts val="1800"/>
              </a:spcBef>
              <a:spcAft>
                <a:spcPct val="0"/>
              </a:spcAft>
              <a:buClr>
                <a:srgbClr val="D6ECFF"/>
              </a:buClr>
              <a:buSzPct val="95000"/>
              <a:buFont typeface="Wingdings" pitchFamily="2" charset="2"/>
              <a:buChar char=""/>
              <a:defRPr/>
            </a:pPr>
            <a:endParaRPr lang="en-US" sz="2800" b="1" dirty="0">
              <a:solidFill>
                <a:srgbClr val="FFFF00"/>
              </a:solidFill>
              <a:latin typeface="Arial" charset="0"/>
            </a:endParaRPr>
          </a:p>
        </p:txBody>
      </p:sp>
      <p:sp>
        <p:nvSpPr>
          <p:cNvPr id="10" name="TextBox 9"/>
          <p:cNvSpPr txBox="1"/>
          <p:nvPr/>
        </p:nvSpPr>
        <p:spPr>
          <a:xfrm>
            <a:off x="7268775" y="6363241"/>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48</a:t>
            </a:r>
            <a:endParaRPr lang="en-US" sz="20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val="120461006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Fund Programs</a:t>
            </a:r>
          </a:p>
          <a:p>
            <a:pPr marL="1016000" indent="-787400">
              <a:spcBef>
                <a:spcPts val="1800"/>
              </a:spcBef>
              <a:buFontTx/>
              <a:buAutoNum type="romanUcPeriod"/>
              <a:tabLst>
                <a:tab pos="1371600" algn="l"/>
              </a:tabLst>
            </a:pPr>
            <a:r>
              <a:rPr lang="en-US" sz="3400" dirty="0">
                <a:solidFill>
                  <a:schemeClr val="tx2">
                    <a:lumMod val="90000"/>
                  </a:schemeClr>
                </a:solidFill>
              </a:rPr>
              <a:t>NHGRI </a:t>
            </a:r>
            <a:r>
              <a:rPr lang="en-US" sz="3400" dirty="0" smtClean="0">
                <a:solidFill>
                  <a:schemeClr val="tx2">
                    <a:lumMod val="90000"/>
                  </a:schemeClr>
                </a:solidFill>
              </a:rPr>
              <a:t>Division of Policy, 	Communications, and Education</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0" y="3399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3981193139"/>
      </p:ext>
    </p:extLst>
  </p:cSld>
  <p:clrMapOvr>
    <a:masterClrMapping/>
  </p:clrMapOvr>
  <p:transition spd="slow">
    <p:wipe dir="d"/>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07"/>
          <a:stretch/>
        </p:blipFill>
        <p:spPr bwMode="auto">
          <a:xfrm>
            <a:off x="400920" y="824491"/>
            <a:ext cx="5497974" cy="4979684"/>
          </a:xfrm>
          <a:prstGeom prst="rect">
            <a:avLst/>
          </a:prstGeom>
          <a:noFill/>
          <a:ln>
            <a:noFill/>
          </a:ln>
          <a:effectLst>
            <a:glow rad="2286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7341" y="1175923"/>
            <a:ext cx="5165153" cy="5057546"/>
          </a:xfrm>
          <a:prstGeom prst="rect">
            <a:avLst/>
          </a:prstGeom>
          <a:noFill/>
          <a:ln>
            <a:noFill/>
          </a:ln>
          <a:effectLst>
            <a:glow rad="2286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3826" y="33304"/>
            <a:ext cx="9144000" cy="639763"/>
          </a:xfrm>
        </p:spPr>
        <p:txBody>
          <a:bodyPr/>
          <a:lstStyle/>
          <a:p>
            <a:pPr algn="ctr">
              <a:defRPr/>
            </a:pPr>
            <a:r>
              <a:rPr lang="en-US" sz="3600" b="1" dirty="0" err="1" smtClean="0">
                <a:solidFill>
                  <a:srgbClr val="FFFF00"/>
                </a:solidFill>
                <a:latin typeface="Arial" charset="0"/>
                <a:cs typeface="Arial" charset="0"/>
              </a:rPr>
              <a:t>GenomeTV</a:t>
            </a:r>
            <a:r>
              <a:rPr lang="en-US" sz="3600" b="1" dirty="0" smtClean="0">
                <a:solidFill>
                  <a:srgbClr val="FFFF00"/>
                </a:solidFill>
                <a:latin typeface="Arial" charset="0"/>
                <a:cs typeface="Arial" charset="0"/>
              </a:rPr>
              <a:t> on YouTube</a:t>
            </a:r>
            <a:endParaRPr lang="en-US" sz="3600" b="1" dirty="0">
              <a:solidFill>
                <a:srgbClr val="FFFF00"/>
              </a:solidFill>
              <a:latin typeface="Arial" pitchFamily="34" charset="0"/>
              <a:cs typeface="Arial" pitchFamily="34" charset="0"/>
            </a:endParaRPr>
          </a:p>
        </p:txBody>
      </p:sp>
      <p:sp>
        <p:nvSpPr>
          <p:cNvPr id="5" name="TextBox 4"/>
          <p:cNvSpPr txBox="1"/>
          <p:nvPr/>
        </p:nvSpPr>
        <p:spPr>
          <a:xfrm>
            <a:off x="7271780" y="6366382"/>
            <a:ext cx="1795684" cy="400110"/>
          </a:xfrm>
          <a:prstGeom prst="rect">
            <a:avLst/>
          </a:prstGeom>
          <a:solidFill>
            <a:srgbClr val="000066"/>
          </a:solid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49</a:t>
            </a:r>
            <a:endParaRPr lang="en-US" sz="2000" b="1" dirty="0">
              <a:solidFill>
                <a:srgbClr val="00ADDC">
                  <a:lumMod val="40000"/>
                  <a:lumOff val="60000"/>
                </a:srgbClr>
              </a:solidFill>
              <a:latin typeface="Arial" charset="0"/>
            </a:endParaRPr>
          </a:p>
        </p:txBody>
      </p:sp>
      <p:sp>
        <p:nvSpPr>
          <p:cNvPr id="2" name="TextBox 1"/>
          <p:cNvSpPr txBox="1"/>
          <p:nvPr/>
        </p:nvSpPr>
        <p:spPr>
          <a:xfrm>
            <a:off x="3496979" y="6306202"/>
            <a:ext cx="3121367" cy="400110"/>
          </a:xfrm>
          <a:prstGeom prst="rect">
            <a:avLst/>
          </a:prstGeom>
          <a:noFill/>
        </p:spPr>
        <p:txBody>
          <a:bodyPr wrap="none" rtlCol="0">
            <a:spAutoFit/>
          </a:bodyPr>
          <a:lstStyle/>
          <a:p>
            <a:r>
              <a:rPr lang="en-US" sz="2000" dirty="0"/>
              <a:t>g</a:t>
            </a:r>
            <a:r>
              <a:rPr lang="en-US" sz="2000" dirty="0" smtClean="0"/>
              <a:t>enome.gov/</a:t>
            </a:r>
            <a:r>
              <a:rPr lang="en-US" sz="2000" dirty="0" err="1" smtClean="0"/>
              <a:t>GenomeTV</a:t>
            </a:r>
            <a:endParaRPr lang="en-US" sz="2000" dirty="0"/>
          </a:p>
        </p:txBody>
      </p:sp>
    </p:spTree>
    <p:extLst>
      <p:ext uri="{BB962C8B-B14F-4D97-AF65-F5344CB8AC3E}">
        <p14:creationId xmlns:p14="http://schemas.microsoft.com/office/powerpoint/2010/main" val="25612759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ipe(up)">
                                      <p:cBhvr>
                                        <p:cTn id="12" dur="500"/>
                                        <p:tgtEl>
                                          <p:spTgt spid="1027"/>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64" y="801101"/>
            <a:ext cx="8718960" cy="3915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275" t="21002" r="36285" b="8998"/>
          <a:stretch/>
        </p:blipFill>
        <p:spPr bwMode="auto">
          <a:xfrm>
            <a:off x="4223832" y="3515518"/>
            <a:ext cx="4158256" cy="3234199"/>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txBox="1">
            <a:spLocks/>
          </p:cNvSpPr>
          <p:nvPr/>
        </p:nvSpPr>
        <p:spPr>
          <a:xfrm>
            <a:off x="-3826" y="33304"/>
            <a:ext cx="9144000" cy="639763"/>
          </a:xfrm>
          <a:prstGeom prst="rect">
            <a:avLst/>
          </a:prstGeom>
        </p:spPr>
        <p:txBody>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Times New Roman" pitchFamily="18" charset="0"/>
              </a:defRPr>
            </a:lvl2pPr>
            <a:lvl3pPr algn="ctr" rtl="0" eaLnBrk="0" fontAlgn="base" hangingPunct="0">
              <a:spcBef>
                <a:spcPct val="0"/>
              </a:spcBef>
              <a:spcAft>
                <a:spcPct val="0"/>
              </a:spcAft>
              <a:defRPr sz="3600" b="1">
                <a:solidFill>
                  <a:schemeClr val="tx2"/>
                </a:solidFill>
                <a:latin typeface="Times New Roman" pitchFamily="18" charset="0"/>
              </a:defRPr>
            </a:lvl3pPr>
            <a:lvl4pPr algn="ctr" rtl="0" eaLnBrk="0" fontAlgn="base" hangingPunct="0">
              <a:spcBef>
                <a:spcPct val="0"/>
              </a:spcBef>
              <a:spcAft>
                <a:spcPct val="0"/>
              </a:spcAft>
              <a:defRPr sz="3600" b="1">
                <a:solidFill>
                  <a:schemeClr val="tx2"/>
                </a:solidFill>
                <a:latin typeface="Times New Roman" pitchFamily="18" charset="0"/>
              </a:defRPr>
            </a:lvl4pPr>
            <a:lvl5pPr algn="ctr" rtl="0" eaLnBrk="0" fontAlgn="base" hangingPunct="0">
              <a:spcBef>
                <a:spcPct val="0"/>
              </a:spcBef>
              <a:spcAft>
                <a:spcPct val="0"/>
              </a:spcAft>
              <a:defRPr sz="3600" b="1">
                <a:solidFill>
                  <a:schemeClr val="tx2"/>
                </a:solidFill>
                <a:latin typeface="Times New Roman" pitchFamily="18" charset="0"/>
              </a:defRPr>
            </a:lvl5pPr>
            <a:lvl6pPr marL="457200" algn="ctr" rtl="0" fontAlgn="base">
              <a:spcBef>
                <a:spcPct val="0"/>
              </a:spcBef>
              <a:spcAft>
                <a:spcPct val="0"/>
              </a:spcAft>
              <a:defRPr sz="3600" b="1">
                <a:solidFill>
                  <a:schemeClr val="tx2"/>
                </a:solidFill>
                <a:latin typeface="Times New Roman" pitchFamily="18" charset="0"/>
              </a:defRPr>
            </a:lvl6pPr>
            <a:lvl7pPr marL="914400" algn="ctr" rtl="0" fontAlgn="base">
              <a:spcBef>
                <a:spcPct val="0"/>
              </a:spcBef>
              <a:spcAft>
                <a:spcPct val="0"/>
              </a:spcAft>
              <a:defRPr sz="3600" b="1">
                <a:solidFill>
                  <a:schemeClr val="tx2"/>
                </a:solidFill>
                <a:latin typeface="Times New Roman" pitchFamily="18" charset="0"/>
              </a:defRPr>
            </a:lvl7pPr>
            <a:lvl8pPr marL="1371600" algn="ctr" rtl="0" fontAlgn="base">
              <a:spcBef>
                <a:spcPct val="0"/>
              </a:spcBef>
              <a:spcAft>
                <a:spcPct val="0"/>
              </a:spcAft>
              <a:defRPr sz="3600" b="1">
                <a:solidFill>
                  <a:schemeClr val="tx2"/>
                </a:solidFill>
                <a:latin typeface="Times New Roman" pitchFamily="18" charset="0"/>
              </a:defRPr>
            </a:lvl8pPr>
            <a:lvl9pPr marL="1828800" algn="ctr" rtl="0" fontAlgn="base">
              <a:spcBef>
                <a:spcPct val="0"/>
              </a:spcBef>
              <a:spcAft>
                <a:spcPct val="0"/>
              </a:spcAft>
              <a:defRPr sz="3600" b="1">
                <a:solidFill>
                  <a:schemeClr val="tx2"/>
                </a:solidFill>
                <a:latin typeface="Times New Roman" pitchFamily="18" charset="0"/>
              </a:defRPr>
            </a:lvl9pPr>
          </a:lstStyle>
          <a:p>
            <a:pPr>
              <a:defRPr/>
            </a:pPr>
            <a:r>
              <a:rPr lang="en-US" sz="3200" kern="0" dirty="0" err="1" smtClean="0">
                <a:solidFill>
                  <a:srgbClr val="FFFF00"/>
                </a:solidFill>
                <a:latin typeface="Arial" charset="0"/>
                <a:cs typeface="Arial" charset="0"/>
              </a:rPr>
              <a:t>GenomeTV</a:t>
            </a:r>
            <a:r>
              <a:rPr lang="en-US" sz="3200" kern="0" dirty="0" smtClean="0">
                <a:solidFill>
                  <a:srgbClr val="FFFF00"/>
                </a:solidFill>
                <a:latin typeface="Arial" charset="0"/>
                <a:cs typeface="Arial" charset="0"/>
              </a:rPr>
              <a:t>: Anecdotal Evidence of Outreach </a:t>
            </a:r>
            <a:endParaRPr lang="en-US" sz="3200" kern="0" dirty="0">
              <a:solidFill>
                <a:srgbClr val="FFFF00"/>
              </a:solidFill>
              <a:latin typeface="Arial" pitchFamily="34" charset="0"/>
              <a:cs typeface="Arial" pitchFamily="34" charset="0"/>
            </a:endParaRPr>
          </a:p>
        </p:txBody>
      </p:sp>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5933" y="4959362"/>
            <a:ext cx="1526399" cy="152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545086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33794"/>
                                        </p:tgtEl>
                                        <p:attrNameLst>
                                          <p:attrName>style.visibility</p:attrName>
                                        </p:attrNameLst>
                                      </p:cBhvr>
                                      <p:to>
                                        <p:strVal val="visible"/>
                                      </p:to>
                                    </p:set>
                                    <p:animEffect transition="in" filter="wipe(up)">
                                      <p:cBhvr>
                                        <p:cTn id="11" dur="500"/>
                                        <p:tgtEl>
                                          <p:spTgt spid="3379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2154" y="33304"/>
            <a:ext cx="9144000" cy="639763"/>
          </a:xfrm>
        </p:spPr>
        <p:txBody>
          <a:bodyPr/>
          <a:lstStyle/>
          <a:p>
            <a:pPr algn="ctr">
              <a:defRPr/>
            </a:pPr>
            <a:r>
              <a:rPr lang="en-US" sz="3600" b="1" dirty="0" smtClean="0">
                <a:solidFill>
                  <a:srgbClr val="FFFF00"/>
                </a:solidFill>
                <a:latin typeface="Arial" charset="0"/>
                <a:cs typeface="Arial" charset="0"/>
              </a:rPr>
              <a:t>Genomics in Medicine Lecture Series</a:t>
            </a:r>
            <a:endParaRPr lang="en-US" sz="3600" b="1" dirty="0">
              <a:solidFill>
                <a:srgbClr val="FFFF00"/>
              </a:solidFill>
              <a:latin typeface="Arial" pitchFamily="34" charset="0"/>
              <a:cs typeface="Arial" pitchFamily="34" charset="0"/>
            </a:endParaRPr>
          </a:p>
        </p:txBody>
      </p:sp>
      <p:sp>
        <p:nvSpPr>
          <p:cNvPr id="9" name="TextBox 8"/>
          <p:cNvSpPr txBox="1"/>
          <p:nvPr/>
        </p:nvSpPr>
        <p:spPr>
          <a:xfrm>
            <a:off x="7271780" y="6366382"/>
            <a:ext cx="1795684" cy="400110"/>
          </a:xfrm>
          <a:prstGeom prst="rect">
            <a:avLst/>
          </a:prstGeom>
          <a:solidFill>
            <a:srgbClr val="000066"/>
          </a:solid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50</a:t>
            </a:r>
            <a:endParaRPr lang="en-US" sz="2000" b="1" dirty="0">
              <a:solidFill>
                <a:srgbClr val="00ADDC">
                  <a:lumMod val="40000"/>
                  <a:lumOff val="60000"/>
                </a:srgbClr>
              </a:solidFill>
              <a:latin typeface="Arial" charset="0"/>
            </a:endParaRPr>
          </a:p>
        </p:txBody>
      </p:sp>
      <p:grpSp>
        <p:nvGrpSpPr>
          <p:cNvPr id="2" name="Group 1"/>
          <p:cNvGrpSpPr/>
          <p:nvPr/>
        </p:nvGrpSpPr>
        <p:grpSpPr>
          <a:xfrm>
            <a:off x="158750" y="709348"/>
            <a:ext cx="8826500" cy="5619531"/>
            <a:chOff x="158750" y="829668"/>
            <a:chExt cx="8826500" cy="5619531"/>
          </a:xfrm>
        </p:grpSpPr>
        <p:sp>
          <p:nvSpPr>
            <p:cNvPr id="5" name="Title 1"/>
            <p:cNvSpPr txBox="1">
              <a:spLocks/>
            </p:cNvSpPr>
            <p:nvPr/>
          </p:nvSpPr>
          <p:spPr bwMode="auto">
            <a:xfrm>
              <a:off x="158750" y="829668"/>
              <a:ext cx="88265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68263" indent="0" algn="ctr" defTabSz="568325" fontAlgn="base">
                <a:spcBef>
                  <a:spcPts val="700"/>
                </a:spcBef>
                <a:spcAft>
                  <a:spcPct val="0"/>
                </a:spcAft>
                <a:buClr>
                  <a:srgbClr val="D6ECFF"/>
                </a:buClr>
                <a:buSzPct val="95000"/>
              </a:pPr>
              <a:endParaRPr lang="en-US" sz="1100" dirty="0" smtClean="0">
                <a:solidFill>
                  <a:prstClr val="white"/>
                </a:solidFill>
              </a:endParaRPr>
            </a:p>
            <a:p>
              <a:pPr marL="68263" indent="0" algn="ctr" defTabSz="568325" fontAlgn="base">
                <a:spcBef>
                  <a:spcPts val="700"/>
                </a:spcBef>
                <a:spcAft>
                  <a:spcPct val="0"/>
                </a:spcAft>
                <a:buClr>
                  <a:srgbClr val="D6ECFF"/>
                </a:buClr>
                <a:buSzPct val="95000"/>
              </a:pPr>
              <a:r>
                <a:rPr lang="en-US" sz="3000" dirty="0" smtClean="0">
                  <a:solidFill>
                    <a:prstClr val="white"/>
                  </a:solidFill>
                </a:rPr>
                <a:t>2013 </a:t>
              </a:r>
              <a:r>
                <a:rPr lang="en-US" sz="3000" dirty="0">
                  <a:solidFill>
                    <a:prstClr val="white"/>
                  </a:solidFill>
                </a:rPr>
                <a:t>F</a:t>
              </a:r>
              <a:r>
                <a:rPr lang="en-US" sz="3000" dirty="0" smtClean="0">
                  <a:solidFill>
                    <a:prstClr val="white"/>
                  </a:solidFill>
                </a:rPr>
                <a:t>ocus on </a:t>
              </a:r>
              <a:r>
                <a:rPr lang="en-US" sz="3000" dirty="0">
                  <a:solidFill>
                    <a:prstClr val="white"/>
                  </a:solidFill>
                </a:rPr>
                <a:t>G</a:t>
              </a:r>
              <a:r>
                <a:rPr lang="en-US" sz="3000" dirty="0" smtClean="0">
                  <a:solidFill>
                    <a:prstClr val="white"/>
                  </a:solidFill>
                </a:rPr>
                <a:t>enomics &amp; Oncology</a:t>
              </a:r>
              <a:endParaRPr lang="en-US" sz="3000" dirty="0">
                <a:solidFill>
                  <a:prstClr val="white"/>
                </a:solidFill>
              </a:endParaRPr>
            </a:p>
            <a:p>
              <a:pPr fontAlgn="base">
                <a:spcBef>
                  <a:spcPts val="700"/>
                </a:spcBef>
                <a:spcAft>
                  <a:spcPct val="0"/>
                </a:spcAft>
                <a:buClr>
                  <a:srgbClr val="D6ECFF"/>
                </a:buClr>
                <a:buSzPct val="95000"/>
              </a:pPr>
              <a:endParaRPr lang="en-US" sz="3000" dirty="0">
                <a:solidFill>
                  <a:prstClr val="white"/>
                </a:solidFill>
              </a:endParaRPr>
            </a:p>
            <a:p>
              <a:pPr fontAlgn="base">
                <a:spcBef>
                  <a:spcPts val="700"/>
                </a:spcBef>
                <a:spcAft>
                  <a:spcPct val="0"/>
                </a:spcAft>
                <a:buClr>
                  <a:srgbClr val="D6ECFF"/>
                </a:buClr>
                <a:buSzPct val="95000"/>
              </a:pPr>
              <a:endParaRPr lang="en-US" sz="3000" dirty="0">
                <a:solidFill>
                  <a:prstClr val="white"/>
                </a:solidFill>
              </a:endParaRPr>
            </a:p>
          </p:txBody>
        </p:sp>
        <p:pic>
          <p:nvPicPr>
            <p:cNvPr id="10" name="Picture 9" descr="KC picture.jpg"/>
            <p:cNvPicPr>
              <a:picLocks noChangeAspect="1"/>
            </p:cNvPicPr>
            <p:nvPr/>
          </p:nvPicPr>
          <p:blipFill>
            <a:blip r:embed="rId3" cstate="print"/>
            <a:stretch>
              <a:fillRect/>
            </a:stretch>
          </p:blipFill>
          <p:spPr>
            <a:xfrm>
              <a:off x="2913465" y="2209800"/>
              <a:ext cx="1143000" cy="1827052"/>
            </a:xfrm>
            <a:prstGeom prst="rect">
              <a:avLst/>
            </a:prstGeom>
          </p:spPr>
        </p:pic>
        <p:pic>
          <p:nvPicPr>
            <p:cNvPr id="11" name="Picture 10" descr="WML shirt.jpg"/>
            <p:cNvPicPr>
              <a:picLocks noChangeAspect="1"/>
            </p:cNvPicPr>
            <p:nvPr/>
          </p:nvPicPr>
          <p:blipFill>
            <a:blip r:embed="rId4" cstate="print"/>
            <a:srcRect r="6250"/>
            <a:stretch>
              <a:fillRect/>
            </a:stretch>
          </p:blipFill>
          <p:spPr>
            <a:xfrm>
              <a:off x="2913465" y="4343400"/>
              <a:ext cx="1143000" cy="1828584"/>
            </a:xfrm>
            <a:prstGeom prst="rect">
              <a:avLst/>
            </a:prstGeom>
          </p:spPr>
        </p:pic>
        <p:pic>
          <p:nvPicPr>
            <p:cNvPr id="12" name="Picture 11" descr="thomas.jpg"/>
            <p:cNvPicPr>
              <a:picLocks noChangeAspect="1"/>
            </p:cNvPicPr>
            <p:nvPr/>
          </p:nvPicPr>
          <p:blipFill>
            <a:blip r:embed="rId5" cstate="print"/>
            <a:srcRect l="12500" r="20834"/>
            <a:stretch>
              <a:fillRect/>
            </a:stretch>
          </p:blipFill>
          <p:spPr>
            <a:xfrm>
              <a:off x="5100743" y="2209800"/>
              <a:ext cx="1219200" cy="1828800"/>
            </a:xfrm>
            <a:prstGeom prst="rect">
              <a:avLst/>
            </a:prstGeom>
          </p:spPr>
        </p:pic>
        <p:pic>
          <p:nvPicPr>
            <p:cNvPr id="13" name="Picture 12" descr="Kenneth Kraemer 3-2013a.jpg"/>
            <p:cNvPicPr>
              <a:picLocks noChangeAspect="1"/>
            </p:cNvPicPr>
            <p:nvPr/>
          </p:nvPicPr>
          <p:blipFill>
            <a:blip r:embed="rId6" cstate="print"/>
            <a:srcRect l="5522" r="6133"/>
            <a:stretch>
              <a:fillRect/>
            </a:stretch>
          </p:blipFill>
          <p:spPr>
            <a:xfrm>
              <a:off x="7332959" y="4343400"/>
              <a:ext cx="1219200" cy="1828800"/>
            </a:xfrm>
            <a:prstGeom prst="rect">
              <a:avLst/>
            </a:prstGeom>
          </p:spPr>
        </p:pic>
        <p:pic>
          <p:nvPicPr>
            <p:cNvPr id="14" name="Picture 13" descr="Neal Young.JPG"/>
            <p:cNvPicPr>
              <a:picLocks noChangeAspect="1"/>
            </p:cNvPicPr>
            <p:nvPr/>
          </p:nvPicPr>
          <p:blipFill>
            <a:blip r:embed="rId7" cstate="print"/>
            <a:srcRect l="10526" r="5263"/>
            <a:stretch>
              <a:fillRect/>
            </a:stretch>
          </p:blipFill>
          <p:spPr>
            <a:xfrm>
              <a:off x="558213" y="2209800"/>
              <a:ext cx="1219200" cy="1809750"/>
            </a:xfrm>
            <a:prstGeom prst="rect">
              <a:avLst/>
            </a:prstGeom>
          </p:spPr>
        </p:pic>
        <p:pic>
          <p:nvPicPr>
            <p:cNvPr id="17" name="Picture 16" descr="Staudt.JPG"/>
            <p:cNvPicPr>
              <a:picLocks noChangeAspect="1"/>
            </p:cNvPicPr>
            <p:nvPr/>
          </p:nvPicPr>
          <p:blipFill>
            <a:blip r:embed="rId8" cstate="print"/>
            <a:srcRect l="11976" t="1754" r="9377" b="1754"/>
            <a:stretch>
              <a:fillRect/>
            </a:stretch>
          </p:blipFill>
          <p:spPr>
            <a:xfrm>
              <a:off x="5100743" y="4343400"/>
              <a:ext cx="1219200" cy="1828800"/>
            </a:xfrm>
            <a:prstGeom prst="rect">
              <a:avLst/>
            </a:prstGeom>
          </p:spPr>
        </p:pic>
        <p:pic>
          <p:nvPicPr>
            <p:cNvPr id="18" name="Picture 17" descr="Electron Kebebew.JPG"/>
            <p:cNvPicPr>
              <a:picLocks noChangeAspect="1"/>
            </p:cNvPicPr>
            <p:nvPr/>
          </p:nvPicPr>
          <p:blipFill>
            <a:blip r:embed="rId9" cstate="print"/>
            <a:srcRect l="5208" r="11458"/>
            <a:stretch>
              <a:fillRect/>
            </a:stretch>
          </p:blipFill>
          <p:spPr>
            <a:xfrm>
              <a:off x="7332959" y="2209800"/>
              <a:ext cx="1219200" cy="1828800"/>
            </a:xfrm>
            <a:prstGeom prst="rect">
              <a:avLst/>
            </a:prstGeom>
          </p:spPr>
        </p:pic>
        <p:sp>
          <p:nvSpPr>
            <p:cNvPr id="19" name="TextBox 18"/>
            <p:cNvSpPr txBox="1"/>
            <p:nvPr/>
          </p:nvSpPr>
          <p:spPr>
            <a:xfrm>
              <a:off x="452585" y="4038600"/>
              <a:ext cx="1430456" cy="276999"/>
            </a:xfrm>
            <a:prstGeom prst="rect">
              <a:avLst/>
            </a:prstGeom>
            <a:noFill/>
          </p:spPr>
          <p:txBody>
            <a:bodyPr wrap="none" rtlCol="0">
              <a:spAutoFit/>
            </a:bodyPr>
            <a:lstStyle/>
            <a:p>
              <a:r>
                <a:rPr lang="en-US" sz="1200" dirty="0" smtClean="0"/>
                <a:t>Neal Young, M.D.</a:t>
              </a:r>
              <a:endParaRPr lang="en-US" sz="1200" dirty="0"/>
            </a:p>
          </p:txBody>
        </p:sp>
        <p:sp>
          <p:nvSpPr>
            <p:cNvPr id="22" name="TextBox 21"/>
            <p:cNvSpPr txBox="1"/>
            <p:nvPr/>
          </p:nvSpPr>
          <p:spPr>
            <a:xfrm>
              <a:off x="442486" y="6172200"/>
              <a:ext cx="1450654" cy="276999"/>
            </a:xfrm>
            <a:prstGeom prst="rect">
              <a:avLst/>
            </a:prstGeom>
            <a:noFill/>
          </p:spPr>
          <p:txBody>
            <a:bodyPr wrap="none" rtlCol="0">
              <a:spAutoFit/>
            </a:bodyPr>
            <a:lstStyle/>
            <a:p>
              <a:r>
                <a:rPr lang="en-US" sz="1200" dirty="0" smtClean="0"/>
                <a:t>Lee J. </a:t>
              </a:r>
              <a:r>
                <a:rPr lang="en-US" sz="1200" dirty="0" err="1" smtClean="0"/>
                <a:t>Helman</a:t>
              </a:r>
              <a:r>
                <a:rPr lang="en-US" sz="1200" dirty="0" smtClean="0"/>
                <a:t>, M.D.</a:t>
              </a:r>
              <a:endParaRPr lang="en-US" sz="1200" dirty="0"/>
            </a:p>
          </p:txBody>
        </p:sp>
        <p:sp>
          <p:nvSpPr>
            <p:cNvPr id="23" name="TextBox 22"/>
            <p:cNvSpPr txBox="1"/>
            <p:nvPr/>
          </p:nvSpPr>
          <p:spPr>
            <a:xfrm>
              <a:off x="2316216" y="4038600"/>
              <a:ext cx="2337499" cy="261610"/>
            </a:xfrm>
            <a:prstGeom prst="rect">
              <a:avLst/>
            </a:prstGeom>
            <a:noFill/>
          </p:spPr>
          <p:txBody>
            <a:bodyPr wrap="none" rtlCol="0">
              <a:spAutoFit/>
            </a:bodyPr>
            <a:lstStyle/>
            <a:p>
              <a:r>
                <a:rPr lang="en-US" sz="1100" dirty="0" smtClean="0"/>
                <a:t>Kathleen A. Calzone, Ph.D., R.N.</a:t>
              </a:r>
              <a:endParaRPr lang="en-US" sz="1100" dirty="0"/>
            </a:p>
          </p:txBody>
        </p:sp>
        <p:sp>
          <p:nvSpPr>
            <p:cNvPr id="24" name="TextBox 23"/>
            <p:cNvSpPr txBox="1"/>
            <p:nvPr/>
          </p:nvSpPr>
          <p:spPr>
            <a:xfrm>
              <a:off x="2565996" y="6172200"/>
              <a:ext cx="1837939" cy="276999"/>
            </a:xfrm>
            <a:prstGeom prst="rect">
              <a:avLst/>
            </a:prstGeom>
            <a:noFill/>
          </p:spPr>
          <p:txBody>
            <a:bodyPr wrap="none" rtlCol="0">
              <a:spAutoFit/>
            </a:bodyPr>
            <a:lstStyle/>
            <a:p>
              <a:r>
                <a:rPr lang="en-US" sz="1200" dirty="0" smtClean="0"/>
                <a:t>W. Marston </a:t>
              </a:r>
              <a:r>
                <a:rPr lang="en-US" sz="1200" dirty="0" err="1" smtClean="0"/>
                <a:t>Linehan</a:t>
              </a:r>
              <a:r>
                <a:rPr lang="en-US" sz="1200" dirty="0" smtClean="0"/>
                <a:t>, M.D.</a:t>
              </a:r>
              <a:endParaRPr lang="en-US" sz="1200" dirty="0"/>
            </a:p>
          </p:txBody>
        </p:sp>
        <p:sp>
          <p:nvSpPr>
            <p:cNvPr id="25" name="TextBox 24"/>
            <p:cNvSpPr txBox="1"/>
            <p:nvPr/>
          </p:nvSpPr>
          <p:spPr>
            <a:xfrm>
              <a:off x="5014768" y="4038600"/>
              <a:ext cx="1391150" cy="276999"/>
            </a:xfrm>
            <a:prstGeom prst="rect">
              <a:avLst/>
            </a:prstGeom>
            <a:noFill/>
          </p:spPr>
          <p:txBody>
            <a:bodyPr wrap="none" rtlCol="0">
              <a:spAutoFit/>
            </a:bodyPr>
            <a:lstStyle/>
            <a:p>
              <a:r>
                <a:rPr lang="en-US" sz="1200" dirty="0" smtClean="0"/>
                <a:t>Thomas </a:t>
              </a:r>
              <a:r>
                <a:rPr lang="en-US" sz="1200" dirty="0" err="1" smtClean="0"/>
                <a:t>Ried</a:t>
              </a:r>
              <a:r>
                <a:rPr lang="en-US" sz="1200" dirty="0" smtClean="0"/>
                <a:t>, M.D.</a:t>
              </a:r>
              <a:endParaRPr lang="en-US" sz="1200" dirty="0"/>
            </a:p>
          </p:txBody>
        </p:sp>
        <p:sp>
          <p:nvSpPr>
            <p:cNvPr id="26" name="TextBox 25"/>
            <p:cNvSpPr txBox="1"/>
            <p:nvPr/>
          </p:nvSpPr>
          <p:spPr>
            <a:xfrm>
              <a:off x="4724400" y="6172200"/>
              <a:ext cx="1971886" cy="276999"/>
            </a:xfrm>
            <a:prstGeom prst="rect">
              <a:avLst/>
            </a:prstGeom>
            <a:noFill/>
          </p:spPr>
          <p:txBody>
            <a:bodyPr wrap="none" rtlCol="0">
              <a:spAutoFit/>
            </a:bodyPr>
            <a:lstStyle/>
            <a:p>
              <a:r>
                <a:rPr lang="en-US" sz="1200" dirty="0" smtClean="0"/>
                <a:t>Louis M. </a:t>
              </a:r>
              <a:r>
                <a:rPr lang="en-US" sz="1200" dirty="0" err="1" smtClean="0"/>
                <a:t>Staudt</a:t>
              </a:r>
              <a:r>
                <a:rPr lang="en-US" sz="1200" dirty="0" smtClean="0"/>
                <a:t>, M.D., Ph.D.</a:t>
              </a:r>
              <a:endParaRPr lang="en-US" sz="1200" dirty="0"/>
            </a:p>
          </p:txBody>
        </p:sp>
        <p:sp>
          <p:nvSpPr>
            <p:cNvPr id="27" name="TextBox 26"/>
            <p:cNvSpPr txBox="1"/>
            <p:nvPr/>
          </p:nvSpPr>
          <p:spPr>
            <a:xfrm>
              <a:off x="7086427" y="4038600"/>
              <a:ext cx="1712264" cy="276999"/>
            </a:xfrm>
            <a:prstGeom prst="rect">
              <a:avLst/>
            </a:prstGeom>
            <a:noFill/>
          </p:spPr>
          <p:txBody>
            <a:bodyPr wrap="none" rtlCol="0">
              <a:spAutoFit/>
            </a:bodyPr>
            <a:lstStyle/>
            <a:p>
              <a:r>
                <a:rPr lang="en-US" sz="1200" dirty="0" smtClean="0"/>
                <a:t>Electron Kebebew, M.D.</a:t>
              </a:r>
              <a:endParaRPr lang="en-US" sz="1200" dirty="0"/>
            </a:p>
          </p:txBody>
        </p:sp>
        <p:sp>
          <p:nvSpPr>
            <p:cNvPr id="28" name="TextBox 27"/>
            <p:cNvSpPr txBox="1"/>
            <p:nvPr/>
          </p:nvSpPr>
          <p:spPr>
            <a:xfrm>
              <a:off x="7016601" y="6172200"/>
              <a:ext cx="1851917" cy="276999"/>
            </a:xfrm>
            <a:prstGeom prst="rect">
              <a:avLst/>
            </a:prstGeom>
            <a:noFill/>
          </p:spPr>
          <p:txBody>
            <a:bodyPr wrap="none" rtlCol="0">
              <a:spAutoFit/>
            </a:bodyPr>
            <a:lstStyle/>
            <a:p>
              <a:r>
                <a:rPr lang="en-US" sz="1200" dirty="0" smtClean="0"/>
                <a:t>Kenneth H. Kraemer, M.D.</a:t>
              </a:r>
              <a:endParaRPr lang="en-US" sz="1200" dirty="0"/>
            </a:p>
          </p:txBody>
        </p:sp>
        <p:pic>
          <p:nvPicPr>
            <p:cNvPr id="29" name="Picture 28" descr="Lee Helman Pic April 2011.JPG"/>
            <p:cNvPicPr>
              <a:picLocks noChangeAspect="1"/>
            </p:cNvPicPr>
            <p:nvPr/>
          </p:nvPicPr>
          <p:blipFill>
            <a:blip r:embed="rId10" cstate="print"/>
            <a:srcRect r="5882"/>
            <a:stretch>
              <a:fillRect/>
            </a:stretch>
          </p:blipFill>
          <p:spPr>
            <a:xfrm>
              <a:off x="558213" y="4343400"/>
              <a:ext cx="1219200" cy="1813712"/>
            </a:xfrm>
            <a:prstGeom prst="rect">
              <a:avLst/>
            </a:prstGeom>
          </p:spPr>
        </p:pic>
      </p:grpSp>
    </p:spTree>
    <p:extLst>
      <p:ext uri="{BB962C8B-B14F-4D97-AF65-F5344CB8AC3E}">
        <p14:creationId xmlns:p14="http://schemas.microsoft.com/office/powerpoint/2010/main" val="5636705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6267" y="1835698"/>
            <a:ext cx="4077341" cy="1923788"/>
          </a:xfrm>
        </p:spPr>
        <p:txBody>
          <a:bodyPr/>
          <a:lstStyle/>
          <a:p>
            <a:pPr marL="68263" indent="0" defTabSz="292100">
              <a:buNone/>
            </a:pPr>
            <a:r>
              <a:rPr lang="en-US" sz="2600" b="1" dirty="0" smtClean="0">
                <a:latin typeface="Arial"/>
                <a:cs typeface="Arial"/>
              </a:rPr>
              <a:t>&gt;250 students at 	NMNH from 8 local 	high schools in 	Washington, DC</a:t>
            </a:r>
            <a:endParaRPr lang="en-US" sz="5400" b="1" dirty="0" smtClean="0">
              <a:latin typeface="Arial"/>
              <a:cs typeface="Arial"/>
            </a:endParaRPr>
          </a:p>
          <a:p>
            <a:pPr marL="68263" indent="0" defTabSz="292100">
              <a:buNone/>
            </a:pPr>
            <a:endParaRPr lang="en-US" sz="2600" b="1" dirty="0" smtClean="0">
              <a:latin typeface="Arial"/>
              <a:cs typeface="Arial"/>
            </a:endParaRPr>
          </a:p>
          <a:p>
            <a:pPr marL="68263" indent="0" defTabSz="292100">
              <a:buNone/>
            </a:pPr>
            <a:endParaRPr lang="en-US" sz="2600" b="1" dirty="0" smtClean="0">
              <a:latin typeface="Arial"/>
              <a:cs typeface="Arial"/>
            </a:endParaRPr>
          </a:p>
          <a:p>
            <a:pPr marL="68263" indent="0" defTabSz="292100">
              <a:buNone/>
            </a:pPr>
            <a:endParaRPr lang="en-US" sz="1050" b="1" dirty="0" smtClean="0">
              <a:effectLst>
                <a:outerShdw blurRad="38100" dist="38100" dir="2700000" algn="tl">
                  <a:srgbClr val="000000">
                    <a:alpha val="43137"/>
                  </a:srgbClr>
                </a:outerShdw>
              </a:effectLst>
              <a:latin typeface="Arial"/>
              <a:cs typeface="Arial"/>
            </a:endParaRPr>
          </a:p>
          <a:p>
            <a:pPr marL="68263" indent="0" defTabSz="292100">
              <a:buNone/>
            </a:pPr>
            <a:r>
              <a:rPr lang="en-US" sz="2600" b="1" dirty="0" smtClean="0">
                <a:effectLst>
                  <a:outerShdw blurRad="38100" dist="38100" dir="2700000" algn="tl">
                    <a:srgbClr val="000000">
                      <a:alpha val="43137"/>
                    </a:srgbClr>
                  </a:outerShdw>
                </a:effectLst>
                <a:latin typeface="Arial"/>
                <a:cs typeface="Arial"/>
              </a:rPr>
              <a:t>High school students 	from 5 partner 	schools 	in Brooklyn, NY</a:t>
            </a:r>
            <a:endParaRPr lang="en-US" sz="2600" b="1" dirty="0" smtClean="0">
              <a:latin typeface="Arial"/>
              <a:cs typeface="Arial"/>
            </a:endParaRPr>
          </a:p>
          <a:p>
            <a:pPr marL="68263" indent="0">
              <a:buNone/>
            </a:pPr>
            <a:endParaRPr lang="en-US" dirty="0"/>
          </a:p>
        </p:txBody>
      </p:sp>
      <p:sp>
        <p:nvSpPr>
          <p:cNvPr id="4" name="Title 1"/>
          <p:cNvSpPr>
            <a:spLocks noGrp="1"/>
          </p:cNvSpPr>
          <p:nvPr>
            <p:ph type="title"/>
          </p:nvPr>
        </p:nvSpPr>
        <p:spPr>
          <a:xfrm>
            <a:off x="-3344" y="33440"/>
            <a:ext cx="9144000" cy="1273215"/>
          </a:xfrm>
        </p:spPr>
        <p:txBody>
          <a:bodyPr/>
          <a:lstStyle/>
          <a:p>
            <a:pPr algn="ctr">
              <a:defRPr/>
            </a:pPr>
            <a:r>
              <a:rPr lang="en-US" sz="3600" b="1" dirty="0" smtClean="0">
                <a:solidFill>
                  <a:srgbClr val="FFFF00"/>
                </a:solidFill>
                <a:latin typeface="Arial" charset="0"/>
                <a:cs typeface="Arial" charset="0"/>
              </a:rPr>
              <a:t>DNA Day 2013: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Washington, DC</a:t>
            </a:r>
            <a:r>
              <a:rPr lang="en-US" sz="3600" b="1" dirty="0">
                <a:solidFill>
                  <a:srgbClr val="FFFF00"/>
                </a:solidFill>
                <a:latin typeface="Arial" charset="0"/>
                <a:cs typeface="Arial" charset="0"/>
              </a:rPr>
              <a:t> </a:t>
            </a:r>
            <a:r>
              <a:rPr lang="en-US" sz="3600" b="1" dirty="0" smtClean="0">
                <a:solidFill>
                  <a:srgbClr val="FFFF00"/>
                </a:solidFill>
                <a:latin typeface="Arial" charset="0"/>
                <a:cs typeface="Arial" charset="0"/>
              </a:rPr>
              <a:t>&amp; Brooklyn, NY</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 </a:t>
            </a:r>
            <a:endParaRPr lang="en-US" sz="3600" b="1" dirty="0"/>
          </a:p>
        </p:txBody>
      </p:sp>
      <p:pic>
        <p:nvPicPr>
          <p:cNvPr id="2" name="Picture 1" descr="NIH_0818[4] copy.jpg"/>
          <p:cNvPicPr>
            <a:picLocks noChangeAspect="1"/>
          </p:cNvPicPr>
          <p:nvPr/>
        </p:nvPicPr>
        <p:blipFill rotWithShape="1">
          <a:blip r:embed="rId3" cstate="print">
            <a:extLst>
              <a:ext uri="{28A0092B-C50C-407E-A947-70E740481C1C}">
                <a14:useLocalDpi xmlns:a14="http://schemas.microsoft.com/office/drawing/2010/main" val="0"/>
              </a:ext>
            </a:extLst>
          </a:blip>
          <a:srcRect t="13216"/>
          <a:stretch/>
        </p:blipFill>
        <p:spPr>
          <a:xfrm>
            <a:off x="406192" y="1380130"/>
            <a:ext cx="4242772" cy="2511707"/>
          </a:xfrm>
          <a:prstGeom prst="rect">
            <a:avLst/>
          </a:prstGeom>
          <a:effectLst>
            <a:softEdge rad="63500"/>
          </a:effectLst>
        </p:spPr>
      </p:pic>
      <p:pic>
        <p:nvPicPr>
          <p:cNvPr id="5" name="Picture 4" descr="BaQD1warkd29jm7sWOQVbmk5aAbJrmIagnrpSTQ94ZY,ow6gnpW5eDmU98uvD7FUfG-y3qkAsOW0CuLf4ArgxJE.jpeg"/>
          <p:cNvPicPr>
            <a:picLocks noChangeAspect="1"/>
          </p:cNvPicPr>
          <p:nvPr/>
        </p:nvPicPr>
        <p:blipFill rotWithShape="1">
          <a:blip r:embed="rId4" cstate="print">
            <a:extLst>
              <a:ext uri="{28A0092B-C50C-407E-A947-70E740481C1C}">
                <a14:useLocalDpi xmlns:a14="http://schemas.microsoft.com/office/drawing/2010/main" val="0"/>
              </a:ext>
            </a:extLst>
          </a:blip>
          <a:srcRect t="9251"/>
          <a:stretch/>
        </p:blipFill>
        <p:spPr>
          <a:xfrm>
            <a:off x="417767" y="4101550"/>
            <a:ext cx="4242772" cy="2556827"/>
          </a:xfrm>
          <a:prstGeom prst="rect">
            <a:avLst/>
          </a:prstGeom>
          <a:effectLst>
            <a:softEdge rad="63500"/>
          </a:effectLst>
        </p:spPr>
      </p:pic>
      <p:sp>
        <p:nvSpPr>
          <p:cNvPr id="6" name="TextBox 5"/>
          <p:cNvSpPr txBox="1"/>
          <p:nvPr/>
        </p:nvSpPr>
        <p:spPr>
          <a:xfrm>
            <a:off x="7271780" y="6366382"/>
            <a:ext cx="1795684" cy="400110"/>
          </a:xfrm>
          <a:prstGeom prst="rect">
            <a:avLst/>
          </a:prstGeom>
          <a:solidFill>
            <a:srgbClr val="000066"/>
          </a:solid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51</a:t>
            </a:r>
            <a:endParaRPr lang="en-US" sz="20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val="36094582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childTnLst>
                                </p:cTn>
                              </p:par>
                              <p:par>
                                <p:cTn id="14" presetID="22"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3304"/>
            <a:ext cx="9144000" cy="738985"/>
          </a:xfrm>
          <a:prstGeom prst="rect">
            <a:avLst/>
          </a:prstGeom>
        </p:spPr>
        <p:txBody>
          <a:bodyPr vert="horz" anchor="t">
            <a:noAutofit/>
          </a:bodyPr>
          <a:lstStyle>
            <a:lvl1pPr algn="l" rtl="0" eaLnBrk="0" fontAlgn="base" hangingPunct="0">
              <a:spcBef>
                <a:spcPct val="0"/>
              </a:spcBef>
              <a:spcAft>
                <a:spcPct val="0"/>
              </a:spcAft>
              <a:defRPr sz="4000" kern="1200" cap="none" spc="-100" baseline="0">
                <a:solidFill>
                  <a:srgbClr val="C1EEFF"/>
                </a:solidFill>
                <a:latin typeface="+mn-lt"/>
                <a:ea typeface="ＭＳ Ｐゴシック" charset="0"/>
                <a:cs typeface="ＭＳ Ｐゴシック" charset="0"/>
              </a:defRPr>
            </a:lvl1pPr>
            <a:lvl2pPr algn="l" rtl="0" eaLnBrk="0" fontAlgn="base" hangingPunct="0">
              <a:spcBef>
                <a:spcPct val="0"/>
              </a:spcBef>
              <a:spcAft>
                <a:spcPct val="0"/>
              </a:spcAft>
              <a:defRPr sz="4000">
                <a:solidFill>
                  <a:srgbClr val="C1EEFF"/>
                </a:solidFill>
                <a:latin typeface="Corbel" pitchFamily="34" charset="0"/>
                <a:ea typeface="ＭＳ Ｐゴシック" charset="0"/>
                <a:cs typeface="ＭＳ Ｐゴシック" charset="0"/>
              </a:defRPr>
            </a:lvl2pPr>
            <a:lvl3pPr algn="l" rtl="0" eaLnBrk="0" fontAlgn="base" hangingPunct="0">
              <a:spcBef>
                <a:spcPct val="0"/>
              </a:spcBef>
              <a:spcAft>
                <a:spcPct val="0"/>
              </a:spcAft>
              <a:defRPr sz="4000">
                <a:solidFill>
                  <a:srgbClr val="C1EEFF"/>
                </a:solidFill>
                <a:latin typeface="Corbel" pitchFamily="34" charset="0"/>
                <a:ea typeface="ＭＳ Ｐゴシック" charset="0"/>
                <a:cs typeface="ＭＳ Ｐゴシック" charset="0"/>
              </a:defRPr>
            </a:lvl3pPr>
            <a:lvl4pPr algn="l" rtl="0" eaLnBrk="0" fontAlgn="base" hangingPunct="0">
              <a:spcBef>
                <a:spcPct val="0"/>
              </a:spcBef>
              <a:spcAft>
                <a:spcPct val="0"/>
              </a:spcAft>
              <a:defRPr sz="4000">
                <a:solidFill>
                  <a:srgbClr val="C1EEFF"/>
                </a:solidFill>
                <a:latin typeface="Corbel" pitchFamily="34" charset="0"/>
                <a:ea typeface="ＭＳ Ｐゴシック" charset="0"/>
                <a:cs typeface="ＭＳ Ｐゴシック" charset="0"/>
              </a:defRPr>
            </a:lvl4pPr>
            <a:lvl5pPr algn="l" rtl="0" eaLnBrk="0" fontAlgn="base" hangingPunct="0">
              <a:spcBef>
                <a:spcPct val="0"/>
              </a:spcBef>
              <a:spcAft>
                <a:spcPct val="0"/>
              </a:spcAft>
              <a:defRPr sz="4000">
                <a:solidFill>
                  <a:srgbClr val="C1EEFF"/>
                </a:solidFill>
                <a:latin typeface="Corbel" pitchFamily="34" charset="0"/>
                <a:ea typeface="ＭＳ Ｐゴシック" charset="0"/>
                <a:cs typeface="ＭＳ Ｐゴシック"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defTabSz="914400"/>
            <a:r>
              <a:rPr lang="en-US" sz="3500" b="1" dirty="0" smtClean="0">
                <a:solidFill>
                  <a:srgbClr val="FFFF00"/>
                </a:solidFill>
                <a:latin typeface="Arial"/>
                <a:cs typeface="Arial"/>
              </a:rPr>
              <a:t>Happy 10</a:t>
            </a:r>
            <a:r>
              <a:rPr lang="en-US" sz="3500" b="1" baseline="30000" dirty="0" smtClean="0">
                <a:solidFill>
                  <a:srgbClr val="FFFF00"/>
                </a:solidFill>
                <a:latin typeface="Arial"/>
                <a:cs typeface="Arial"/>
              </a:rPr>
              <a:t>th</a:t>
            </a:r>
            <a:r>
              <a:rPr lang="en-US" sz="3500" b="1" dirty="0" smtClean="0">
                <a:solidFill>
                  <a:srgbClr val="FFFF00"/>
                </a:solidFill>
                <a:latin typeface="Arial"/>
                <a:cs typeface="Arial"/>
              </a:rPr>
              <a:t> Anniversary from U.S. Congress</a:t>
            </a:r>
            <a:endParaRPr lang="en-US" sz="3500" b="1" dirty="0">
              <a:solidFill>
                <a:srgbClr val="FFFF00"/>
              </a:solidFill>
              <a:latin typeface="Arial"/>
              <a:cs typeface="Arial"/>
            </a:endParaRPr>
          </a:p>
        </p:txBody>
      </p:sp>
      <p:sp>
        <p:nvSpPr>
          <p:cNvPr id="6" name="TextBox 5"/>
          <p:cNvSpPr txBox="1"/>
          <p:nvPr/>
        </p:nvSpPr>
        <p:spPr>
          <a:xfrm>
            <a:off x="7268775" y="6363241"/>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a:t>
            </a:r>
          </a:p>
        </p:txBody>
      </p:sp>
      <p:pic>
        <p:nvPicPr>
          <p:cNvPr id="5" name="Picture 2" descr="10th Gen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162" y="2662512"/>
            <a:ext cx="3812409" cy="2147219"/>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14000"/>
                    </a14:imgEffect>
                  </a14:imgLayer>
                </a14:imgProps>
              </a:ext>
              <a:ext uri="{28A0092B-C50C-407E-A947-70E740481C1C}">
                <a14:useLocalDpi xmlns:a14="http://schemas.microsoft.com/office/drawing/2010/main" val="0"/>
              </a:ext>
            </a:extLst>
          </a:blip>
          <a:srcRect/>
          <a:stretch>
            <a:fillRect/>
          </a:stretch>
        </p:blipFill>
        <p:spPr bwMode="auto">
          <a:xfrm>
            <a:off x="775784" y="928705"/>
            <a:ext cx="3531521" cy="5690225"/>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12420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ox(out)">
                                      <p:cBhvr>
                                        <p:cTn id="7" dur="500"/>
                                        <p:tgtEl>
                                          <p:spTgt spid="102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ox(ou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Fund Programs</a:t>
            </a: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tx2">
                    <a:lumMod val="90000"/>
                  </a:schemeClr>
                </a:solidFill>
              </a:rPr>
              <a:t>NHGRI Intramural </a:t>
            </a:r>
            <a:r>
              <a:rPr lang="en-US" sz="3400" dirty="0" smtClean="0">
                <a:solidFill>
                  <a:schemeClr val="tx2">
                    <a:lumMod val="90000"/>
                  </a:schemeClr>
                </a:solidFill>
              </a:rPr>
              <a:t>Research Program</a:t>
            </a:r>
            <a:endParaRPr lang="en-US" sz="3400" dirty="0">
              <a:solidFill>
                <a:schemeClr val="tx2">
                  <a:lumMod val="90000"/>
                </a:schemeClr>
              </a:solidFill>
            </a:endParaRPr>
          </a:p>
        </p:txBody>
      </p:sp>
      <p:sp>
        <p:nvSpPr>
          <p:cNvPr id="5" name="Title 1"/>
          <p:cNvSpPr txBox="1">
            <a:spLocks/>
          </p:cNvSpPr>
          <p:nvPr/>
        </p:nvSpPr>
        <p:spPr>
          <a:xfrm>
            <a:off x="-3344" y="32324"/>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135049397"/>
      </p:ext>
    </p:extLst>
  </p:cSld>
  <p:clrMapOvr>
    <a:masterClrMapping/>
  </p:clrMapOvr>
  <p:transition spd="slow">
    <p:wipe dir="d"/>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5016" y="32407"/>
            <a:ext cx="9144000" cy="1516743"/>
          </a:xfrm>
          <a:prstGeom prst="rect">
            <a:avLst/>
          </a:prstGeom>
        </p:spPr>
        <p:txBody>
          <a:bodyPr/>
          <a:lstStyle/>
          <a:p>
            <a:pPr algn="ctr">
              <a:defRPr/>
            </a:pPr>
            <a:r>
              <a:rPr lang="en-US" sz="3600" spc="-100" dirty="0" smtClean="0">
                <a:solidFill>
                  <a:srgbClr val="FFFF00"/>
                </a:solidFill>
                <a:latin typeface="Arial" charset="0"/>
                <a:cs typeface="Arial" pitchFamily="34" charset="0"/>
              </a:rPr>
              <a:t>International Canine Health </a:t>
            </a:r>
          </a:p>
          <a:p>
            <a:pPr algn="ctr">
              <a:defRPr/>
            </a:pPr>
            <a:r>
              <a:rPr lang="en-US" sz="3600" spc="-100" dirty="0" smtClean="0">
                <a:solidFill>
                  <a:srgbClr val="FFFF00"/>
                </a:solidFill>
                <a:latin typeface="Arial" charset="0"/>
                <a:cs typeface="Arial" pitchFamily="34" charset="0"/>
              </a:rPr>
              <a:t>Lifetime Achievement Award</a:t>
            </a:r>
            <a:endParaRPr lang="en-US" sz="3000" dirty="0">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 name="Group 1"/>
          <p:cNvGrpSpPr/>
          <p:nvPr/>
        </p:nvGrpSpPr>
        <p:grpSpPr>
          <a:xfrm>
            <a:off x="-1374428" y="1959836"/>
            <a:ext cx="9144000" cy="3640789"/>
            <a:chOff x="-917228" y="2195601"/>
            <a:chExt cx="9144000" cy="3640789"/>
          </a:xfrm>
        </p:grpSpPr>
        <p:sp>
          <p:nvSpPr>
            <p:cNvPr id="17" name="Title 1"/>
            <p:cNvSpPr txBox="1">
              <a:spLocks/>
            </p:cNvSpPr>
            <p:nvPr/>
          </p:nvSpPr>
          <p:spPr>
            <a:xfrm>
              <a:off x="-917228" y="5055340"/>
              <a:ext cx="9144000" cy="781050"/>
            </a:xfrm>
            <a:prstGeom prst="rect">
              <a:avLst/>
            </a:prstGeom>
          </p:spPr>
          <p:txBody>
            <a:bodyPr/>
            <a:lstStyle/>
            <a:p>
              <a:pPr algn="ctr" eaLnBrk="0" hangingPunct="0">
                <a:defRPr/>
              </a:pPr>
              <a:r>
                <a:rPr lang="en-US" sz="3200" spc="-100" dirty="0" smtClean="0">
                  <a:latin typeface="Arial" charset="0"/>
                  <a:ea typeface="+mj-ea"/>
                  <a:cs typeface="Arial" charset="0"/>
                </a:rPr>
                <a:t>Elaine Ostrander, Ph.D.</a:t>
              </a:r>
              <a:endParaRPr lang="en-US" sz="3200" spc="-100" dirty="0">
                <a:latin typeface="Arial" charset="0"/>
                <a:ea typeface="+mj-ea"/>
                <a:cs typeface="Arial" charset="0"/>
              </a:endParaRPr>
            </a:p>
          </p:txBody>
        </p:sp>
        <p:pic>
          <p:nvPicPr>
            <p:cNvPr id="167938" name="Picture 2" descr="http://www.thekennelclub.org.uk/download/12823/caninehealthawards.jpg"/>
            <p:cNvPicPr>
              <a:picLocks noChangeAspect="1" noChangeArrowheads="1"/>
            </p:cNvPicPr>
            <p:nvPr/>
          </p:nvPicPr>
          <p:blipFill>
            <a:blip r:embed="rId3" cstate="print"/>
            <a:srcRect/>
            <a:stretch>
              <a:fillRect/>
            </a:stretch>
          </p:blipFill>
          <p:spPr bwMode="auto">
            <a:xfrm>
              <a:off x="6192543" y="3069995"/>
              <a:ext cx="1905000" cy="990601"/>
            </a:xfrm>
            <a:prstGeom prst="ellipse">
              <a:avLst/>
            </a:prstGeom>
            <a:noFill/>
          </p:spPr>
        </p:pic>
        <p:pic>
          <p:nvPicPr>
            <p:cNvPr id="167939" name="Picture 3" descr="Group photo"/>
            <p:cNvPicPr>
              <a:picLocks noChangeAspect="1" noChangeArrowheads="1"/>
            </p:cNvPicPr>
            <p:nvPr/>
          </p:nvPicPr>
          <p:blipFill>
            <a:blip r:embed="rId4" cstate="print"/>
            <a:srcRect l="21536" t="1101" r="22916" b="8612"/>
            <a:stretch>
              <a:fillRect/>
            </a:stretch>
          </p:blipFill>
          <p:spPr bwMode="auto">
            <a:xfrm>
              <a:off x="2002442" y="2195601"/>
              <a:ext cx="3304659" cy="2739388"/>
            </a:xfrm>
            <a:prstGeom prst="roundRect">
              <a:avLst/>
            </a:prstGeom>
            <a:noFill/>
          </p:spPr>
        </p:pic>
      </p:grpSp>
      <p:sp>
        <p:nvSpPr>
          <p:cNvPr id="9" name="TextBox 8"/>
          <p:cNvSpPr txBox="1"/>
          <p:nvPr/>
        </p:nvSpPr>
        <p:spPr>
          <a:xfrm>
            <a:off x="7271780" y="6366382"/>
            <a:ext cx="1795684" cy="400110"/>
          </a:xfrm>
          <a:prstGeom prst="rect">
            <a:avLst/>
          </a:prstGeom>
          <a:solidFill>
            <a:srgbClr val="000066"/>
          </a:solid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52</a:t>
            </a:r>
            <a:endParaRPr lang="en-US" sz="2000" b="1" dirty="0">
              <a:solidFill>
                <a:srgbClr val="00ADDC">
                  <a:lumMod val="40000"/>
                  <a:lumOff val="60000"/>
                </a:srgbClr>
              </a:solidFill>
              <a:latin typeface="Arial"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4294967295"/>
          </p:nvPr>
        </p:nvSpPr>
        <p:spPr>
          <a:xfrm>
            <a:off x="195856" y="1419883"/>
            <a:ext cx="8715736" cy="2069277"/>
          </a:xfrm>
          <a:prstGeom prst="rect">
            <a:avLst/>
          </a:prstGeom>
        </p:spPr>
        <p:txBody>
          <a:bodyPr/>
          <a:lstStyle/>
          <a:p>
            <a:r>
              <a:rPr lang="en-US" sz="2800" b="1" dirty="0">
                <a:latin typeface="Arial"/>
                <a:cs typeface="Arial"/>
              </a:rPr>
              <a:t>SBRB </a:t>
            </a:r>
            <a:r>
              <a:rPr lang="en-US" sz="2800" b="1" dirty="0" smtClean="0">
                <a:latin typeface="Arial"/>
                <a:cs typeface="Arial"/>
              </a:rPr>
              <a:t>founded </a:t>
            </a:r>
            <a:r>
              <a:rPr lang="en-US" sz="2800" b="1" dirty="0">
                <a:latin typeface="Arial"/>
                <a:cs typeface="Arial"/>
              </a:rPr>
              <a:t>in December 2003</a:t>
            </a:r>
          </a:p>
          <a:p>
            <a:pPr>
              <a:tabLst>
                <a:tab pos="635000" algn="l"/>
              </a:tabLst>
            </a:pPr>
            <a:r>
              <a:rPr lang="en-US" sz="2800" b="1" dirty="0" smtClean="0">
                <a:latin typeface="Arial"/>
                <a:cs typeface="Arial"/>
              </a:rPr>
              <a:t>Kick-off </a:t>
            </a:r>
            <a:r>
              <a:rPr lang="en-US" sz="2800" b="1" dirty="0">
                <a:latin typeface="Arial"/>
                <a:cs typeface="Arial"/>
              </a:rPr>
              <a:t>celebration coincided with </a:t>
            </a:r>
            <a:r>
              <a:rPr lang="en-US" sz="2800" b="1" dirty="0" smtClean="0">
                <a:latin typeface="Arial"/>
                <a:cs typeface="Arial"/>
              </a:rPr>
              <a:t>last of the 	paired seminars commemorating 2013</a:t>
            </a:r>
            <a:endParaRPr lang="en-US" sz="2800" b="1" dirty="0">
              <a:latin typeface="Arial"/>
              <a:cs typeface="Arial"/>
            </a:endParaRPr>
          </a:p>
          <a:p>
            <a:r>
              <a:rPr lang="en-US" sz="2800" b="1" dirty="0" smtClean="0">
                <a:latin typeface="Arial"/>
                <a:cs typeface="Arial"/>
              </a:rPr>
              <a:t>Upcoming celebration on October 30</a:t>
            </a:r>
            <a:endParaRPr lang="en-US" sz="2800" b="1" dirty="0">
              <a:latin typeface="Arial"/>
              <a:cs typeface="Arial"/>
            </a:endParaRPr>
          </a:p>
        </p:txBody>
      </p:sp>
      <p:sp>
        <p:nvSpPr>
          <p:cNvPr id="2" name="Rectangle 2"/>
          <p:cNvSpPr txBox="1">
            <a:spLocks noChangeArrowheads="1"/>
          </p:cNvSpPr>
          <p:nvPr/>
        </p:nvSpPr>
        <p:spPr>
          <a:xfrm>
            <a:off x="-3344" y="32797"/>
            <a:ext cx="9144000" cy="811212"/>
          </a:xfrm>
          <a:prstGeom prst="rect">
            <a:avLst/>
          </a:prstGeom>
        </p:spPr>
        <p:txBody>
          <a:bodyPr/>
          <a:lstStyle/>
          <a:p>
            <a:pPr algn="ctr" fontAlgn="base">
              <a:spcBef>
                <a:spcPct val="0"/>
              </a:spcBef>
              <a:spcAft>
                <a:spcPct val="0"/>
              </a:spcAft>
              <a:defRPr/>
            </a:pPr>
            <a:r>
              <a:rPr lang="en-US" sz="3600" spc="-100" dirty="0" smtClean="0">
                <a:solidFill>
                  <a:srgbClr val="FFFF00"/>
                </a:solidFill>
                <a:cs typeface="Arial" pitchFamily="34" charset="0"/>
              </a:rPr>
              <a:t>Social &amp; Behavioral Research Branch (SBRB) 10</a:t>
            </a:r>
            <a:r>
              <a:rPr lang="en-US" sz="3600" spc="-100" baseline="30000" dirty="0" smtClean="0">
                <a:solidFill>
                  <a:srgbClr val="FFFF00"/>
                </a:solidFill>
                <a:cs typeface="Arial" pitchFamily="34" charset="0"/>
              </a:rPr>
              <a:t>th</a:t>
            </a:r>
            <a:r>
              <a:rPr lang="en-US" sz="3600" spc="-100" dirty="0" smtClean="0">
                <a:solidFill>
                  <a:srgbClr val="FFFF00"/>
                </a:solidFill>
                <a:cs typeface="Arial" pitchFamily="34" charset="0"/>
              </a:rPr>
              <a:t> Anniversary: 2003-2013</a:t>
            </a:r>
          </a:p>
        </p:txBody>
      </p:sp>
      <p:grpSp>
        <p:nvGrpSpPr>
          <p:cNvPr id="3" name="Group 2"/>
          <p:cNvGrpSpPr/>
          <p:nvPr/>
        </p:nvGrpSpPr>
        <p:grpSpPr>
          <a:xfrm>
            <a:off x="846461" y="3691380"/>
            <a:ext cx="7451079" cy="2989041"/>
            <a:chOff x="2421261" y="3791995"/>
            <a:chExt cx="7451079" cy="2989041"/>
          </a:xfrm>
        </p:grpSpPr>
        <p:pic>
          <p:nvPicPr>
            <p:cNvPr id="5" name="Picture 4" descr="DSC_4084.JPG"/>
            <p:cNvPicPr>
              <a:picLocks noChangeAspect="1"/>
            </p:cNvPicPr>
            <p:nvPr/>
          </p:nvPicPr>
          <p:blipFill rotWithShape="1">
            <a:blip r:embed="rId4" cstate="print"/>
            <a:srcRect l="6213" t="5590" r="4733" b="22395"/>
            <a:stretch/>
          </p:blipFill>
          <p:spPr>
            <a:xfrm>
              <a:off x="3804640" y="3791995"/>
              <a:ext cx="4465869" cy="2403114"/>
            </a:xfrm>
            <a:prstGeom prst="rect">
              <a:avLst/>
            </a:prstGeom>
            <a:effectLst>
              <a:glow rad="228600">
                <a:schemeClr val="accent3">
                  <a:satMod val="175000"/>
                  <a:alpha val="40000"/>
                </a:schemeClr>
              </a:glow>
            </a:effectLst>
          </p:spPr>
        </p:pic>
        <p:sp>
          <p:nvSpPr>
            <p:cNvPr id="6" name="Rectangle 5"/>
            <p:cNvSpPr/>
            <p:nvPr/>
          </p:nvSpPr>
          <p:spPr>
            <a:xfrm>
              <a:off x="2421261" y="6319371"/>
              <a:ext cx="7451079" cy="461665"/>
            </a:xfrm>
            <a:prstGeom prst="rect">
              <a:avLst/>
            </a:prstGeom>
          </p:spPr>
          <p:txBody>
            <a:bodyPr wrap="none">
              <a:spAutoFit/>
            </a:bodyPr>
            <a:lstStyle/>
            <a:p>
              <a:r>
                <a:rPr lang="en-US" sz="2400" dirty="0" smtClean="0">
                  <a:solidFill>
                    <a:schemeClr val="accent4">
                      <a:lumMod val="40000"/>
                      <a:lumOff val="60000"/>
                    </a:schemeClr>
                  </a:solidFill>
                  <a:cs typeface="Arial" pitchFamily="34" charset="0"/>
                </a:rPr>
                <a:t>Alexandra Shields, Eric Green, and Caryn </a:t>
              </a:r>
              <a:r>
                <a:rPr lang="en-US" sz="2400" dirty="0" err="1" smtClean="0">
                  <a:solidFill>
                    <a:schemeClr val="accent4">
                      <a:lumMod val="40000"/>
                      <a:lumOff val="60000"/>
                    </a:schemeClr>
                  </a:solidFill>
                  <a:cs typeface="Arial" pitchFamily="34" charset="0"/>
                </a:rPr>
                <a:t>Lerman</a:t>
              </a:r>
              <a:endParaRPr lang="en-US" sz="2400" dirty="0">
                <a:solidFill>
                  <a:schemeClr val="accent4">
                    <a:lumMod val="40000"/>
                    <a:lumOff val="60000"/>
                  </a:schemeClr>
                </a:solidFill>
                <a:cs typeface="Arial" pitchFamily="34" charset="0"/>
              </a:endParaRPr>
            </a:p>
          </p:txBody>
        </p:sp>
      </p:grpSp>
    </p:spTree>
    <p:custDataLst>
      <p:tags r:id="rId1"/>
    </p:custDataLst>
    <p:extLst>
      <p:ext uri="{BB962C8B-B14F-4D97-AF65-F5344CB8AC3E}">
        <p14:creationId xmlns:p14="http://schemas.microsoft.com/office/powerpoint/2010/main" val="26097852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2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2004"/>
            <a:ext cx="9144000" cy="811212"/>
          </a:xfrm>
          <a:prstGeom prst="rect">
            <a:avLst/>
          </a:prstGeom>
        </p:spPr>
        <p:txBody>
          <a:bodyPr/>
          <a:lstStyle/>
          <a:p>
            <a:pPr algn="ctr" fontAlgn="base">
              <a:spcBef>
                <a:spcPct val="0"/>
              </a:spcBef>
              <a:spcAft>
                <a:spcPct val="0"/>
              </a:spcAft>
              <a:defRPr/>
            </a:pPr>
            <a:r>
              <a:rPr lang="en-US" sz="3600" b="1" spc="-100" dirty="0">
                <a:solidFill>
                  <a:srgbClr val="FFFF00"/>
                </a:solidFill>
                <a:latin typeface="Arial" pitchFamily="34" charset="0"/>
                <a:cs typeface="Arial" pitchFamily="34" charset="0"/>
              </a:rPr>
              <a:t>NHGRI Intramural Research Highlights</a:t>
            </a:r>
          </a:p>
        </p:txBody>
      </p:sp>
      <p:sp>
        <p:nvSpPr>
          <p:cNvPr id="2052" name="TextBox 6"/>
          <p:cNvSpPr txBox="1">
            <a:spLocks noChangeArrowheads="1"/>
          </p:cNvSpPr>
          <p:nvPr/>
        </p:nvSpPr>
        <p:spPr bwMode="auto">
          <a:xfrm>
            <a:off x="7269163" y="6361430"/>
            <a:ext cx="1795684" cy="400110"/>
          </a:xfrm>
          <a:prstGeom prst="rect">
            <a:avLst/>
          </a:prstGeom>
          <a:solidFill>
            <a:srgbClr val="000066"/>
          </a:solidFill>
          <a:ln w="9525">
            <a:noFill/>
            <a:miter lim="800000"/>
            <a:headEnd/>
            <a:tailEnd/>
          </a:ln>
        </p:spPr>
        <p:txBody>
          <a:bodyPr wrap="none">
            <a:spAutoFit/>
          </a:bodyPr>
          <a:lstStyle/>
          <a:p>
            <a:pPr fontAlgn="base">
              <a:spcBef>
                <a:spcPct val="0"/>
              </a:spcBef>
              <a:spcAft>
                <a:spcPct val="0"/>
              </a:spcAft>
            </a:pPr>
            <a:r>
              <a:rPr lang="en-US" sz="2000" b="1" dirty="0">
                <a:solidFill>
                  <a:srgbClr val="8BE6FF"/>
                </a:solidFill>
                <a:latin typeface="Arial" pitchFamily="34" charset="0"/>
              </a:rPr>
              <a:t>Document </a:t>
            </a:r>
            <a:r>
              <a:rPr lang="en-US" sz="2000" b="1" dirty="0" smtClean="0">
                <a:solidFill>
                  <a:srgbClr val="8BE6FF"/>
                </a:solidFill>
                <a:latin typeface="Arial" pitchFamily="34" charset="0"/>
              </a:rPr>
              <a:t>53</a:t>
            </a:r>
            <a:endParaRPr lang="en-US" sz="2000" b="1" dirty="0">
              <a:solidFill>
                <a:srgbClr val="8BE6FF"/>
              </a:solidFill>
              <a:latin typeface="Arial" pitchFamily="34" charset="0"/>
            </a:endParaRPr>
          </a:p>
        </p:txBody>
      </p:sp>
      <p:grpSp>
        <p:nvGrpSpPr>
          <p:cNvPr id="36" name="Group 35"/>
          <p:cNvGrpSpPr/>
          <p:nvPr/>
        </p:nvGrpSpPr>
        <p:grpSpPr>
          <a:xfrm>
            <a:off x="658733" y="2304754"/>
            <a:ext cx="5915621" cy="1210449"/>
            <a:chOff x="3102000" y="1648059"/>
            <a:chExt cx="5915621" cy="1210449"/>
          </a:xfrm>
        </p:grpSpPr>
        <p:pic>
          <p:nvPicPr>
            <p:cNvPr id="28" name="Picture 7"/>
            <p:cNvPicPr>
              <a:picLocks noChangeAspect="1" noChangeArrowheads="1"/>
            </p:cNvPicPr>
            <p:nvPr/>
          </p:nvPicPr>
          <p:blipFill>
            <a:blip r:embed="rId4" cstate="print"/>
            <a:srcRect l="5508" t="32617" r="68906" b="56445"/>
            <a:stretch>
              <a:fillRect/>
            </a:stretch>
          </p:blipFill>
          <p:spPr bwMode="auto">
            <a:xfrm>
              <a:off x="4763384" y="1648059"/>
              <a:ext cx="4254237" cy="727442"/>
            </a:xfrm>
            <a:prstGeom prst="rect">
              <a:avLst/>
            </a:prstGeom>
            <a:noFill/>
            <a:ln w="9525">
              <a:noFill/>
              <a:miter lim="800000"/>
              <a:headEnd/>
              <a:tailEnd/>
            </a:ln>
          </p:spPr>
        </p:pic>
        <p:sp>
          <p:nvSpPr>
            <p:cNvPr id="30" name="TextBox 29"/>
            <p:cNvSpPr txBox="1"/>
            <p:nvPr/>
          </p:nvSpPr>
          <p:spPr>
            <a:xfrm>
              <a:off x="4780330" y="2379959"/>
              <a:ext cx="4237291" cy="461665"/>
            </a:xfrm>
            <a:prstGeom prst="rect">
              <a:avLst/>
            </a:prstGeom>
            <a:solidFill>
              <a:schemeClr val="tx1"/>
            </a:solidFill>
          </p:spPr>
          <p:txBody>
            <a:bodyPr wrap="square" rtlCol="0">
              <a:spAutoFit/>
            </a:bodyPr>
            <a:lstStyle/>
            <a:p>
              <a:r>
                <a:rPr lang="en-US" sz="1200" b="1" dirty="0" smtClean="0">
                  <a:solidFill>
                    <a:schemeClr val="bg1"/>
                  </a:solidFill>
                </a:rPr>
                <a:t>A meta-analysis identifies new loci associated with body mass index in individuals of African ancestry</a:t>
              </a:r>
              <a:endParaRPr lang="en-US" sz="1200" b="1" dirty="0">
                <a:solidFill>
                  <a:schemeClr val="bg1"/>
                </a:solidFill>
              </a:endParaRPr>
            </a:p>
          </p:txBody>
        </p:sp>
        <p:pic>
          <p:nvPicPr>
            <p:cNvPr id="1028" name="Picture 4" descr="http://inside.genome.gov/NHGRIStaff/Staff/retrieve.cfm?imageid=40000683&amp;dpi=300&amp;fileformat=jpg"/>
            <p:cNvPicPr>
              <a:picLocks noChangeAspect="1" noChangeArrowheads="1"/>
            </p:cNvPicPr>
            <p:nvPr/>
          </p:nvPicPr>
          <p:blipFill>
            <a:blip r:embed="rId5" cstate="print"/>
            <a:srcRect l="24000" r="14286" b="43663"/>
            <a:stretch>
              <a:fillRect/>
            </a:stretch>
          </p:blipFill>
          <p:spPr bwMode="auto">
            <a:xfrm>
              <a:off x="3102000" y="1658618"/>
              <a:ext cx="1661384" cy="1199890"/>
            </a:xfrm>
            <a:prstGeom prst="rect">
              <a:avLst/>
            </a:prstGeom>
            <a:noFill/>
          </p:spPr>
        </p:pic>
      </p:grpSp>
      <p:grpSp>
        <p:nvGrpSpPr>
          <p:cNvPr id="37" name="Group 36"/>
          <p:cNvGrpSpPr/>
          <p:nvPr/>
        </p:nvGrpSpPr>
        <p:grpSpPr>
          <a:xfrm>
            <a:off x="2846188" y="3783973"/>
            <a:ext cx="5604184" cy="1101910"/>
            <a:chOff x="1731862" y="3120744"/>
            <a:chExt cx="5604184" cy="1112156"/>
          </a:xfrm>
        </p:grpSpPr>
        <p:sp>
          <p:nvSpPr>
            <p:cNvPr id="35" name="TextBox 34"/>
            <p:cNvSpPr txBox="1"/>
            <p:nvPr/>
          </p:nvSpPr>
          <p:spPr>
            <a:xfrm>
              <a:off x="1731862" y="3802013"/>
              <a:ext cx="4135538" cy="430887"/>
            </a:xfrm>
            <a:prstGeom prst="rect">
              <a:avLst/>
            </a:prstGeom>
            <a:solidFill>
              <a:schemeClr val="tx1"/>
            </a:solidFill>
          </p:spPr>
          <p:txBody>
            <a:bodyPr wrap="square" rtlCol="0">
              <a:spAutoFit/>
            </a:bodyPr>
            <a:lstStyle/>
            <a:p>
              <a:r>
                <a:rPr lang="en-US" sz="1100" b="1" dirty="0" smtClean="0">
                  <a:solidFill>
                    <a:schemeClr val="bg1"/>
                  </a:solidFill>
                </a:rPr>
                <a:t>A Copy Number Variant at the </a:t>
              </a:r>
              <a:r>
                <a:rPr lang="en-US" sz="1100" b="1" i="1" dirty="0" smtClean="0">
                  <a:solidFill>
                    <a:schemeClr val="bg1"/>
                  </a:solidFill>
                </a:rPr>
                <a:t>KITLG</a:t>
              </a:r>
              <a:r>
                <a:rPr lang="en-US" sz="1100" b="1" dirty="0" smtClean="0">
                  <a:solidFill>
                    <a:schemeClr val="bg1"/>
                  </a:solidFill>
                </a:rPr>
                <a:t> Locus Likely Confers Risk for Canine </a:t>
              </a:r>
              <a:r>
                <a:rPr lang="en-US" sz="1100" b="1" dirty="0" err="1" smtClean="0">
                  <a:solidFill>
                    <a:schemeClr val="bg1"/>
                  </a:solidFill>
                </a:rPr>
                <a:t>Squamous</a:t>
              </a:r>
              <a:r>
                <a:rPr lang="en-US" sz="1100" b="1" dirty="0" smtClean="0">
                  <a:solidFill>
                    <a:schemeClr val="bg1"/>
                  </a:solidFill>
                </a:rPr>
                <a:t> Cell Carcinoma of the Digit </a:t>
              </a:r>
              <a:endParaRPr lang="en-US" sz="1100" b="1" dirty="0">
                <a:solidFill>
                  <a:schemeClr val="bg1"/>
                </a:solidFill>
              </a:endParaRPr>
            </a:p>
          </p:txBody>
        </p:sp>
        <p:pic>
          <p:nvPicPr>
            <p:cNvPr id="1029" name="Picture 5"/>
            <p:cNvPicPr>
              <a:picLocks noChangeAspect="1" noChangeArrowheads="1"/>
            </p:cNvPicPr>
            <p:nvPr/>
          </p:nvPicPr>
          <p:blipFill>
            <a:blip r:embed="rId6" cstate="print"/>
            <a:srcRect l="5626" t="28125" r="79375" b="65625"/>
            <a:stretch>
              <a:fillRect/>
            </a:stretch>
          </p:blipFill>
          <p:spPr bwMode="auto">
            <a:xfrm>
              <a:off x="1731862" y="3120744"/>
              <a:ext cx="4135538" cy="689256"/>
            </a:xfrm>
            <a:prstGeom prst="rect">
              <a:avLst/>
            </a:prstGeom>
            <a:noFill/>
            <a:ln w="9525">
              <a:noFill/>
              <a:miter lim="800000"/>
              <a:headEnd/>
              <a:tailEnd/>
            </a:ln>
          </p:spPr>
        </p:pic>
        <p:pic>
          <p:nvPicPr>
            <p:cNvPr id="1031" name="Picture 7" descr="http://inside.genome.gov/NHGRIStaff/Staff/retrieve.cfm?imageid=25000316&amp;dpi=300&amp;fileformat=jpg"/>
            <p:cNvPicPr>
              <a:picLocks noChangeAspect="1" noChangeArrowheads="1"/>
            </p:cNvPicPr>
            <p:nvPr/>
          </p:nvPicPr>
          <p:blipFill>
            <a:blip r:embed="rId7" cstate="print"/>
            <a:srcRect l="24992" r="8363" b="24679"/>
            <a:stretch>
              <a:fillRect/>
            </a:stretch>
          </p:blipFill>
          <p:spPr bwMode="auto">
            <a:xfrm>
              <a:off x="5867399" y="3130990"/>
              <a:ext cx="1468647" cy="1101485"/>
            </a:xfrm>
            <a:prstGeom prst="rect">
              <a:avLst/>
            </a:prstGeom>
            <a:noFill/>
          </p:spPr>
        </p:pic>
      </p:grpSp>
      <p:grpSp>
        <p:nvGrpSpPr>
          <p:cNvPr id="40" name="Group 39"/>
          <p:cNvGrpSpPr/>
          <p:nvPr/>
        </p:nvGrpSpPr>
        <p:grpSpPr>
          <a:xfrm>
            <a:off x="2433099" y="838200"/>
            <a:ext cx="6017273" cy="1197784"/>
            <a:chOff x="1526527" y="4267201"/>
            <a:chExt cx="6017273" cy="1197784"/>
          </a:xfrm>
        </p:grpSpPr>
        <p:grpSp>
          <p:nvGrpSpPr>
            <p:cNvPr id="38" name="Group 37"/>
            <p:cNvGrpSpPr/>
            <p:nvPr/>
          </p:nvGrpSpPr>
          <p:grpSpPr>
            <a:xfrm>
              <a:off x="3352800" y="4267202"/>
              <a:ext cx="4191000" cy="1197783"/>
              <a:chOff x="3352800" y="4267201"/>
              <a:chExt cx="4876800" cy="1393784"/>
            </a:xfrm>
          </p:grpSpPr>
          <p:pic>
            <p:nvPicPr>
              <p:cNvPr id="1032" name="Picture 8"/>
              <p:cNvPicPr>
                <a:picLocks noChangeAspect="1" noChangeArrowheads="1"/>
              </p:cNvPicPr>
              <p:nvPr/>
            </p:nvPicPr>
            <p:blipFill>
              <a:blip r:embed="rId8" cstate="print"/>
              <a:srcRect l="5625" t="43750" r="69688" b="49219"/>
              <a:stretch>
                <a:fillRect/>
              </a:stretch>
            </p:blipFill>
            <p:spPr bwMode="auto">
              <a:xfrm>
                <a:off x="3352800" y="5105400"/>
                <a:ext cx="4876800" cy="555585"/>
              </a:xfrm>
              <a:prstGeom prst="rect">
                <a:avLst/>
              </a:prstGeom>
              <a:noFill/>
              <a:ln w="9525">
                <a:noFill/>
                <a:miter lim="800000"/>
                <a:headEnd/>
                <a:tailEnd/>
              </a:ln>
            </p:spPr>
          </p:pic>
          <p:pic>
            <p:nvPicPr>
              <p:cNvPr id="33" name="Picture 8"/>
              <p:cNvPicPr>
                <a:picLocks noChangeAspect="1" noChangeArrowheads="1"/>
              </p:cNvPicPr>
              <p:nvPr/>
            </p:nvPicPr>
            <p:blipFill>
              <a:blip r:embed="rId8" cstate="print"/>
              <a:srcRect l="5625" t="19861" r="69688" b="69532"/>
              <a:stretch>
                <a:fillRect/>
              </a:stretch>
            </p:blipFill>
            <p:spPr bwMode="auto">
              <a:xfrm>
                <a:off x="3352800" y="4267201"/>
                <a:ext cx="4876800" cy="838199"/>
              </a:xfrm>
              <a:prstGeom prst="rect">
                <a:avLst/>
              </a:prstGeom>
              <a:noFill/>
              <a:ln w="9525">
                <a:noFill/>
                <a:miter lim="800000"/>
                <a:headEnd/>
                <a:tailEnd/>
              </a:ln>
            </p:spPr>
          </p:pic>
        </p:grpSp>
        <p:pic>
          <p:nvPicPr>
            <p:cNvPr id="1034" name="Picture 10" descr="http://inside.genome.gov/NHGRIStaff/Staff/retrieve.cfm?imageid=15000029&amp;dpi=300&amp;fileformat=jpg"/>
            <p:cNvPicPr>
              <a:picLocks noChangeAspect="1" noChangeArrowheads="1"/>
            </p:cNvPicPr>
            <p:nvPr/>
          </p:nvPicPr>
          <p:blipFill>
            <a:blip r:embed="rId9" cstate="print"/>
            <a:srcRect l="45519" b="44876"/>
            <a:stretch>
              <a:fillRect/>
            </a:stretch>
          </p:blipFill>
          <p:spPr bwMode="auto">
            <a:xfrm>
              <a:off x="1526527" y="4267201"/>
              <a:ext cx="1813233" cy="1196049"/>
            </a:xfrm>
            <a:prstGeom prst="rect">
              <a:avLst/>
            </a:prstGeom>
            <a:noFill/>
          </p:spPr>
        </p:pic>
      </p:grpSp>
      <p:grpSp>
        <p:nvGrpSpPr>
          <p:cNvPr id="44" name="Group 43"/>
          <p:cNvGrpSpPr/>
          <p:nvPr/>
        </p:nvGrpSpPr>
        <p:grpSpPr>
          <a:xfrm>
            <a:off x="658733" y="5154652"/>
            <a:ext cx="6213675" cy="1143000"/>
            <a:chOff x="339525" y="4800600"/>
            <a:chExt cx="6213675" cy="1143000"/>
          </a:xfrm>
        </p:grpSpPr>
        <p:pic>
          <p:nvPicPr>
            <p:cNvPr id="1035" name="Picture 11"/>
            <p:cNvPicPr>
              <a:picLocks noChangeAspect="1" noChangeArrowheads="1"/>
            </p:cNvPicPr>
            <p:nvPr/>
          </p:nvPicPr>
          <p:blipFill>
            <a:blip r:embed="rId10" cstate="print"/>
            <a:srcRect l="5625" t="49699" r="71250" b="42187"/>
            <a:stretch>
              <a:fillRect/>
            </a:stretch>
          </p:blipFill>
          <p:spPr bwMode="auto">
            <a:xfrm>
              <a:off x="2209800" y="5334000"/>
              <a:ext cx="4343400" cy="609599"/>
            </a:xfrm>
            <a:prstGeom prst="rect">
              <a:avLst/>
            </a:prstGeom>
            <a:noFill/>
            <a:ln w="9525">
              <a:noFill/>
              <a:miter lim="800000"/>
              <a:headEnd/>
              <a:tailEnd/>
            </a:ln>
          </p:spPr>
        </p:pic>
        <p:pic>
          <p:nvPicPr>
            <p:cNvPr id="41" name="Picture 11"/>
            <p:cNvPicPr>
              <a:picLocks noChangeAspect="1" noChangeArrowheads="1"/>
            </p:cNvPicPr>
            <p:nvPr/>
          </p:nvPicPr>
          <p:blipFill>
            <a:blip r:embed="rId10" cstate="print"/>
            <a:srcRect l="5625" t="29688" r="71250" b="63212"/>
            <a:stretch>
              <a:fillRect/>
            </a:stretch>
          </p:blipFill>
          <p:spPr bwMode="auto">
            <a:xfrm>
              <a:off x="2209800" y="4800600"/>
              <a:ext cx="4343400" cy="533400"/>
            </a:xfrm>
            <a:prstGeom prst="rect">
              <a:avLst/>
            </a:prstGeom>
            <a:noFill/>
            <a:ln w="9525">
              <a:noFill/>
              <a:miter lim="800000"/>
              <a:headEnd/>
              <a:tailEnd/>
            </a:ln>
          </p:spPr>
        </p:pic>
        <p:pic>
          <p:nvPicPr>
            <p:cNvPr id="1037" name="Picture 13" descr="http://inside.genome.gov/NHGRIStaff/Staff/retrieve.cfm?imageid=15000032&amp;dpi=300&amp;fileformat=jpg"/>
            <p:cNvPicPr>
              <a:picLocks noChangeAspect="1" noChangeArrowheads="1"/>
            </p:cNvPicPr>
            <p:nvPr/>
          </p:nvPicPr>
          <p:blipFill>
            <a:blip r:embed="rId11" cstate="print"/>
            <a:srcRect t="4034" r="32887" b="35462"/>
            <a:stretch>
              <a:fillRect/>
            </a:stretch>
          </p:blipFill>
          <p:spPr bwMode="auto">
            <a:xfrm>
              <a:off x="339525" y="4800600"/>
              <a:ext cx="1905000" cy="1143000"/>
            </a:xfrm>
            <a:prstGeom prst="rect">
              <a:avLst/>
            </a:prstGeom>
            <a:noFill/>
          </p:spPr>
        </p:pic>
      </p:grpSp>
    </p:spTree>
    <p:custDataLst>
      <p:tags r:id="rId1"/>
    </p:custDataLst>
    <p:extLst>
      <p:ext uri="{BB962C8B-B14F-4D97-AF65-F5344CB8AC3E}">
        <p14:creationId xmlns:p14="http://schemas.microsoft.com/office/powerpoint/2010/main" val="214803556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1+#ppt_w/2"/>
                                          </p:val>
                                        </p:tav>
                                        <p:tav tm="100000">
                                          <p:val>
                                            <p:strVal val="#ppt_x"/>
                                          </p:val>
                                        </p:tav>
                                      </p:tavLst>
                                    </p:anim>
                                    <p:anim calcmode="lin" valueType="num">
                                      <p:cBhvr additive="base">
                                        <p:cTn id="14"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0-#ppt_w/2"/>
                                          </p:val>
                                        </p:tav>
                                        <p:tav tm="100000">
                                          <p:val>
                                            <p:strVal val="#ppt_x"/>
                                          </p:val>
                                        </p:tav>
                                      </p:tavLst>
                                    </p:anim>
                                    <p:anim calcmode="lin" valueType="num">
                                      <p:cBhvr additive="base">
                                        <p:cTn id="20"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1+#ppt_w/2"/>
                                          </p:val>
                                        </p:tav>
                                        <p:tav tm="100000">
                                          <p:val>
                                            <p:strVal val="#ppt_x"/>
                                          </p:val>
                                        </p:tav>
                                      </p:tavLst>
                                    </p:anim>
                                    <p:anim calcmode="lin" valueType="num">
                                      <p:cBhvr additive="base">
                                        <p:cTn id="26"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5" descr="topbanne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025" y="0"/>
            <a:ext cx="797242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Rectangle 6"/>
          <p:cNvSpPr>
            <a:spLocks noChangeArrowheads="1"/>
          </p:cNvSpPr>
          <p:nvPr/>
        </p:nvSpPr>
        <p:spPr bwMode="auto">
          <a:xfrm>
            <a:off x="1065213" y="5958782"/>
            <a:ext cx="6972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4400" dirty="0">
                <a:solidFill>
                  <a:srgbClr val="FFFFFF"/>
                </a:solidFill>
                <a:cs typeface="Arial" pitchFamily="34" charset="0"/>
              </a:rPr>
              <a:t>Special Thanks!</a:t>
            </a:r>
          </a:p>
        </p:txBody>
      </p:sp>
      <p:sp>
        <p:nvSpPr>
          <p:cNvPr id="6" name="Rectangle 6"/>
          <p:cNvSpPr>
            <a:spLocks noChangeArrowheads="1"/>
          </p:cNvSpPr>
          <p:nvPr/>
        </p:nvSpPr>
        <p:spPr bwMode="auto">
          <a:xfrm>
            <a:off x="1065213" y="1299441"/>
            <a:ext cx="6972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4400" dirty="0" smtClean="0">
                <a:solidFill>
                  <a:srgbClr val="FFFFFF"/>
                </a:solidFill>
                <a:cs typeface="Arial" pitchFamily="34" charset="0"/>
              </a:rPr>
              <a:t>Thanks</a:t>
            </a:r>
            <a:r>
              <a:rPr lang="en-US" sz="4400" dirty="0">
                <a:solidFill>
                  <a:srgbClr val="FFFFFF"/>
                </a:solidFill>
                <a:cs typeface="Arial" pitchFamily="34" charset="0"/>
              </a:rPr>
              <a:t>!</a:t>
            </a:r>
          </a:p>
        </p:txBody>
      </p:sp>
      <p:pic>
        <p:nvPicPr>
          <p:cNvPr id="7"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7000"/>
                    </a14:imgEffect>
                  </a14:imgLayer>
                </a14:imgProps>
              </a:ext>
              <a:ext uri="{28A0092B-C50C-407E-A947-70E740481C1C}">
                <a14:useLocalDpi xmlns:a14="http://schemas.microsoft.com/office/drawing/2010/main" val="0"/>
              </a:ext>
            </a:extLst>
          </a:blip>
          <a:srcRect/>
          <a:stretch>
            <a:fillRect/>
          </a:stretch>
        </p:blipFill>
        <p:spPr bwMode="auto">
          <a:xfrm>
            <a:off x="1694757" y="2194652"/>
            <a:ext cx="5744959" cy="31822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4214"/>
                                        </p:tgtEl>
                                        <p:attrNameLst>
                                          <p:attrName>style.visibility</p:attrName>
                                        </p:attrNameLst>
                                      </p:cBhvr>
                                      <p:to>
                                        <p:strVal val="visible"/>
                                      </p:to>
                                    </p:set>
                                    <p:animEffect transition="in" filter="box(out)">
                                      <p:cBhvr>
                                        <p:cTn id="7" dur="500"/>
                                        <p:tgtEl>
                                          <p:spTgt spid="94214"/>
                                        </p:tgtEl>
                                      </p:cBhvr>
                                    </p:animEffect>
                                  </p:childTnLst>
                                </p:cTn>
                              </p:par>
                              <p:par>
                                <p:cTn id="8" presetID="8" presetClass="entr" presetSubtype="3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out)">
                                      <p:cBhvr>
                                        <p:cTn id="10"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lide F2a-01.jp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1554660" y="5711419"/>
            <a:ext cx="6324600" cy="600164"/>
          </a:xfrm>
          <a:prstGeom prst="rect">
            <a:avLst/>
          </a:prstGeom>
          <a:noFill/>
        </p:spPr>
        <p:txBody>
          <a:bodyPr wrap="square" rtlCol="0">
            <a:spAutoFit/>
          </a:bodyPr>
          <a:lstStyle/>
          <a:p>
            <a:pPr defTabSz="457200" fontAlgn="auto">
              <a:spcBef>
                <a:spcPts val="0"/>
              </a:spcBef>
              <a:spcAft>
                <a:spcPts val="0"/>
              </a:spcAft>
            </a:pPr>
            <a:r>
              <a:rPr lang="en-US" sz="3300" i="1" dirty="0" smtClean="0">
                <a:solidFill>
                  <a:srgbClr val="E9BC79"/>
                </a:solidFill>
                <a:latin typeface="Arial"/>
                <a:cs typeface="Arial"/>
              </a:rPr>
              <a:t>Advancing human health </a:t>
            </a:r>
          </a:p>
        </p:txBody>
      </p:sp>
      <p:sp>
        <p:nvSpPr>
          <p:cNvPr id="7" name="TextBox 6"/>
          <p:cNvSpPr txBox="1"/>
          <p:nvPr/>
        </p:nvSpPr>
        <p:spPr>
          <a:xfrm>
            <a:off x="1391740" y="6157997"/>
            <a:ext cx="6324600" cy="600164"/>
          </a:xfrm>
          <a:prstGeom prst="rect">
            <a:avLst/>
          </a:prstGeom>
          <a:noFill/>
        </p:spPr>
        <p:txBody>
          <a:bodyPr wrap="square" rtlCol="0">
            <a:spAutoFit/>
          </a:bodyPr>
          <a:lstStyle/>
          <a:p>
            <a:pPr algn="r" defTabSz="457200" fontAlgn="auto">
              <a:spcBef>
                <a:spcPts val="0"/>
              </a:spcBef>
              <a:spcAft>
                <a:spcPts val="0"/>
              </a:spcAft>
            </a:pPr>
            <a:r>
              <a:rPr lang="en-US" sz="3300" i="1" dirty="0" smtClean="0">
                <a:solidFill>
                  <a:srgbClr val="E9BC79"/>
                </a:solidFill>
                <a:latin typeface="Arial"/>
                <a:cs typeface="Arial"/>
              </a:rPr>
              <a:t>through genomics research</a:t>
            </a:r>
            <a:endParaRPr lang="en-US" sz="3300" i="1" dirty="0">
              <a:solidFill>
                <a:srgbClr val="E9BC79"/>
              </a:solidFill>
              <a:latin typeface="Arial"/>
              <a:cs typeface="Arial"/>
            </a:endParaRPr>
          </a:p>
        </p:txBody>
      </p:sp>
    </p:spTree>
    <p:extLst>
      <p:ext uri="{BB962C8B-B14F-4D97-AF65-F5344CB8AC3E}">
        <p14:creationId xmlns:p14="http://schemas.microsoft.com/office/powerpoint/2010/main" val="4074229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3440"/>
            <a:ext cx="9144000" cy="968718"/>
          </a:xfrm>
        </p:spPr>
        <p:txBody>
          <a:bodyPr/>
          <a:lstStyle/>
          <a:p>
            <a:pPr algn="ctr">
              <a:defRPr/>
            </a:pPr>
            <a:r>
              <a:rPr lang="en-US" sz="3600" b="1" dirty="0" smtClean="0">
                <a:solidFill>
                  <a:srgbClr val="FFFF00"/>
                </a:solidFill>
                <a:latin typeface="Arial" pitchFamily="34" charset="0"/>
                <a:cs typeface="Arial" pitchFamily="34" charset="0"/>
              </a:rPr>
              <a:t>HGP 10</a:t>
            </a:r>
            <a:r>
              <a:rPr lang="en-US" sz="3600" b="1" baseline="30000" dirty="0" smtClean="0">
                <a:solidFill>
                  <a:srgbClr val="FFFF00"/>
                </a:solidFill>
                <a:latin typeface="Arial" pitchFamily="34" charset="0"/>
                <a:cs typeface="Arial" pitchFamily="34" charset="0"/>
              </a:rPr>
              <a:t>th</a:t>
            </a:r>
            <a:r>
              <a:rPr lang="en-US" sz="3600" b="1" dirty="0" smtClean="0">
                <a:solidFill>
                  <a:srgbClr val="FFFF00"/>
                </a:solidFill>
                <a:latin typeface="Arial" pitchFamily="34" charset="0"/>
                <a:cs typeface="Arial" pitchFamily="34" charset="0"/>
              </a:rPr>
              <a:t> Anniversary Seminar </a:t>
            </a:r>
            <a:r>
              <a:rPr lang="en-US" sz="3600" b="1" dirty="0">
                <a:solidFill>
                  <a:srgbClr val="FFFF00"/>
                </a:solidFill>
                <a:latin typeface="Arial" pitchFamily="34" charset="0"/>
                <a:cs typeface="Arial" pitchFamily="34" charset="0"/>
              </a:rPr>
              <a:t>Series</a:t>
            </a:r>
            <a:r>
              <a:rPr lang="en-US" sz="3600" dirty="0"/>
              <a:t/>
            </a:r>
            <a:br>
              <a:rPr lang="en-US" sz="3600" dirty="0"/>
            </a:br>
            <a:r>
              <a:rPr lang="en-US" sz="3600" b="1" dirty="0" smtClean="0">
                <a:solidFill>
                  <a:srgbClr val="FFFF00"/>
                </a:solidFill>
                <a:latin typeface="Arial" pitchFamily="34" charset="0"/>
                <a:cs typeface="Arial" pitchFamily="34" charset="0"/>
              </a:rPr>
              <a:t>and Symposium</a:t>
            </a:r>
            <a:endParaRPr lang="en-US" sz="3600" dirty="0"/>
          </a:p>
        </p:txBody>
      </p:sp>
      <p:grpSp>
        <p:nvGrpSpPr>
          <p:cNvPr id="9" name="Group 8"/>
          <p:cNvGrpSpPr/>
          <p:nvPr/>
        </p:nvGrpSpPr>
        <p:grpSpPr>
          <a:xfrm>
            <a:off x="247935" y="1665996"/>
            <a:ext cx="4328773" cy="4364414"/>
            <a:chOff x="1995036" y="1329824"/>
            <a:chExt cx="5158010" cy="5259952"/>
          </a:xfrm>
          <a:effectLst>
            <a:glow rad="228600">
              <a:schemeClr val="accent4">
                <a:satMod val="175000"/>
                <a:alpha val="40000"/>
              </a:schemeClr>
            </a:glow>
          </a:effectLst>
        </p:grpSpPr>
        <p:pic>
          <p:nvPicPr>
            <p:cNvPr id="2" name="Picture 1"/>
            <p:cNvPicPr>
              <a:picLocks noChangeAspect="1" noChangeArrowheads="1"/>
            </p:cNvPicPr>
            <p:nvPr/>
          </p:nvPicPr>
          <p:blipFill>
            <a:blip r:embed="rId3" cstate="print"/>
            <a:srcRect/>
            <a:stretch>
              <a:fillRect/>
            </a:stretch>
          </p:blipFill>
          <p:spPr bwMode="auto">
            <a:xfrm>
              <a:off x="1995036" y="1329824"/>
              <a:ext cx="1783816" cy="5258866"/>
            </a:xfrm>
            <a:prstGeom prst="rect">
              <a:avLst/>
            </a:prstGeom>
            <a:noFill/>
            <a:ln w="9525">
              <a:noFill/>
              <a:miter lim="800000"/>
              <a:headEnd/>
              <a:tailEnd/>
            </a:ln>
            <a:effectLst/>
          </p:spPr>
        </p:pic>
        <p:pic>
          <p:nvPicPr>
            <p:cNvPr id="3" name="Picture 2"/>
            <p:cNvPicPr>
              <a:picLocks noChangeAspect="1" noChangeArrowheads="1"/>
            </p:cNvPicPr>
            <p:nvPr/>
          </p:nvPicPr>
          <p:blipFill>
            <a:blip r:embed="rId4" cstate="print"/>
            <a:srcRect/>
            <a:stretch>
              <a:fillRect/>
            </a:stretch>
          </p:blipFill>
          <p:spPr bwMode="auto">
            <a:xfrm>
              <a:off x="3773092" y="1332069"/>
              <a:ext cx="3379954" cy="5257707"/>
            </a:xfrm>
            <a:prstGeom prst="rect">
              <a:avLst/>
            </a:prstGeom>
            <a:noFill/>
            <a:ln w="9525">
              <a:noFill/>
              <a:miter lim="800000"/>
              <a:headEnd/>
              <a:tailEnd/>
            </a:ln>
            <a:effectLst/>
          </p:spPr>
        </p:pic>
      </p:grpSp>
      <p:sp>
        <p:nvSpPr>
          <p:cNvPr id="8" name="TextBox 7"/>
          <p:cNvSpPr txBox="1"/>
          <p:nvPr/>
        </p:nvSpPr>
        <p:spPr>
          <a:xfrm>
            <a:off x="7268775" y="6363241"/>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a:t>
            </a:r>
            <a:endParaRPr lang="en-US" sz="2000" dirty="0">
              <a:solidFill>
                <a:schemeClr val="accent4">
                  <a:lumMod val="40000"/>
                  <a:lumOff val="60000"/>
                </a:schemeClr>
              </a:solidFill>
              <a:latin typeface="Arial" charset="0"/>
            </a:endParaRPr>
          </a:p>
        </p:txBody>
      </p:sp>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132" t="17247" r="39294" b="7403"/>
          <a:stretch/>
        </p:blipFill>
        <p:spPr bwMode="auto">
          <a:xfrm>
            <a:off x="5024352" y="1665095"/>
            <a:ext cx="3863676" cy="4364414"/>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wipe(up)">
                                      <p:cBhvr>
                                        <p:cTn id="1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4|1.5|1.6|1.6|1.5"/>
</p:tagLst>
</file>

<file path=ppt/tags/tag2.xml><?xml version="1.0" encoding="utf-8"?>
<p:tagLst xmlns:a="http://schemas.openxmlformats.org/drawingml/2006/main" xmlns:r="http://schemas.openxmlformats.org/officeDocument/2006/relationships" xmlns:p="http://schemas.openxmlformats.org/presentationml/2006/main">
  <p:tag name="TIMING" val="|1.1|1.4|1.5|1.6|1.6|1.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7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8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12_EDG_2">
  <a:themeElements>
    <a:clrScheme name="">
      <a:dk1>
        <a:srgbClr val="000000"/>
      </a:dk1>
      <a:lt1>
        <a:srgbClr val="FFFFFF"/>
      </a:lt1>
      <a:dk2>
        <a:srgbClr val="003366"/>
      </a:dk2>
      <a:lt2>
        <a:srgbClr val="FFFF00"/>
      </a:lt2>
      <a:accent1>
        <a:srgbClr val="FF9900"/>
      </a:accent1>
      <a:accent2>
        <a:srgbClr val="00FFFF"/>
      </a:accent2>
      <a:accent3>
        <a:srgbClr val="AAADB8"/>
      </a:accent3>
      <a:accent4>
        <a:srgbClr val="DADADA"/>
      </a:accent4>
      <a:accent5>
        <a:srgbClr val="FFCAAA"/>
      </a:accent5>
      <a:accent6>
        <a:srgbClr val="00E7E7"/>
      </a:accent6>
      <a:hlink>
        <a:srgbClr val="FF0000"/>
      </a:hlink>
      <a:folHlink>
        <a:srgbClr val="969696"/>
      </a:folHlink>
    </a:clrScheme>
    <a:fontScheme name="EDG_2">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9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96" charset="0"/>
          </a:defRPr>
        </a:defPPr>
      </a:lstStyle>
    </a:lnDef>
  </a:objectDefaults>
  <a:extraClrSchemeLst>
    <a:extraClrScheme>
      <a:clrScheme name="EDG_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DG_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DG_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DG_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DG_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DG_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DG_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8.xml><?xml version="1.0" encoding="utf-8"?>
<a:theme xmlns:a="http://schemas.openxmlformats.org/drawingml/2006/main" name="1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4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45680</TotalTime>
  <Words>11389</Words>
  <Application>Microsoft Office PowerPoint</Application>
  <PresentationFormat>On-screen Show (4:3)</PresentationFormat>
  <Paragraphs>1027</Paragraphs>
  <Slides>85</Slides>
  <Notes>85</Notes>
  <HiddenSlides>0</HiddenSlides>
  <MMClips>0</MMClips>
  <ScaleCrop>false</ScaleCrop>
  <HeadingPairs>
    <vt:vector size="4" baseType="variant">
      <vt:variant>
        <vt:lpstr>Theme</vt:lpstr>
      </vt:variant>
      <vt:variant>
        <vt:i4>9</vt:i4>
      </vt:variant>
      <vt:variant>
        <vt:lpstr>Slide Titles</vt:lpstr>
      </vt:variant>
      <vt:variant>
        <vt:i4>85</vt:i4>
      </vt:variant>
    </vt:vector>
  </HeadingPairs>
  <TitlesOfParts>
    <vt:vector size="94" baseType="lpstr">
      <vt:lpstr>BlackGreyFadePhyllisTheme</vt:lpstr>
      <vt:lpstr>3_BlackGreyFadePhyllisTheme</vt:lpstr>
      <vt:lpstr>7_BlackGreyFadePhyllisTheme</vt:lpstr>
      <vt:lpstr>8_BlackGreyFadePhyllisTheme</vt:lpstr>
      <vt:lpstr>12_EDG_2</vt:lpstr>
      <vt:lpstr>Default Design</vt:lpstr>
      <vt:lpstr>2_BlackGreyFadePhyllisTheme</vt:lpstr>
      <vt:lpstr>1_BlackGreyFadePhyllisTheme</vt:lpstr>
      <vt:lpstr>4_BlackGreyFadePhyllisTheme</vt:lpstr>
      <vt:lpstr>National Advisory Council  for Human Genome Research  May 2013  Eric Green, M.D., Ph.D. Director, NHGRI</vt:lpstr>
      <vt:lpstr>genome.gov/DirectorsReport  </vt:lpstr>
      <vt:lpstr>Open Session Presentations</vt:lpstr>
      <vt:lpstr>Open Session Presentations</vt:lpstr>
      <vt:lpstr>PowerPoint Presentation</vt:lpstr>
      <vt:lpstr>PowerPoint Presentation</vt:lpstr>
      <vt:lpstr>PowerPoint Presentation</vt:lpstr>
      <vt:lpstr>PowerPoint Presentation</vt:lpstr>
      <vt:lpstr>HGP 10th Anniversary Seminar Series and Symposium</vt:lpstr>
      <vt:lpstr>PowerPoint Presentation</vt:lpstr>
      <vt:lpstr>PowerPoint Presentation</vt:lpstr>
      <vt:lpstr>Smithsonian Exhibition: Public Programs   </vt:lpstr>
      <vt:lpstr>Smithsonian Exhibition: Website  </vt:lpstr>
      <vt:lpstr>PowerPoint Presentation</vt:lpstr>
      <vt:lpstr>PowerPoint Presentation</vt:lpstr>
      <vt:lpstr>PowerPoint Presentation</vt:lpstr>
      <vt:lpstr>PowerPoint Presentation</vt:lpstr>
      <vt:lpstr>Brain Research through Advancing Innovative Neurotechnologies  (BRAIN) Initiative</vt:lpstr>
      <vt:lpstr>PowerPoint Presentation</vt:lpstr>
      <vt:lpstr>PowerPoint Presentation</vt:lpstr>
      <vt:lpstr>Big Data to Knowledge (BD2K): Overview</vt:lpstr>
      <vt:lpstr>BD2K: Four Programmatic Areas</vt:lpstr>
      <vt:lpstr>BD2K: Update </vt:lpstr>
      <vt:lpstr>Fiscal Year 2013 Funding Finalized</vt:lpstr>
      <vt:lpstr>Fiscal Year 2014 Appropriations</vt:lpstr>
      <vt:lpstr>Congressional Delegation Visits NIH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ACMG/AAP Statement on Testing and Screening in Children</vt:lpstr>
      <vt:lpstr>ACMG Recommendations for Clinical Genomic Incidental Findings</vt:lpstr>
      <vt:lpstr>AMA on Personalized Medicine</vt:lpstr>
      <vt:lpstr>PowerPoint Presentation</vt:lpstr>
      <vt:lpstr>NHGRI Genome Advance of the Month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DNA Sequencing Technology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Genomic Medicine Pilot Demonstration Projects </vt:lpstr>
      <vt:lpstr>Genomic Medicine Working Group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GenomeTV on YouTube</vt:lpstr>
      <vt:lpstr>PowerPoint Presentation</vt:lpstr>
      <vt:lpstr>Genomics in Medicine Lecture Series</vt:lpstr>
      <vt:lpstr>DNA Day 2013:  Washington, DC &amp; Brooklyn, NY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Eric (NIH/NHGRI) [E]</dc:creator>
  <cp:lastModifiedBy>Wyatt, Judith (NIH/NHGRI) </cp:lastModifiedBy>
  <cp:revision>3545</cp:revision>
  <cp:lastPrinted>2013-05-18T15:42:23Z</cp:lastPrinted>
  <dcterms:created xsi:type="dcterms:W3CDTF">1601-01-01T00:00:00Z</dcterms:created>
  <dcterms:modified xsi:type="dcterms:W3CDTF">2013-05-20T18:08:12Z</dcterms:modified>
</cp:coreProperties>
</file>