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9" r:id="rId2"/>
  </p:sldMasterIdLst>
  <p:notesMasterIdLst>
    <p:notesMasterId r:id="rId35"/>
  </p:notesMasterIdLst>
  <p:sldIdLst>
    <p:sldId id="611" r:id="rId3"/>
    <p:sldId id="602" r:id="rId4"/>
    <p:sldId id="470" r:id="rId5"/>
    <p:sldId id="579" r:id="rId6"/>
    <p:sldId id="644" r:id="rId7"/>
    <p:sldId id="645" r:id="rId8"/>
    <p:sldId id="482" r:id="rId9"/>
    <p:sldId id="483" r:id="rId10"/>
    <p:sldId id="585" r:id="rId11"/>
    <p:sldId id="648" r:id="rId12"/>
    <p:sldId id="647" r:id="rId13"/>
    <p:sldId id="616" r:id="rId14"/>
    <p:sldId id="638" r:id="rId15"/>
    <p:sldId id="656" r:id="rId16"/>
    <p:sldId id="652" r:id="rId17"/>
    <p:sldId id="676" r:id="rId18"/>
    <p:sldId id="658" r:id="rId19"/>
    <p:sldId id="650" r:id="rId20"/>
    <p:sldId id="657" r:id="rId21"/>
    <p:sldId id="649" r:id="rId22"/>
    <p:sldId id="661" r:id="rId23"/>
    <p:sldId id="662" r:id="rId24"/>
    <p:sldId id="664" r:id="rId25"/>
    <p:sldId id="665" r:id="rId26"/>
    <p:sldId id="660" r:id="rId27"/>
    <p:sldId id="673" r:id="rId28"/>
    <p:sldId id="674" r:id="rId29"/>
    <p:sldId id="666" r:id="rId30"/>
    <p:sldId id="668" r:id="rId31"/>
    <p:sldId id="667" r:id="rId32"/>
    <p:sldId id="677" r:id="rId33"/>
    <p:sldId id="669" r:id="rId34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99CCFF"/>
    <a:srgbClr val="CCCCFF"/>
    <a:srgbClr val="FF66FF"/>
    <a:srgbClr val="66FFFF"/>
    <a:srgbClr val="0000A8"/>
    <a:srgbClr val="000076"/>
    <a:srgbClr val="410082"/>
    <a:srgbClr val="6600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02" autoAdjust="0"/>
  </p:normalViewPr>
  <p:slideViewPr>
    <p:cSldViewPr>
      <p:cViewPr varScale="1">
        <p:scale>
          <a:sx n="77" d="100"/>
          <a:sy n="77" d="100"/>
        </p:scale>
        <p:origin x="-13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G:\SJS_TEN%206.1.2557\SJS.xlsx" TargetMode="External"/><Relationship Id="rId1" Type="http://schemas.openxmlformats.org/officeDocument/2006/relationships/image" Target="../media/image24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0"/>
      <c:rAngAx val="1"/>
    </c:view3D>
    <c:floor>
      <c:thickness val="0"/>
    </c:floor>
    <c:sideWall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sideWall>
    <c:backWall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backWall>
    <c:plotArea>
      <c:layout>
        <c:manualLayout>
          <c:layoutTarget val="inner"/>
          <c:xMode val="edge"/>
          <c:yMode val="edge"/>
          <c:x val="9.6296922013256556E-2"/>
          <c:y val="5.220550253299848E-2"/>
          <c:w val="0.86760076980183443"/>
          <c:h val="0.6803537634232669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'table '!$A$2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'table '!$B$1:$V$1</c:f>
              <c:strCache>
                <c:ptCount val="21"/>
                <c:pt idx="0">
                  <c:v>1984-1993 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strCache>
            </c:strRef>
          </c:cat>
          <c:val>
            <c:numRef>
              <c:f>'table '!$B$2:$V$2</c:f>
              <c:numCache>
                <c:formatCode>General</c:formatCode>
                <c:ptCount val="21"/>
                <c:pt idx="0">
                  <c:v>58</c:v>
                </c:pt>
                <c:pt idx="1">
                  <c:v>33</c:v>
                </c:pt>
                <c:pt idx="2">
                  <c:v>49</c:v>
                </c:pt>
                <c:pt idx="3">
                  <c:v>41</c:v>
                </c:pt>
                <c:pt idx="4">
                  <c:v>83</c:v>
                </c:pt>
                <c:pt idx="5">
                  <c:v>60</c:v>
                </c:pt>
                <c:pt idx="6">
                  <c:v>109</c:v>
                </c:pt>
                <c:pt idx="7">
                  <c:v>146</c:v>
                </c:pt>
                <c:pt idx="8">
                  <c:v>189</c:v>
                </c:pt>
                <c:pt idx="9">
                  <c:v>209</c:v>
                </c:pt>
                <c:pt idx="10">
                  <c:v>296</c:v>
                </c:pt>
                <c:pt idx="11">
                  <c:v>313</c:v>
                </c:pt>
                <c:pt idx="12">
                  <c:v>389</c:v>
                </c:pt>
                <c:pt idx="13">
                  <c:v>379</c:v>
                </c:pt>
                <c:pt idx="14">
                  <c:v>418</c:v>
                </c:pt>
                <c:pt idx="15">
                  <c:v>523</c:v>
                </c:pt>
                <c:pt idx="16">
                  <c:v>730</c:v>
                </c:pt>
                <c:pt idx="17">
                  <c:v>662</c:v>
                </c:pt>
                <c:pt idx="18">
                  <c:v>630</c:v>
                </c:pt>
                <c:pt idx="19">
                  <c:v>590</c:v>
                </c:pt>
                <c:pt idx="20">
                  <c:v>418</c:v>
                </c:pt>
              </c:numCache>
            </c:numRef>
          </c:val>
        </c:ser>
        <c:ser>
          <c:idx val="1"/>
          <c:order val="1"/>
          <c:tx>
            <c:strRef>
              <c:f>'table '!$A$3</c:f>
              <c:strCache>
                <c:ptCount val="1"/>
                <c:pt idx="0">
                  <c:v>M</c:v>
                </c:pt>
              </c:strCache>
            </c:strRef>
          </c:tx>
          <c:invertIfNegative val="0"/>
          <c:cat>
            <c:strRef>
              <c:f>'table '!$B$1:$V$1</c:f>
              <c:strCache>
                <c:ptCount val="21"/>
                <c:pt idx="0">
                  <c:v>1984-1993 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strCache>
            </c:strRef>
          </c:cat>
          <c:val>
            <c:numRef>
              <c:f>'table '!$B$3:$V$3</c:f>
              <c:numCache>
                <c:formatCode>General</c:formatCode>
                <c:ptCount val="21"/>
                <c:pt idx="0">
                  <c:v>97</c:v>
                </c:pt>
                <c:pt idx="1">
                  <c:v>36</c:v>
                </c:pt>
                <c:pt idx="2">
                  <c:v>42</c:v>
                </c:pt>
                <c:pt idx="3">
                  <c:v>41</c:v>
                </c:pt>
                <c:pt idx="4">
                  <c:v>76</c:v>
                </c:pt>
                <c:pt idx="5">
                  <c:v>77</c:v>
                </c:pt>
                <c:pt idx="6">
                  <c:v>103</c:v>
                </c:pt>
                <c:pt idx="7">
                  <c:v>176</c:v>
                </c:pt>
                <c:pt idx="8">
                  <c:v>152</c:v>
                </c:pt>
                <c:pt idx="9">
                  <c:v>209</c:v>
                </c:pt>
                <c:pt idx="10">
                  <c:v>276</c:v>
                </c:pt>
                <c:pt idx="11">
                  <c:v>342</c:v>
                </c:pt>
                <c:pt idx="12">
                  <c:v>398</c:v>
                </c:pt>
                <c:pt idx="13">
                  <c:v>387</c:v>
                </c:pt>
                <c:pt idx="14">
                  <c:v>409</c:v>
                </c:pt>
                <c:pt idx="15">
                  <c:v>533</c:v>
                </c:pt>
                <c:pt idx="16">
                  <c:v>756</c:v>
                </c:pt>
                <c:pt idx="17">
                  <c:v>605</c:v>
                </c:pt>
                <c:pt idx="18">
                  <c:v>537</c:v>
                </c:pt>
                <c:pt idx="19">
                  <c:v>434</c:v>
                </c:pt>
                <c:pt idx="20">
                  <c:v>347</c:v>
                </c:pt>
              </c:numCache>
            </c:numRef>
          </c:val>
        </c:ser>
        <c:ser>
          <c:idx val="2"/>
          <c:order val="2"/>
          <c:tx>
            <c:strRef>
              <c:f>'table '!$A$4</c:f>
              <c:strCache>
                <c:ptCount val="1"/>
                <c:pt idx="0">
                  <c:v>ไม่ระบุเพศ</c:v>
                </c:pt>
              </c:strCache>
            </c:strRef>
          </c:tx>
          <c:invertIfNegative val="0"/>
          <c:cat>
            <c:strRef>
              <c:f>'table '!$B$1:$V$1</c:f>
              <c:strCache>
                <c:ptCount val="21"/>
                <c:pt idx="0">
                  <c:v>1984-1993 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</c:strCache>
            </c:strRef>
          </c:cat>
          <c:val>
            <c:numRef>
              <c:f>'table '!$B$4:$V$4</c:f>
              <c:numCache>
                <c:formatCode>General</c:formatCode>
                <c:ptCount val="21"/>
                <c:pt idx="0">
                  <c:v>4</c:v>
                </c:pt>
                <c:pt idx="1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5</c:v>
                </c:pt>
                <c:pt idx="6">
                  <c:v>4</c:v>
                </c:pt>
                <c:pt idx="7">
                  <c:v>2</c:v>
                </c:pt>
                <c:pt idx="8">
                  <c:v>1</c:v>
                </c:pt>
                <c:pt idx="12">
                  <c:v>3</c:v>
                </c:pt>
                <c:pt idx="13">
                  <c:v>1</c:v>
                </c:pt>
                <c:pt idx="14">
                  <c:v>3</c:v>
                </c:pt>
                <c:pt idx="15">
                  <c:v>2</c:v>
                </c:pt>
                <c:pt idx="16">
                  <c:v>6</c:v>
                </c:pt>
                <c:pt idx="17">
                  <c:v>1</c:v>
                </c:pt>
                <c:pt idx="19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4607488"/>
        <c:axId val="144617472"/>
        <c:axId val="0"/>
      </c:bar3DChart>
      <c:catAx>
        <c:axId val="144607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44617472"/>
        <c:crosses val="autoZero"/>
        <c:auto val="1"/>
        <c:lblAlgn val="ctr"/>
        <c:lblOffset val="100"/>
        <c:noMultiLvlLbl val="0"/>
      </c:catAx>
      <c:valAx>
        <c:axId val="144617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44607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1275335728664982"/>
          <c:y val="0.90159630411435765"/>
          <c:w val="0.37511581683357537"/>
          <c:h val="7.7650631411324653E-2"/>
        </c:manualLayout>
      </c:layout>
      <c:overlay val="0"/>
      <c:spPr>
        <a:solidFill>
          <a:srgbClr val="FFF2C1"/>
        </a:solidFill>
      </c:spPr>
      <c:txPr>
        <a:bodyPr/>
        <a:lstStyle/>
        <a:p>
          <a:pPr>
            <a:defRPr sz="16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36552BA4-29CC-43AE-A5CC-0D29D41A31C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C944F9A4-3A38-4611-BC39-D49F828F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3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E3DA2-C72D-429D-8869-F9A2659E2C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05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Timeline of class I and II HLA associations with key examples of drug hypersensitivity reactions (HSRs).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discovery of the association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abacavir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hypersensitivity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HLA-B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∗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57:01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the breakthrough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 that first linked drug hypersensitivity to class I–restricted, T cell–driven mechanisms (7, 8).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 then, associations between class I HLA alleles and severe immunologically mediated drugs reactions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dominated. The early examples of carbamazepine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HLA-B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∗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15:02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SJS/TEN (Stevens-Johnson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syndrome/toxic epidermal necrolysis) in Asians and allopurinol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HLA-B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∗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58:01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SCAR (severe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cutaneous adverse reactions) have also provided key insights into HSR pathogenesis (3, 4, 9–11). In some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examples, such as amoxicillin-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clavulanate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drug-induced liver disease in Northern Europeans, class I/II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pairings appear important, whereas others, such as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nevirapine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hypersensitivity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hepatotoxocity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phenotype, appear restricted primarily to class II HLA alleles (5, 6, 11–18, 31, 32).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needed to test (NNT) to prevent 1 case of specific drug reaction. Numbers shown are for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abacavir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hypersensitivity, allopurinol-associated SJS/TEN/drug hypersensitivity, CBZ-associated SJS/TEN, and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flucloxacillin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-associated drug-induced liver disease. Adapted from Phillips and Mallal.24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Established models of T cell–mediated drug hypersensitivity. 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hapten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prohapten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model, drugs form covalent bonds with endogenous proteins/peptides. The drug-modified peptides are then processed by antigen-presenting cells (APC) and presented on the major histocompatibility complex (MHC), resulting in a T cell response.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In the P-I model, the drug in its native form is able to bind directly to immune receptors such as the T cell receptor (TCR) via noncovalent bonds with residues without a peptide. Dashed lines represent noncovalent bonds.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iii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In the altered peptide repertoire model, the drug forms noncovalent bonds within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antigenbinding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groove of the MHC to alter the chemistry of the binding cleft and repertoire of self-peptides that can bind to the HLA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molecule in question. Some of these newly presented self-peptides have not been previously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tolerized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their presentation results in a T cell response. Adapted from Reference 78 with permission.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D7349-CCB2-0642-A229-710623E905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87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B15:02 specific to SJS/TEN while A31:01 gives whole range of reactions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32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cs typeface="Cordia New" panose="020B0304020202020204" pitchFamily="34" charset="-34"/>
              </a:rPr>
              <a:t>Positive 1502</a:t>
            </a:r>
            <a:endParaRPr lang="th-TH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1pPr>
            <a:lvl2pPr marL="754243" indent="-290093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2pPr>
            <a:lvl3pPr marL="1160374" indent="-232075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3pPr>
            <a:lvl4pPr marL="1624523" indent="-232075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4pPr>
            <a:lvl5pPr marL="2088672" indent="-232075" eaLnBrk="0" hangingPunct="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fld id="{CC23C552-7B03-4598-8B89-BA9E14BA00B3}" type="slidenum">
              <a:rPr lang="th-TH" sz="1200">
                <a:solidFill>
                  <a:prstClr val="black"/>
                </a:solidFill>
              </a:rPr>
              <a:pPr eaLnBrk="1" hangingPunct="1"/>
              <a:t>7</a:t>
            </a:fld>
            <a:endParaRPr lang="th-TH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59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fld id="{624F5BAB-7D75-4769-9435-0BCDE14D481B}" type="slidenum">
              <a:rPr lang="en-US">
                <a:solidFill>
                  <a:prstClr val="black"/>
                </a:solidFill>
              </a:rPr>
              <a:pPr eaLnBrk="1" hangingPunct="1"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A84661-2964-417D-AE8C-1A49CB69D9C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61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4F9A4-3A38-4611-BC39-D49F828FDB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46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54145" indent="-290056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60223" indent="-232045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24313" indent="-232045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88401" indent="-232045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52491" indent="-2320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16581" indent="-2320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80670" indent="-2320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944759" indent="-2320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fld id="{624F5BAB-7D75-4769-9435-0BCDE14D481B}" type="slidenum">
              <a:rPr lang="en-US">
                <a:solidFill>
                  <a:prstClr val="black"/>
                </a:solidFill>
              </a:rPr>
              <a:pPr eaLnBrk="1" hangingPunct="1"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D7349-CCB2-0642-A229-710623E905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8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66166-BA88-4613-AA3E-F9CC54B4BC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5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8877D-1C1B-4A9C-ACDD-D96E041637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25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A9104-B830-40A3-99DE-DED39615B5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0091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2C1B1-09EC-4E0D-A085-68298AA0308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20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061D4-635D-45EE-8B2A-61C9DFA829F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00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A5372-8FF6-48BA-84A9-4AEAA3439B0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53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757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757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9646F-2DB3-4BED-8329-5884B44B561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2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92C6C-2A4B-431F-9062-F2AFCF8C170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50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AA2C3-B7AB-470B-A32B-83A99DBD8D0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38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24C41-8BA4-439B-8F3D-93E56C74741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98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E2F40-1B54-4AB7-9FD0-726A3456E10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1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42875-51AD-46B7-9602-D12762C3FE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19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2BBBC-E9F4-4A32-9284-A0090247C8C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41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FBA8B-F769-498E-8772-FAE33987960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46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01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01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D8A87-0DAB-4057-AC22-62798CE6D73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7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D3241-6390-4AE7-B3EE-A50BF7AE8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0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93FCC-28FC-4B09-ACB0-A2F1C58E6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A90B9-E295-43C2-A844-A84B257077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3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CC7B7-0F25-4D24-8429-559BBDF728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BBB50-CFAB-4A49-A69D-7C6645A141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3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FD61-CE33-48EC-9B2B-026B6EFCF7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5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B2817-74E6-4B24-8B5C-2F38F5E12F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6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8D051-45A0-4D3F-9BBE-086211BE246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9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66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66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66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66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66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53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95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595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A64E40-3FF0-4206-8394-9572DA62A538}" type="slidenum">
              <a:rPr lang="en-US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95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600"/>
        </a:spcBef>
        <a:spcAft>
          <a:spcPct val="0"/>
        </a:spcAft>
        <a:buClr>
          <a:srgbClr val="FFCC00"/>
        </a:buClr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ts val="600"/>
        </a:spcBef>
        <a:spcAft>
          <a:spcPct val="0"/>
        </a:spcAft>
        <a:buClr>
          <a:srgbClr val="FFCC00"/>
        </a:buClr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Clr>
          <a:srgbClr val="FFCC00"/>
        </a:buClr>
        <a:buFont typeface="Arial" charset="0"/>
        <a:buChar char="-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Clr>
          <a:srgbClr val="FFCC00"/>
        </a:buClr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50000"/>
        </a:spcAft>
        <a:buClr>
          <a:srgbClr val="FFCC00"/>
        </a:buClr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50000"/>
        </a:spcAft>
        <a:buClr>
          <a:srgbClr val="FFCC00"/>
        </a:buClr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50000"/>
        </a:spcAft>
        <a:buClr>
          <a:srgbClr val="FFCC00"/>
        </a:buClr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50000"/>
        </a:spcAft>
        <a:buClr>
          <a:srgbClr val="FFCC00"/>
        </a:buClr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www.genome.gov/27549225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61727" y="609600"/>
            <a:ext cx="6992937" cy="2209800"/>
          </a:xfrm>
        </p:spPr>
        <p:txBody>
          <a:bodyPr/>
          <a:lstStyle/>
          <a:p>
            <a:r>
              <a:rPr lang="en-US" sz="3600" dirty="0"/>
              <a:t>Stevens Johnson Syndrome/Toxic Epidermal </a:t>
            </a:r>
            <a:r>
              <a:rPr lang="en-US" sz="3600" dirty="0" err="1"/>
              <a:t>Necrolysis</a:t>
            </a:r>
            <a:r>
              <a:rPr lang="en-US" sz="3600" dirty="0"/>
              <a:t> as a Paradigm of </a:t>
            </a:r>
            <a:r>
              <a:rPr lang="en-US" sz="3600" dirty="0" err="1"/>
              <a:t>Pharmacogenetic</a:t>
            </a:r>
            <a:r>
              <a:rPr lang="en-US" sz="3600" dirty="0"/>
              <a:t> Implementation</a:t>
            </a:r>
          </a:p>
        </p:txBody>
      </p:sp>
      <p:pic>
        <p:nvPicPr>
          <p:cNvPr id="495619" name="Picture 3" descr="dhh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8" y="4495800"/>
            <a:ext cx="1233487" cy="1371600"/>
          </a:xfrm>
          <a:prstGeom prst="rect">
            <a:avLst/>
          </a:prstGeom>
          <a:noFill/>
        </p:spPr>
      </p:pic>
      <p:pic>
        <p:nvPicPr>
          <p:cNvPr id="4956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738" y="2438400"/>
            <a:ext cx="1219200" cy="1371600"/>
          </a:xfrm>
          <a:prstGeom prst="rect">
            <a:avLst/>
          </a:prstGeom>
          <a:noFill/>
        </p:spPr>
      </p:pic>
      <p:pic>
        <p:nvPicPr>
          <p:cNvPr id="495621" name="Picture 5" descr="NHGRI logo wh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" y="457200"/>
            <a:ext cx="1096963" cy="1295400"/>
          </a:xfrm>
          <a:prstGeom prst="rect">
            <a:avLst/>
          </a:prstGeom>
          <a:noFill/>
        </p:spPr>
      </p:pic>
      <p:sp>
        <p:nvSpPr>
          <p:cNvPr id="495622" name="Text Box 6"/>
          <p:cNvSpPr txBox="1">
            <a:spLocks noChangeArrowheads="1"/>
          </p:cNvSpPr>
          <p:nvPr/>
        </p:nvSpPr>
        <p:spPr bwMode="auto">
          <a:xfrm>
            <a:off x="196850" y="1752600"/>
            <a:ext cx="170815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>
                <a:latin typeface="Arial" charset="0"/>
              </a:rPr>
              <a:t>National Human Genome Research Institute</a:t>
            </a:r>
          </a:p>
        </p:txBody>
      </p:sp>
      <p:sp>
        <p:nvSpPr>
          <p:cNvPr id="495623" name="Text Box 7"/>
          <p:cNvSpPr txBox="1">
            <a:spLocks noChangeArrowheads="1"/>
          </p:cNvSpPr>
          <p:nvPr/>
        </p:nvSpPr>
        <p:spPr bwMode="auto">
          <a:xfrm>
            <a:off x="373063" y="3810000"/>
            <a:ext cx="135413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>
                <a:latin typeface="Arial" charset="0"/>
              </a:rPr>
              <a:t>National  Institutes of Health</a:t>
            </a:r>
          </a:p>
        </p:txBody>
      </p:sp>
      <p:sp>
        <p:nvSpPr>
          <p:cNvPr id="495624" name="Text Box 8"/>
          <p:cNvSpPr txBox="1">
            <a:spLocks noChangeArrowheads="1"/>
          </p:cNvSpPr>
          <p:nvPr/>
        </p:nvSpPr>
        <p:spPr bwMode="auto">
          <a:xfrm>
            <a:off x="373063" y="5886450"/>
            <a:ext cx="135413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>
                <a:latin typeface="Arial" charset="0"/>
              </a:rPr>
              <a:t>U.S. Department of Health and Human Services</a:t>
            </a:r>
          </a:p>
        </p:txBody>
      </p:sp>
      <p:sp>
        <p:nvSpPr>
          <p:cNvPr id="495625" name="Text Box 9"/>
          <p:cNvSpPr txBox="1">
            <a:spLocks noChangeArrowheads="1"/>
          </p:cNvSpPr>
          <p:nvPr/>
        </p:nvSpPr>
        <p:spPr bwMode="auto">
          <a:xfrm>
            <a:off x="1981200" y="3276600"/>
            <a:ext cx="7162800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b="1" dirty="0">
                <a:solidFill>
                  <a:srgbClr val="FFFF66"/>
                </a:solidFill>
              </a:rPr>
              <a:t>U.S. Department of Health and Human Services</a:t>
            </a:r>
          </a:p>
          <a:p>
            <a:pPr algn="ctr">
              <a:spcBef>
                <a:spcPct val="20000"/>
              </a:spcBef>
            </a:pPr>
            <a:r>
              <a:rPr lang="en-US" sz="2400" b="1" dirty="0">
                <a:solidFill>
                  <a:srgbClr val="FFFF66"/>
                </a:solidFill>
              </a:rPr>
              <a:t>National Institutes of Health</a:t>
            </a:r>
          </a:p>
          <a:p>
            <a:pPr algn="ctr">
              <a:spcBef>
                <a:spcPct val="20000"/>
              </a:spcBef>
            </a:pPr>
            <a:r>
              <a:rPr lang="en-US" sz="2400" b="1" dirty="0">
                <a:solidFill>
                  <a:srgbClr val="FFFF66"/>
                </a:solidFill>
              </a:rPr>
              <a:t>National Human Genome Research Institute</a:t>
            </a:r>
          </a:p>
        </p:txBody>
      </p:sp>
      <p:sp>
        <p:nvSpPr>
          <p:cNvPr id="495626" name="Text Box 10"/>
          <p:cNvSpPr txBox="1">
            <a:spLocks noChangeArrowheads="1"/>
          </p:cNvSpPr>
          <p:nvPr/>
        </p:nvSpPr>
        <p:spPr bwMode="auto">
          <a:xfrm>
            <a:off x="2073166" y="5417953"/>
            <a:ext cx="7010400" cy="115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2100" b="1" dirty="0" smtClean="0">
                <a:solidFill>
                  <a:srgbClr val="FFFF66"/>
                </a:solidFill>
              </a:rPr>
              <a:t>Teri Manolio, M.D., Ph.D.  </a:t>
            </a:r>
            <a:endParaRPr lang="en-US" sz="2100" b="1" dirty="0" smtClean="0">
              <a:solidFill>
                <a:srgbClr val="FFFF66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2100" b="1" dirty="0" smtClean="0">
                <a:solidFill>
                  <a:srgbClr val="FFFF66"/>
                </a:solidFill>
              </a:rPr>
              <a:t>National Advisory Council on Human Genome Research</a:t>
            </a:r>
            <a:endParaRPr lang="en-US" sz="2100" b="1" dirty="0">
              <a:solidFill>
                <a:srgbClr val="FFFF66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2100" b="1" dirty="0" smtClean="0">
                <a:solidFill>
                  <a:srgbClr val="FFFF66"/>
                </a:solidFill>
              </a:rPr>
              <a:t>September 21, 2015</a:t>
            </a:r>
            <a:endParaRPr lang="en-US" sz="2100" b="1" dirty="0">
              <a:solidFill>
                <a:srgbClr val="FFFF66"/>
              </a:solidFill>
            </a:endParaRPr>
          </a:p>
        </p:txBody>
      </p:sp>
      <p:sp>
        <p:nvSpPr>
          <p:cNvPr id="495627" name="Rectangle 11"/>
          <p:cNvSpPr>
            <a:spLocks noChangeArrowheads="1"/>
          </p:cNvSpPr>
          <p:nvPr/>
        </p:nvSpPr>
        <p:spPr bwMode="auto">
          <a:xfrm>
            <a:off x="0" y="0"/>
            <a:ext cx="1998663" cy="6858000"/>
          </a:xfrm>
          <a:prstGeom prst="rect">
            <a:avLst/>
          </a:prstGeom>
          <a:gradFill rotWithShape="1">
            <a:gsLst>
              <a:gs pos="0">
                <a:schemeClr val="bg2">
                  <a:alpha val="8000"/>
                </a:schemeClr>
              </a:gs>
              <a:gs pos="100000">
                <a:srgbClr val="171747">
                  <a:alpha val="23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>
              <a:solidFill>
                <a:srgbClr val="3333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5" y="94188"/>
            <a:ext cx="88392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Joint Effort and Collaborative Funding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562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600" dirty="0" smtClean="0"/>
              <a:t>NIAMS: National Institute of </a:t>
            </a:r>
            <a:r>
              <a:rPr lang="en-US" sz="2600" dirty="0"/>
              <a:t>Arthritis, Musculoskeletal and Skin Diseases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600" dirty="0" smtClean="0"/>
              <a:t>NIAID: National Institute of </a:t>
            </a:r>
            <a:r>
              <a:rPr lang="en-US" sz="2600" dirty="0"/>
              <a:t>Allergy and Infectious Diseases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600" dirty="0" smtClean="0"/>
              <a:t>NHGRI: National </a:t>
            </a:r>
            <a:r>
              <a:rPr lang="en-US" sz="2600" dirty="0"/>
              <a:t>Human Genome Research </a:t>
            </a:r>
            <a:r>
              <a:rPr lang="en-US" sz="2600" dirty="0" smtClean="0"/>
              <a:t>Institute</a:t>
            </a:r>
            <a:endParaRPr lang="en-US" sz="26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600" dirty="0" smtClean="0"/>
              <a:t>NIDDK: National Institute of </a:t>
            </a:r>
            <a:r>
              <a:rPr lang="en-US" sz="2600" dirty="0"/>
              <a:t>Diabetes and Digestive and Kidney </a:t>
            </a:r>
            <a:r>
              <a:rPr lang="en-US" sz="2600" dirty="0" smtClean="0"/>
              <a:t>Diseases</a:t>
            </a:r>
            <a:endParaRPr lang="en-US" sz="26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600" dirty="0" smtClean="0"/>
              <a:t>NCATS: National </a:t>
            </a:r>
            <a:r>
              <a:rPr lang="en-US" sz="2600" dirty="0"/>
              <a:t>Center for Advancing Translational </a:t>
            </a:r>
            <a:r>
              <a:rPr lang="en-US" sz="2600" dirty="0" smtClean="0"/>
              <a:t>Sciences/Office of Rare Diseases Research</a:t>
            </a:r>
            <a:endParaRPr lang="en-US" sz="26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600" dirty="0" smtClean="0"/>
              <a:t>NINDS: National Institute of </a:t>
            </a:r>
            <a:r>
              <a:rPr lang="en-US" sz="2600" dirty="0"/>
              <a:t>Neurologic Disorders and Stroke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600" dirty="0" smtClean="0"/>
              <a:t>FDA: Food and Drug Administration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600" dirty="0" smtClean="0"/>
              <a:t>NEI		  CC	          NIGMS 	    NIMH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None/>
            </a:pP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220913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950" y="152399"/>
            <a:ext cx="8915400" cy="685801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en-US" dirty="0" smtClean="0"/>
              <a:t>Workshop on Research Directions - Objectives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914400"/>
            <a:ext cx="838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14350" lvl="0" indent="-514350">
              <a:lnSpc>
                <a:spcPct val="95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</a:rPr>
              <a:t>Review </a:t>
            </a:r>
            <a:r>
              <a:rPr lang="en-US" sz="2800" dirty="0">
                <a:solidFill>
                  <a:srgbClr val="FFFFFF"/>
                </a:solidFill>
              </a:rPr>
              <a:t>current state of knowledge of surveillance, pathogenesis, and treatment </a:t>
            </a:r>
          </a:p>
          <a:p>
            <a:pPr marL="514350" lvl="0" indent="-514350">
              <a:lnSpc>
                <a:spcPct val="95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</a:rPr>
              <a:t>Examine </a:t>
            </a:r>
            <a:r>
              <a:rPr lang="en-US" sz="2800" dirty="0">
                <a:solidFill>
                  <a:srgbClr val="FFFFFF"/>
                </a:solidFill>
              </a:rPr>
              <a:t>role of genomics and </a:t>
            </a:r>
            <a:r>
              <a:rPr lang="en-US" sz="2800" dirty="0" err="1" smtClean="0">
                <a:solidFill>
                  <a:srgbClr val="FFFFFF"/>
                </a:solidFill>
              </a:rPr>
              <a:t>PGx</a:t>
            </a:r>
            <a:r>
              <a:rPr lang="en-US" sz="2800" dirty="0" smtClean="0">
                <a:solidFill>
                  <a:srgbClr val="FFFFFF"/>
                </a:solidFill>
              </a:rPr>
              <a:t> in </a:t>
            </a:r>
            <a:r>
              <a:rPr lang="en-US" sz="2800" dirty="0">
                <a:solidFill>
                  <a:srgbClr val="FFFFFF"/>
                </a:solidFill>
              </a:rPr>
              <a:t>etiology, treatment, and eradication of preventable </a:t>
            </a:r>
            <a:r>
              <a:rPr lang="en-US" sz="2800" dirty="0" smtClean="0">
                <a:solidFill>
                  <a:srgbClr val="FFFFFF"/>
                </a:solidFill>
              </a:rPr>
              <a:t>cases </a:t>
            </a:r>
            <a:endParaRPr lang="en-US" sz="2800" dirty="0">
              <a:solidFill>
                <a:srgbClr val="FFFFFF"/>
              </a:solidFill>
            </a:endParaRPr>
          </a:p>
          <a:p>
            <a:pPr marL="514350" lvl="0" indent="-514350">
              <a:lnSpc>
                <a:spcPct val="95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</a:rPr>
              <a:t>Identify </a:t>
            </a:r>
            <a:r>
              <a:rPr lang="en-US" sz="2800" dirty="0">
                <a:solidFill>
                  <a:srgbClr val="FFFFFF"/>
                </a:solidFill>
              </a:rPr>
              <a:t>gaps, unmet needs, and priorities for future research to eliminate </a:t>
            </a:r>
            <a:r>
              <a:rPr lang="en-US" sz="2800" dirty="0" smtClean="0">
                <a:solidFill>
                  <a:srgbClr val="FFFFFF"/>
                </a:solidFill>
              </a:rPr>
              <a:t>SJS/TEN globally</a:t>
            </a:r>
          </a:p>
          <a:p>
            <a:pPr lvl="0">
              <a:lnSpc>
                <a:spcPct val="95000"/>
              </a:lnSpc>
              <a:spcBef>
                <a:spcPts val="1500"/>
              </a:spcBef>
            </a:pPr>
            <a:endParaRPr lang="en-US" sz="800" dirty="0">
              <a:solidFill>
                <a:srgbClr val="FFFFFF"/>
              </a:solidFill>
            </a:endParaRPr>
          </a:p>
          <a:p>
            <a:pPr lvl="0" algn="ctr">
              <a:lnSpc>
                <a:spcPct val="95000"/>
              </a:lnSpc>
              <a:tabLst>
                <a:tab pos="4340225" algn="l"/>
              </a:tabLst>
            </a:pPr>
            <a:r>
              <a:rPr lang="en-US" sz="3200" b="1" dirty="0" smtClean="0">
                <a:solidFill>
                  <a:srgbClr val="FFFF66"/>
                </a:solidFill>
              </a:rPr>
              <a:t>Planning Group</a:t>
            </a:r>
          </a:p>
          <a:p>
            <a:pPr lvl="0">
              <a:lnSpc>
                <a:spcPct val="95000"/>
              </a:lnSpc>
              <a:tabLst>
                <a:tab pos="4340225" algn="l"/>
              </a:tabLst>
            </a:pPr>
            <a:endParaRPr lang="en-US" sz="1400" dirty="0" smtClean="0">
              <a:solidFill>
                <a:srgbClr val="FFFFFF"/>
              </a:solidFill>
            </a:endParaRPr>
          </a:p>
          <a:p>
            <a:pPr lvl="0">
              <a:lnSpc>
                <a:spcPct val="95000"/>
              </a:lnSpc>
              <a:tabLst>
                <a:tab pos="4340225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Mark Avigan, FDA	Carolyn Hutter, NHGRI</a:t>
            </a:r>
          </a:p>
          <a:p>
            <a:pPr lvl="0">
              <a:lnSpc>
                <a:spcPct val="95000"/>
              </a:lnSpc>
              <a:tabLst>
                <a:tab pos="4340225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Ricardo Cibotti, NIAMS 	Lois </a:t>
            </a:r>
            <a:r>
              <a:rPr lang="en-US" sz="2800" dirty="0">
                <a:solidFill>
                  <a:srgbClr val="FFFFFF"/>
                </a:solidFill>
              </a:rPr>
              <a:t>La </a:t>
            </a:r>
            <a:r>
              <a:rPr lang="en-US" sz="2800" dirty="0" smtClean="0">
                <a:solidFill>
                  <a:srgbClr val="FFFFFF"/>
                </a:solidFill>
              </a:rPr>
              <a:t>Grenade, FDA</a:t>
            </a:r>
          </a:p>
          <a:p>
            <a:pPr lvl="0">
              <a:lnSpc>
                <a:spcPct val="95000"/>
              </a:lnSpc>
              <a:tabLst>
                <a:tab pos="4340225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Robert Davis, U </a:t>
            </a:r>
            <a:r>
              <a:rPr lang="en-US" sz="2800" dirty="0" err="1" smtClean="0">
                <a:solidFill>
                  <a:srgbClr val="FFFFFF"/>
                </a:solidFill>
              </a:rPr>
              <a:t>Tenn</a:t>
            </a:r>
            <a:r>
              <a:rPr lang="en-US" sz="2800" dirty="0" smtClean="0">
                <a:solidFill>
                  <a:srgbClr val="FFFFFF"/>
                </a:solidFill>
              </a:rPr>
              <a:t> 	Neil Shear, U </a:t>
            </a:r>
            <a:r>
              <a:rPr lang="en-US" sz="2800" dirty="0">
                <a:solidFill>
                  <a:srgbClr val="FFFFFF"/>
                </a:solidFill>
              </a:rPr>
              <a:t>Toronto</a:t>
            </a:r>
            <a:endParaRPr lang="en-US" sz="2800" dirty="0" smtClean="0">
              <a:solidFill>
                <a:srgbClr val="FFFFFF"/>
              </a:solidFill>
            </a:endParaRPr>
          </a:p>
          <a:p>
            <a:pPr lvl="0">
              <a:lnSpc>
                <a:spcPct val="95000"/>
              </a:lnSpc>
              <a:tabLst>
                <a:tab pos="4340225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Josh Denny, Vanderbilt	Lisa Wheatley, NIAID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01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98387" y="140154"/>
            <a:ext cx="815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0" dirty="0" smtClean="0">
                <a:solidFill>
                  <a:srgbClr val="FFFF66"/>
                </a:solidFill>
              </a:rPr>
              <a:t>Research Directions in Genetically Mediated SJS/TEN, March 3-4, 2015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0342" y="6108468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0" dirty="0" smtClean="0">
                <a:solidFill>
                  <a:srgbClr val="FFFF66"/>
                </a:solidFill>
              </a:rPr>
              <a:t>40 US Genomic Leaders and NHGRI Staff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17" y="1462093"/>
            <a:ext cx="8313683" cy="371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35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Current State of Knowledge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9034" y="777766"/>
            <a:ext cx="8565932" cy="5257800"/>
          </a:xfrm>
        </p:spPr>
        <p:txBody>
          <a:bodyPr/>
          <a:lstStyle/>
          <a:p>
            <a:pPr>
              <a:lnSpc>
                <a:spcPct val="93000"/>
              </a:lnSpc>
              <a:spcBef>
                <a:spcPts val="1000"/>
              </a:spcBef>
            </a:pPr>
            <a:r>
              <a:rPr lang="en-US" dirty="0" smtClean="0"/>
              <a:t>Rare: incidence 1 per million general population</a:t>
            </a:r>
          </a:p>
          <a:p>
            <a:pPr>
              <a:lnSpc>
                <a:spcPct val="93000"/>
              </a:lnSpc>
              <a:spcBef>
                <a:spcPts val="1000"/>
              </a:spcBef>
            </a:pPr>
            <a:r>
              <a:rPr lang="en-US" dirty="0" smtClean="0"/>
              <a:t>100-1000X greater in new users of high-risk drugs</a:t>
            </a:r>
          </a:p>
          <a:p>
            <a:pPr>
              <a:lnSpc>
                <a:spcPct val="93000"/>
              </a:lnSpc>
              <a:spcBef>
                <a:spcPts val="1000"/>
              </a:spcBef>
            </a:pPr>
            <a:r>
              <a:rPr lang="en-US" dirty="0" smtClean="0"/>
              <a:t>1000X greater in HIV/AIDS patients </a:t>
            </a:r>
          </a:p>
          <a:p>
            <a:pPr>
              <a:lnSpc>
                <a:spcPct val="93000"/>
              </a:lnSpc>
              <a:spcBef>
                <a:spcPts val="1000"/>
              </a:spcBef>
            </a:pPr>
            <a:r>
              <a:rPr lang="en-US" dirty="0" smtClean="0"/>
              <a:t>Carbamazepine, allopurinol, TMP-SMX, </a:t>
            </a:r>
            <a:r>
              <a:rPr lang="en-US" dirty="0" err="1" smtClean="0"/>
              <a:t>nevirapine</a:t>
            </a:r>
            <a:endParaRPr lang="en-US" dirty="0" smtClean="0"/>
          </a:p>
          <a:p>
            <a:pPr>
              <a:lnSpc>
                <a:spcPct val="93000"/>
              </a:lnSpc>
              <a:spcBef>
                <a:spcPts val="1000"/>
              </a:spcBef>
            </a:pPr>
            <a:r>
              <a:rPr lang="en-US" dirty="0"/>
              <a:t>High mortality (30-50%), risk of </a:t>
            </a:r>
            <a:r>
              <a:rPr lang="en-US" dirty="0" smtClean="0"/>
              <a:t>recurrence</a:t>
            </a:r>
          </a:p>
          <a:p>
            <a:pPr>
              <a:lnSpc>
                <a:spcPct val="93000"/>
              </a:lnSpc>
              <a:spcBef>
                <a:spcPts val="1000"/>
              </a:spcBef>
            </a:pPr>
            <a:r>
              <a:rPr lang="en-US" dirty="0" smtClean="0"/>
              <a:t>Higher risk in SE Asia</a:t>
            </a:r>
          </a:p>
          <a:p>
            <a:pPr>
              <a:lnSpc>
                <a:spcPct val="93000"/>
              </a:lnSpc>
              <a:spcBef>
                <a:spcPts val="1000"/>
              </a:spcBef>
            </a:pPr>
            <a:r>
              <a:rPr lang="en-US" dirty="0" smtClean="0"/>
              <a:t>&gt;80% believed genetically mediated in response to specific drugs</a:t>
            </a:r>
          </a:p>
          <a:p>
            <a:pPr>
              <a:lnSpc>
                <a:spcPct val="93000"/>
              </a:lnSpc>
              <a:spcBef>
                <a:spcPts val="1000"/>
              </a:spcBef>
            </a:pPr>
            <a:r>
              <a:rPr lang="en-US" dirty="0" smtClean="0"/>
              <a:t>Multiple risk variants identified since </a:t>
            </a:r>
            <a:r>
              <a:rPr lang="en-US" i="1" dirty="0" smtClean="0"/>
              <a:t>HLA-B*15:02</a:t>
            </a: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93000"/>
              </a:lnSpc>
              <a:spcBef>
                <a:spcPts val="1000"/>
              </a:spcBef>
            </a:pPr>
            <a:r>
              <a:rPr lang="en-US" dirty="0" smtClean="0"/>
              <a:t>Screening efforts have reduced incidence in Taiwan, Singapore, Thailand; cost-effectiveness demonstrated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539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298" y="6413282"/>
            <a:ext cx="6322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</a:rPr>
              <a:t>Pavlos</a:t>
            </a:r>
            <a:r>
              <a:rPr lang="en-US" sz="2200" dirty="0" smtClean="0">
                <a:solidFill>
                  <a:schemeClr val="bg1"/>
                </a:solidFill>
              </a:rPr>
              <a:t> R </a:t>
            </a:r>
            <a:r>
              <a:rPr lang="en-US" sz="2200" i="1" dirty="0" smtClean="0">
                <a:solidFill>
                  <a:schemeClr val="bg1"/>
                </a:solidFill>
              </a:rPr>
              <a:t>et al., </a:t>
            </a:r>
            <a:r>
              <a:rPr lang="en-US" sz="2200" i="1" dirty="0" err="1" smtClean="0">
                <a:solidFill>
                  <a:schemeClr val="bg1"/>
                </a:solidFill>
              </a:rPr>
              <a:t>Annu</a:t>
            </a:r>
            <a:r>
              <a:rPr lang="en-US" sz="2200" i="1" dirty="0">
                <a:solidFill>
                  <a:schemeClr val="bg1"/>
                </a:solidFill>
              </a:rPr>
              <a:t> Rev Med  </a:t>
            </a:r>
            <a:r>
              <a:rPr lang="en-US" sz="2200" dirty="0">
                <a:solidFill>
                  <a:schemeClr val="bg1"/>
                </a:solidFill>
              </a:rPr>
              <a:t>2015;66:439-54</a:t>
            </a:r>
            <a:r>
              <a:rPr lang="en-US" sz="2200" i="1" dirty="0" smtClean="0">
                <a:solidFill>
                  <a:schemeClr val="bg1"/>
                </a:solidFill>
              </a:rPr>
              <a:t>.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Timeline of Class I and II HLA Associations with Severe Drug Hypersensitivity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76" y="1123950"/>
            <a:ext cx="489982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667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18433" y="847285"/>
            <a:ext cx="7096867" cy="4791515"/>
            <a:chOff x="1018433" y="847285"/>
            <a:chExt cx="7096867" cy="479151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433" y="847285"/>
              <a:ext cx="7096867" cy="4791515"/>
            </a:xfrm>
            <a:prstGeom prst="rect">
              <a:avLst/>
            </a:prstGeom>
            <a:noFill/>
            <a:ln w="28575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648200" y="1916668"/>
              <a:ext cx="3286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>
                  <a:solidFill>
                    <a:srgbClr val="0000CC"/>
                  </a:solidFill>
                </a:rPr>
                <a:t>Clin</a:t>
              </a:r>
              <a:r>
                <a:rPr lang="en-US" sz="1600" i="1" dirty="0">
                  <a:solidFill>
                    <a:srgbClr val="0000CC"/>
                  </a:solidFill>
                </a:rPr>
                <a:t> Pharm </a:t>
              </a:r>
              <a:r>
                <a:rPr lang="en-US" sz="1600" i="1" dirty="0" err="1">
                  <a:solidFill>
                    <a:srgbClr val="0000CC"/>
                  </a:solidFill>
                </a:rPr>
                <a:t>Ther</a:t>
              </a:r>
              <a:r>
                <a:rPr lang="en-US" sz="1600" i="1" dirty="0">
                  <a:solidFill>
                    <a:srgbClr val="0000CC"/>
                  </a:solidFill>
                </a:rPr>
                <a:t> </a:t>
              </a:r>
              <a:r>
                <a:rPr lang="en-US" sz="1600" dirty="0">
                  <a:solidFill>
                    <a:srgbClr val="0000CC"/>
                  </a:solidFill>
                </a:rPr>
                <a:t>2011; </a:t>
              </a:r>
              <a:r>
                <a:rPr lang="en-US" sz="1600" dirty="0" smtClean="0">
                  <a:solidFill>
                    <a:srgbClr val="0000CC"/>
                  </a:solidFill>
                </a:rPr>
                <a:t>89:784-85.</a:t>
              </a:r>
              <a:endParaRPr lang="en-US" sz="1600" dirty="0">
                <a:solidFill>
                  <a:srgbClr val="0000CC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4476750" y="4076700"/>
            <a:ext cx="629553" cy="2286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6" y="399170"/>
            <a:ext cx="8005763" cy="4477630"/>
          </a:xfrm>
          <a:prstGeom prst="rect">
            <a:avLst/>
          </a:prstGeom>
          <a:noFill/>
          <a:ln w="28575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98" y="6400800"/>
            <a:ext cx="73773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Pirmohamed M </a:t>
            </a:r>
            <a:r>
              <a:rPr lang="en-US" sz="2200" i="1" dirty="0" smtClean="0">
                <a:solidFill>
                  <a:schemeClr val="bg1"/>
                </a:solidFill>
              </a:rPr>
              <a:t>et al., </a:t>
            </a:r>
            <a:r>
              <a:rPr lang="en-US" sz="2200" i="1" dirty="0" err="1" smtClean="0">
                <a:solidFill>
                  <a:schemeClr val="bg1"/>
                </a:solidFill>
              </a:rPr>
              <a:t>Clin</a:t>
            </a:r>
            <a:r>
              <a:rPr lang="en-US" sz="2200" i="1" dirty="0" smtClean="0">
                <a:solidFill>
                  <a:schemeClr val="bg1"/>
                </a:solidFill>
              </a:rPr>
              <a:t> Pharm </a:t>
            </a:r>
            <a:r>
              <a:rPr lang="en-US" sz="2200" i="1" dirty="0" err="1" smtClean="0">
                <a:solidFill>
                  <a:schemeClr val="bg1"/>
                </a:solidFill>
              </a:rPr>
              <a:t>Ther</a:t>
            </a:r>
            <a:r>
              <a:rPr lang="en-US" sz="2200" i="1" dirty="0" smtClean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2011; 89:896-901.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9" y="1324302"/>
            <a:ext cx="7489371" cy="5029200"/>
          </a:xfrm>
          <a:prstGeom prst="rect">
            <a:avLst/>
          </a:prstGeom>
          <a:noFill/>
          <a:ln w="28575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315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8150" y="304800"/>
            <a:ext cx="82296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Causal Drug and Severity Algorithms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1000" y="1133475"/>
            <a:ext cx="7805737" cy="4591050"/>
            <a:chOff x="728663" y="1133475"/>
            <a:chExt cx="7805737" cy="459105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663" y="1133475"/>
              <a:ext cx="7686675" cy="4591050"/>
            </a:xfrm>
            <a:prstGeom prst="rect">
              <a:avLst/>
            </a:prstGeom>
            <a:noFill/>
            <a:ln w="28575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182200" y="2388076"/>
              <a:ext cx="3352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srgbClr val="0000CC"/>
                  </a:solidFill>
                </a:rPr>
                <a:t>Clin</a:t>
              </a:r>
              <a:r>
                <a:rPr lang="en-US" i="1" dirty="0" smtClean="0">
                  <a:solidFill>
                    <a:srgbClr val="0000CC"/>
                  </a:solidFill>
                </a:rPr>
                <a:t> Pharm </a:t>
              </a:r>
              <a:r>
                <a:rPr lang="en-US" i="1" dirty="0" err="1" smtClean="0">
                  <a:solidFill>
                    <a:srgbClr val="0000CC"/>
                  </a:solidFill>
                </a:rPr>
                <a:t>Ther</a:t>
              </a:r>
              <a:r>
                <a:rPr lang="en-US" i="1" dirty="0" smtClean="0">
                  <a:solidFill>
                    <a:srgbClr val="0000CC"/>
                  </a:solidFill>
                </a:rPr>
                <a:t> </a:t>
              </a:r>
              <a:r>
                <a:rPr lang="en-US" dirty="0" smtClean="0">
                  <a:solidFill>
                    <a:srgbClr val="0000CC"/>
                  </a:solidFill>
                </a:rPr>
                <a:t>2010;88:60-8.</a:t>
              </a:r>
              <a:endParaRPr lang="en-US" dirty="0">
                <a:solidFill>
                  <a:srgbClr val="0000CC"/>
                </a:solidFill>
              </a:endParaRPr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665284" cy="4575402"/>
          </a:xfrm>
          <a:prstGeom prst="rect">
            <a:avLst/>
          </a:prstGeom>
          <a:noFill/>
          <a:ln w="28575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066800" y="2041634"/>
            <a:ext cx="7696200" cy="4572000"/>
            <a:chOff x="1143000" y="3810000"/>
            <a:chExt cx="7696200" cy="4572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810000"/>
              <a:ext cx="7695855" cy="4572000"/>
            </a:xfrm>
            <a:prstGeom prst="rect">
              <a:avLst/>
            </a:prstGeom>
            <a:noFill/>
            <a:ln w="28575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140752" y="6047234"/>
              <a:ext cx="3698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CC"/>
                  </a:solidFill>
                </a:rPr>
                <a:t>J </a:t>
              </a:r>
              <a:r>
                <a:rPr lang="en-US" i="1" dirty="0">
                  <a:solidFill>
                    <a:srgbClr val="0000CC"/>
                  </a:solidFill>
                </a:rPr>
                <a:t>Burn Care Res. </a:t>
              </a:r>
              <a:r>
                <a:rPr lang="en-US" dirty="0" smtClean="0">
                  <a:solidFill>
                    <a:srgbClr val="0000CC"/>
                  </a:solidFill>
                </a:rPr>
                <a:t>2011;32:237-45.</a:t>
              </a:r>
              <a:endParaRPr lang="en-US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124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298" y="6413282"/>
            <a:ext cx="87919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Phillips E </a:t>
            </a:r>
            <a:r>
              <a:rPr lang="en-US" sz="2200" i="1" dirty="0">
                <a:solidFill>
                  <a:schemeClr val="bg1"/>
                </a:solidFill>
              </a:rPr>
              <a:t>et al., J Allergy </a:t>
            </a:r>
            <a:r>
              <a:rPr lang="en-US" sz="2200" i="1" dirty="0" err="1">
                <a:solidFill>
                  <a:schemeClr val="bg1"/>
                </a:solidFill>
              </a:rPr>
              <a:t>Clin</a:t>
            </a:r>
            <a:r>
              <a:rPr lang="en-US" sz="2200" i="1" dirty="0">
                <a:solidFill>
                  <a:schemeClr val="bg1"/>
                </a:solidFill>
              </a:rPr>
              <a:t> </a:t>
            </a:r>
            <a:r>
              <a:rPr lang="en-US" sz="2200" i="1" dirty="0" err="1" smtClean="0">
                <a:solidFill>
                  <a:schemeClr val="bg1"/>
                </a:solidFill>
              </a:rPr>
              <a:t>Immunol</a:t>
            </a:r>
            <a:r>
              <a:rPr lang="en-US" sz="2200" i="1" dirty="0" smtClean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2011;127:S60-6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8150" y="304800"/>
            <a:ext cx="82296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Number Needed to Test (NNT) to Prevent One Case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477767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788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Current State of Ignorance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9034" y="914400"/>
            <a:ext cx="8565932" cy="5257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Mechanism of immune reaction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Mechanism of cellular damage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High-risk chemical features of drugs likely to cause SJS/TEN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Current treatments ineffective, largely supportive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Severe sequelae frequent including blindness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Incidence estimates poor: one large U.S. hospital estimated 20-year </a:t>
            </a:r>
            <a:r>
              <a:rPr lang="en-US" dirty="0"/>
              <a:t>prevalence of 375 </a:t>
            </a:r>
            <a:r>
              <a:rPr lang="en-US" dirty="0" smtClean="0"/>
              <a:t>cases/10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No </a:t>
            </a:r>
            <a:r>
              <a:rPr lang="en-US" i="1" dirty="0" smtClean="0"/>
              <a:t>in vitro </a:t>
            </a:r>
            <a:r>
              <a:rPr lang="en-US" dirty="0" smtClean="0"/>
              <a:t>tests for causative drug; have to stop and re-introduce gingerly, no pre-clinical ID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138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298" y="6413282"/>
            <a:ext cx="6322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</a:rPr>
              <a:t>Pavlos</a:t>
            </a:r>
            <a:r>
              <a:rPr lang="en-US" sz="2200" dirty="0" smtClean="0">
                <a:solidFill>
                  <a:schemeClr val="bg1"/>
                </a:solidFill>
              </a:rPr>
              <a:t> R </a:t>
            </a:r>
            <a:r>
              <a:rPr lang="en-US" sz="2200" i="1" dirty="0" smtClean="0">
                <a:solidFill>
                  <a:schemeClr val="bg1"/>
                </a:solidFill>
              </a:rPr>
              <a:t>et al., </a:t>
            </a:r>
            <a:r>
              <a:rPr lang="en-US" sz="2200" i="1" dirty="0" err="1" smtClean="0">
                <a:solidFill>
                  <a:schemeClr val="bg1"/>
                </a:solidFill>
              </a:rPr>
              <a:t>Annu</a:t>
            </a:r>
            <a:r>
              <a:rPr lang="en-US" sz="2200" i="1" dirty="0">
                <a:solidFill>
                  <a:schemeClr val="bg1"/>
                </a:solidFill>
              </a:rPr>
              <a:t> Rev Med  </a:t>
            </a:r>
            <a:r>
              <a:rPr lang="en-US" sz="2200" dirty="0">
                <a:solidFill>
                  <a:schemeClr val="bg1"/>
                </a:solidFill>
              </a:rPr>
              <a:t>2015;66:439-54</a:t>
            </a:r>
            <a:r>
              <a:rPr lang="en-US" sz="2200" i="1" dirty="0" smtClean="0">
                <a:solidFill>
                  <a:schemeClr val="bg1"/>
                </a:solidFill>
              </a:rPr>
              <a:t>.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14970"/>
            <a:ext cx="7763203" cy="517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Models 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T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Cell-Mediated Drug Hypersensitivity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471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r>
              <a:rPr lang="en-US" kern="0" dirty="0" smtClean="0"/>
              <a:t>NHGRI Genomic Medicine Meetings</a:t>
            </a:r>
            <a:endParaRPr lang="en-US" kern="0" dirty="0"/>
          </a:p>
        </p:txBody>
      </p:sp>
      <p:grpSp>
        <p:nvGrpSpPr>
          <p:cNvPr id="2" name="Group 1"/>
          <p:cNvGrpSpPr/>
          <p:nvPr/>
        </p:nvGrpSpPr>
        <p:grpSpPr>
          <a:xfrm>
            <a:off x="136902" y="1066800"/>
            <a:ext cx="8686801" cy="5105400"/>
            <a:chOff x="76200" y="1371600"/>
            <a:chExt cx="8686801" cy="51054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371600"/>
              <a:ext cx="8686800" cy="247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1" y="3844210"/>
              <a:ext cx="8686800" cy="263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Oval 4"/>
          <p:cNvSpPr/>
          <p:nvPr/>
        </p:nvSpPr>
        <p:spPr>
          <a:xfrm>
            <a:off x="1977190" y="3445042"/>
            <a:ext cx="2057400" cy="42299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0549" y="6400800"/>
            <a:ext cx="867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hlinkClick r:id="rId5"/>
              </a:rPr>
              <a:t>http://</a:t>
            </a:r>
            <a:r>
              <a:rPr lang="en-US" sz="2000" dirty="0" smtClean="0">
                <a:solidFill>
                  <a:srgbClr val="FFFF00"/>
                </a:solidFill>
                <a:hlinkClick r:id="rId5"/>
              </a:rPr>
              <a:t>www.genome.gov/27549225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or google “NHGRI Genomic Medicine”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694851" cy="474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4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Key Genomic Research Questions in SJS/TEN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9468" y="990600"/>
            <a:ext cx="8489732" cy="3886200"/>
          </a:xfrm>
        </p:spPr>
        <p:txBody>
          <a:bodyPr/>
          <a:lstStyle/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/>
              <a:t>What can ethnic-specific associations teach us about </a:t>
            </a:r>
            <a:r>
              <a:rPr lang="en-US" dirty="0" smtClean="0"/>
              <a:t>underlying mechanisms?</a:t>
            </a:r>
            <a:endParaRPr lang="en-US" dirty="0"/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/>
              <a:t>Why does only a minority of risk allele carriers develop SJS/TEN on exposure to culprit drugs?  </a:t>
            </a:r>
            <a:endParaRPr lang="en-US" dirty="0" smtClean="0"/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 smtClean="0"/>
              <a:t>Can </a:t>
            </a:r>
            <a:r>
              <a:rPr lang="en-US" dirty="0"/>
              <a:t>HLA expression levels </a:t>
            </a:r>
            <a:r>
              <a:rPr lang="en-US" dirty="0" smtClean="0"/>
              <a:t>explain some of these </a:t>
            </a:r>
            <a:r>
              <a:rPr lang="en-US" dirty="0"/>
              <a:t>differences?</a:t>
            </a:r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/>
              <a:t>Why are many of the same HLA alleles implicated repeatedly in immunologically mediated </a:t>
            </a:r>
            <a:r>
              <a:rPr lang="en-US" dirty="0" smtClean="0"/>
              <a:t>ADRs?</a:t>
            </a:r>
            <a:endParaRPr lang="en-US" dirty="0"/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/>
              <a:t>What is the impact of rare variation in HLA?  Can we use sequencing and burden tests or pathway analyses to identify additional genetic risk </a:t>
            </a:r>
            <a:r>
              <a:rPr lang="en-US" dirty="0" smtClean="0"/>
              <a:t>factors?</a:t>
            </a:r>
          </a:p>
        </p:txBody>
      </p:sp>
    </p:spTree>
    <p:extLst>
      <p:ext uri="{BB962C8B-B14F-4D97-AF65-F5344CB8AC3E}">
        <p14:creationId xmlns:p14="http://schemas.microsoft.com/office/powerpoint/2010/main" val="32902730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Key Genomic Research Questions in SJS/TEN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9468" y="914400"/>
            <a:ext cx="8489732" cy="3886200"/>
          </a:xfrm>
        </p:spPr>
        <p:txBody>
          <a:bodyPr/>
          <a:lstStyle/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 smtClean="0"/>
              <a:t>Can </a:t>
            </a:r>
            <a:r>
              <a:rPr lang="en-US" dirty="0"/>
              <a:t>DNA and other samples from drug trials that were halted due to SJS/TEN be accessed for genomic and </a:t>
            </a:r>
            <a:r>
              <a:rPr lang="en-US" dirty="0" err="1"/>
              <a:t>immunopathogenesis</a:t>
            </a:r>
            <a:r>
              <a:rPr lang="en-US" dirty="0"/>
              <a:t> studies?</a:t>
            </a:r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/>
              <a:t>Can pre-emptive HLA </a:t>
            </a:r>
            <a:r>
              <a:rPr lang="en-US" dirty="0" smtClean="0"/>
              <a:t>typing </a:t>
            </a:r>
            <a:r>
              <a:rPr lang="en-US" dirty="0"/>
              <a:t>be of use in clinical care for a variety of conditions, particularly rheumatologic or autoimmune-related </a:t>
            </a:r>
            <a:r>
              <a:rPr lang="en-US" dirty="0" smtClean="0"/>
              <a:t>conditions?</a:t>
            </a:r>
            <a:endParaRPr lang="en-US" dirty="0"/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/>
              <a:t>What impact does pre-emptive HLA </a:t>
            </a:r>
            <a:r>
              <a:rPr lang="en-US" dirty="0" smtClean="0"/>
              <a:t>typing have </a:t>
            </a:r>
            <a:r>
              <a:rPr lang="en-US" dirty="0"/>
              <a:t>on clinical care, outcomes, and resource utilization?</a:t>
            </a:r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 smtClean="0"/>
              <a:t>Can </a:t>
            </a:r>
            <a:r>
              <a:rPr lang="en-US" dirty="0"/>
              <a:t>retrospective querying of EMR data across </a:t>
            </a:r>
            <a:r>
              <a:rPr lang="en-US" dirty="0" smtClean="0"/>
              <a:t>EMR-linked </a:t>
            </a:r>
            <a:r>
              <a:rPr lang="en-US" dirty="0" err="1"/>
              <a:t>biobanks</a:t>
            </a:r>
            <a:r>
              <a:rPr lang="en-US" dirty="0"/>
              <a:t> identify larger numbers of </a:t>
            </a:r>
            <a:r>
              <a:rPr lang="en-US" dirty="0" smtClean="0"/>
              <a:t>true SJS/TEN cases?</a:t>
            </a:r>
            <a:endParaRPr lang="en-US" dirty="0"/>
          </a:p>
          <a:p>
            <a:pPr lvl="0">
              <a:lnSpc>
                <a:spcPct val="95000"/>
              </a:lnSpc>
              <a:spcBef>
                <a:spcPts val="1500"/>
              </a:spcBef>
            </a:pPr>
            <a:endParaRPr lang="en-US" dirty="0"/>
          </a:p>
          <a:p>
            <a:pPr marL="342900" lvl="1" indent="-342900">
              <a:lnSpc>
                <a:spcPct val="95000"/>
              </a:lnSpc>
              <a:spcBef>
                <a:spcPts val="1500"/>
              </a:spcBef>
              <a:buClr>
                <a:srgbClr val="3CB9BC"/>
              </a:buClr>
              <a:buSzPct val="100000"/>
              <a:buFont typeface="Wingdings" pitchFamily="-108" charset="2"/>
              <a:buChar char="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161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39970"/>
            <a:ext cx="88392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 Priority Basic Research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9468" y="1447800"/>
            <a:ext cx="8458200" cy="4648200"/>
          </a:xfrm>
        </p:spPr>
        <p:txBody>
          <a:bodyPr/>
          <a:lstStyle/>
          <a:p>
            <a:pPr lvl="0">
              <a:spcBef>
                <a:spcPts val="2400"/>
              </a:spcBef>
            </a:pPr>
            <a:r>
              <a:rPr lang="en-US" dirty="0"/>
              <a:t>Develop </a:t>
            </a:r>
            <a:r>
              <a:rPr lang="en-US" i="1" dirty="0"/>
              <a:t>in vivo, ex vivo, in vitro, </a:t>
            </a:r>
            <a:r>
              <a:rPr lang="en-US" dirty="0"/>
              <a:t>and animal models to inform studies of causative drugs </a:t>
            </a:r>
            <a:r>
              <a:rPr lang="en-US" dirty="0" smtClean="0"/>
              <a:t>and preclinical testing of new drugs</a:t>
            </a:r>
          </a:p>
          <a:p>
            <a:pPr lvl="0">
              <a:spcBef>
                <a:spcPts val="2400"/>
              </a:spcBef>
            </a:pPr>
            <a:r>
              <a:rPr lang="en-US" dirty="0" smtClean="0"/>
              <a:t>Identify </a:t>
            </a:r>
            <a:r>
              <a:rPr lang="en-US" dirty="0"/>
              <a:t>novel biomarkers in acute phases </a:t>
            </a:r>
            <a:endParaRPr lang="en-US" dirty="0" smtClean="0"/>
          </a:p>
          <a:p>
            <a:pPr lvl="0">
              <a:spcBef>
                <a:spcPts val="2400"/>
              </a:spcBef>
            </a:pPr>
            <a:r>
              <a:rPr lang="en-US" dirty="0" smtClean="0"/>
              <a:t>Identify </a:t>
            </a:r>
            <a:r>
              <a:rPr lang="en-US" dirty="0"/>
              <a:t>new predictive markers in addition to HLA and cytochrome P450 variants </a:t>
            </a:r>
            <a:endParaRPr lang="en-US" dirty="0" smtClean="0"/>
          </a:p>
          <a:p>
            <a:pPr lvl="0">
              <a:spcBef>
                <a:spcPts val="2400"/>
              </a:spcBef>
            </a:pPr>
            <a:r>
              <a:rPr lang="en-US" dirty="0" smtClean="0"/>
              <a:t>Identify </a:t>
            </a:r>
            <a:r>
              <a:rPr lang="en-US" dirty="0"/>
              <a:t>factors that discriminate risk allele carriers who have a reaction from those who do not </a:t>
            </a:r>
          </a:p>
        </p:txBody>
      </p:sp>
    </p:spTree>
    <p:extLst>
      <p:ext uri="{BB962C8B-B14F-4D97-AF65-F5344CB8AC3E}">
        <p14:creationId xmlns:p14="http://schemas.microsoft.com/office/powerpoint/2010/main" val="3565058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 Priority Clinical Research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710545"/>
          </a:xfrm>
        </p:spPr>
        <p:txBody>
          <a:bodyPr/>
          <a:lstStyle/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 smtClean="0"/>
              <a:t>Develop </a:t>
            </a:r>
            <a:r>
              <a:rPr lang="en-US" dirty="0"/>
              <a:t>low-cost </a:t>
            </a:r>
            <a:r>
              <a:rPr lang="en-US" dirty="0" err="1"/>
              <a:t>pharmacogenomic</a:t>
            </a:r>
            <a:r>
              <a:rPr lang="en-US" dirty="0"/>
              <a:t> </a:t>
            </a:r>
            <a:r>
              <a:rPr lang="en-US" dirty="0" smtClean="0"/>
              <a:t>assays </a:t>
            </a:r>
            <a:r>
              <a:rPr lang="en-US" dirty="0"/>
              <a:t>for implementation in state/national health programs</a:t>
            </a:r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 smtClean="0"/>
              <a:t>Expand </a:t>
            </a:r>
            <a:r>
              <a:rPr lang="en-US" dirty="0"/>
              <a:t>beyond one gene-one drug models </a:t>
            </a:r>
            <a:r>
              <a:rPr lang="en-US" dirty="0" smtClean="0"/>
              <a:t>to </a:t>
            </a:r>
            <a:r>
              <a:rPr lang="en-US" dirty="0"/>
              <a:t>multi-gene panels or genomic sequencing</a:t>
            </a:r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 smtClean="0"/>
              <a:t>Implement </a:t>
            </a:r>
            <a:r>
              <a:rPr lang="en-US" dirty="0"/>
              <a:t>testing in high-risk populations and study impact on both safety and efficacy</a:t>
            </a:r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 smtClean="0"/>
              <a:t>Consider broader HLA </a:t>
            </a:r>
            <a:r>
              <a:rPr lang="en-US" dirty="0"/>
              <a:t>typing </a:t>
            </a:r>
            <a:r>
              <a:rPr lang="en-US" dirty="0" smtClean="0"/>
              <a:t>and </a:t>
            </a:r>
            <a:r>
              <a:rPr lang="en-US" dirty="0"/>
              <a:t>linking to EMR for association with multiple health outcomes</a:t>
            </a:r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 smtClean="0"/>
              <a:t>Study </a:t>
            </a:r>
            <a:r>
              <a:rPr lang="en-US" dirty="0"/>
              <a:t>ethnic-specific HLA associations or </a:t>
            </a:r>
            <a:r>
              <a:rPr lang="en-US" dirty="0" smtClean="0"/>
              <a:t>differences </a:t>
            </a:r>
            <a:r>
              <a:rPr lang="en-US" dirty="0"/>
              <a:t>between admixed groups </a:t>
            </a:r>
            <a:r>
              <a:rPr lang="en-US" dirty="0" smtClean="0"/>
              <a:t>and </a:t>
            </a:r>
            <a:r>
              <a:rPr lang="en-US" dirty="0"/>
              <a:t>parent </a:t>
            </a:r>
            <a:r>
              <a:rPr lang="en-US" dirty="0" smtClean="0"/>
              <a:t>populations</a:t>
            </a:r>
            <a:endParaRPr lang="en-US" dirty="0"/>
          </a:p>
          <a:p>
            <a:pPr lvl="0">
              <a:lnSpc>
                <a:spcPct val="95000"/>
              </a:lnSpc>
              <a:spcBef>
                <a:spcPts val="15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1814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 Priority </a:t>
            </a:r>
            <a:r>
              <a:rPr 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PGx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Outcomes Research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1143000"/>
            <a:ext cx="8516815" cy="4710545"/>
          </a:xfrm>
        </p:spPr>
        <p:txBody>
          <a:bodyPr/>
          <a:lstStyle/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 smtClean="0"/>
              <a:t>Conduct </a:t>
            </a:r>
            <a:r>
              <a:rPr lang="en-US" dirty="0"/>
              <a:t>additional cost-effectiveness </a:t>
            </a:r>
            <a:r>
              <a:rPr lang="en-US" dirty="0" smtClean="0"/>
              <a:t>analyses to </a:t>
            </a:r>
            <a:r>
              <a:rPr lang="en-US" dirty="0"/>
              <a:t>support </a:t>
            </a:r>
            <a:r>
              <a:rPr lang="en-US" dirty="0" smtClean="0"/>
              <a:t>implementation </a:t>
            </a:r>
            <a:r>
              <a:rPr lang="en-US" dirty="0"/>
              <a:t>of routine genotyping </a:t>
            </a:r>
            <a:r>
              <a:rPr lang="en-US" dirty="0" smtClean="0"/>
              <a:t>in clinical care </a:t>
            </a:r>
            <a:r>
              <a:rPr lang="en-US" dirty="0"/>
              <a:t>systems</a:t>
            </a:r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 smtClean="0"/>
              <a:t>Develop </a:t>
            </a:r>
            <a:r>
              <a:rPr lang="en-US" dirty="0"/>
              <a:t>pilot projects </a:t>
            </a:r>
            <a:r>
              <a:rPr lang="en-US" dirty="0" smtClean="0"/>
              <a:t>assessing patient prefer- </a:t>
            </a:r>
            <a:r>
              <a:rPr lang="en-US" dirty="0" err="1" smtClean="0"/>
              <a:t>ences</a:t>
            </a:r>
            <a:r>
              <a:rPr lang="en-US" dirty="0" smtClean="0"/>
              <a:t> for benefits </a:t>
            </a:r>
            <a:r>
              <a:rPr lang="en-US" dirty="0"/>
              <a:t>and trade-offs of </a:t>
            </a:r>
            <a:r>
              <a:rPr lang="en-US" dirty="0" err="1" smtClean="0"/>
              <a:t>PGx</a:t>
            </a:r>
            <a:r>
              <a:rPr lang="en-US" dirty="0" smtClean="0"/>
              <a:t> testing</a:t>
            </a:r>
            <a:endParaRPr lang="en-US" dirty="0"/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 smtClean="0"/>
              <a:t>Address </a:t>
            </a:r>
            <a:r>
              <a:rPr lang="en-US" dirty="0"/>
              <a:t>challenges of current screening </a:t>
            </a:r>
            <a:r>
              <a:rPr lang="en-US" dirty="0" smtClean="0"/>
              <a:t>recommendations </a:t>
            </a:r>
            <a:r>
              <a:rPr lang="en-US" dirty="0"/>
              <a:t>such as low frequency and </a:t>
            </a:r>
            <a:r>
              <a:rPr lang="en-US" dirty="0" smtClean="0"/>
              <a:t>positive predictive value of </a:t>
            </a:r>
            <a:r>
              <a:rPr lang="en-US" dirty="0"/>
              <a:t>risk alleles</a:t>
            </a:r>
          </a:p>
          <a:p>
            <a:pPr lvl="0">
              <a:lnSpc>
                <a:spcPct val="95000"/>
              </a:lnSpc>
              <a:spcBef>
                <a:spcPts val="1500"/>
              </a:spcBef>
            </a:pPr>
            <a:r>
              <a:rPr lang="en-US" dirty="0" smtClean="0"/>
              <a:t>Collect </a:t>
            </a:r>
            <a:r>
              <a:rPr lang="en-US" dirty="0"/>
              <a:t>race/ethnicity information and study key population subgroups with high case burdens in the U.S. and globally</a:t>
            </a:r>
          </a:p>
          <a:p>
            <a:pPr lvl="0">
              <a:lnSpc>
                <a:spcPct val="95000"/>
              </a:lnSpc>
              <a:spcBef>
                <a:spcPts val="15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453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 Priority Research– Overarching and Facilitative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9468" y="1371600"/>
            <a:ext cx="8458200" cy="3886200"/>
          </a:xfrm>
        </p:spPr>
        <p:txBody>
          <a:bodyPr/>
          <a:lstStyle/>
          <a:p>
            <a:pPr lvl="0">
              <a:lnSpc>
                <a:spcPct val="95000"/>
              </a:lnSpc>
              <a:spcBef>
                <a:spcPts val="1200"/>
              </a:spcBef>
            </a:pPr>
            <a:r>
              <a:rPr lang="en-US" dirty="0" smtClean="0"/>
              <a:t>Stimulate U.S., combine international efforts to </a:t>
            </a:r>
            <a:r>
              <a:rPr lang="en-US" dirty="0"/>
              <a:t>collect and pool large numbers of cases diverse in ethnicity and </a:t>
            </a:r>
            <a:r>
              <a:rPr lang="en-US" dirty="0" smtClean="0"/>
              <a:t>implicated drugs</a:t>
            </a:r>
            <a:r>
              <a:rPr lang="en-US" dirty="0"/>
              <a:t>, including:</a:t>
            </a:r>
          </a:p>
          <a:p>
            <a:pPr lvl="1">
              <a:lnSpc>
                <a:spcPct val="95000"/>
              </a:lnSpc>
              <a:spcBef>
                <a:spcPts val="1200"/>
              </a:spcBef>
            </a:pPr>
            <a:r>
              <a:rPr lang="en-US" dirty="0"/>
              <a:t>Standardized case </a:t>
            </a:r>
            <a:r>
              <a:rPr lang="en-US" dirty="0" smtClean="0"/>
              <a:t>definitions, data collection</a:t>
            </a:r>
            <a:endParaRPr lang="en-US" dirty="0"/>
          </a:p>
          <a:p>
            <a:pPr lvl="1">
              <a:lnSpc>
                <a:spcPct val="95000"/>
              </a:lnSpc>
              <a:spcBef>
                <a:spcPts val="1200"/>
              </a:spcBef>
            </a:pPr>
            <a:r>
              <a:rPr lang="en-US" dirty="0" err="1"/>
              <a:t>Biospecimens</a:t>
            </a:r>
            <a:r>
              <a:rPr lang="en-US" dirty="0"/>
              <a:t> from early in </a:t>
            </a:r>
            <a:r>
              <a:rPr lang="en-US" dirty="0" smtClean="0"/>
              <a:t>disease course</a:t>
            </a:r>
          </a:p>
          <a:p>
            <a:pPr lvl="1">
              <a:lnSpc>
                <a:spcPct val="95000"/>
              </a:lnSpc>
              <a:spcBef>
                <a:spcPts val="1200"/>
              </a:spcBef>
            </a:pPr>
            <a:r>
              <a:rPr lang="en-US" dirty="0" smtClean="0"/>
              <a:t>Patient </a:t>
            </a:r>
            <a:r>
              <a:rPr lang="en-US" dirty="0"/>
              <a:t>registries with associated </a:t>
            </a:r>
            <a:r>
              <a:rPr lang="en-US" dirty="0" err="1"/>
              <a:t>biobanked</a:t>
            </a:r>
            <a:r>
              <a:rPr lang="en-US" dirty="0"/>
              <a:t> samples in partnership with advocacy groups</a:t>
            </a:r>
          </a:p>
          <a:p>
            <a:pPr lvl="1">
              <a:lnSpc>
                <a:spcPct val="95000"/>
              </a:lnSpc>
              <a:spcBef>
                <a:spcPts val="1200"/>
              </a:spcBef>
            </a:pPr>
            <a:r>
              <a:rPr lang="en-US" dirty="0"/>
              <a:t>Long-term </a:t>
            </a:r>
            <a:r>
              <a:rPr lang="en-US" dirty="0" smtClean="0"/>
              <a:t>outcomes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dirty="0"/>
              <a:t>Engage burn units and specialists involved in care of SJS/TEN patients</a:t>
            </a:r>
          </a:p>
        </p:txBody>
      </p:sp>
    </p:spTree>
    <p:extLst>
      <p:ext uri="{BB962C8B-B14F-4D97-AF65-F5344CB8AC3E}">
        <p14:creationId xmlns:p14="http://schemas.microsoft.com/office/powerpoint/2010/main" val="836216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1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Needed Infrastructure – International Consortium</a:t>
            </a:r>
            <a:endParaRPr lang="en-US" sz="31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4572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 dirty="0" smtClean="0">
                <a:cs typeface="ＭＳ Ｐゴシック" pitchFamily="-108" charset="-128"/>
              </a:rPr>
              <a:t>International leadership, pharma participation, deposition in public databases– distinguished by scale and diversity</a:t>
            </a:r>
          </a:p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 dirty="0" smtClean="0">
                <a:cs typeface="ＭＳ Ｐゴシック" pitchFamily="-108" charset="-128"/>
              </a:rPr>
              <a:t>Registry based on standardized </a:t>
            </a:r>
            <a:r>
              <a:rPr lang="en-US" dirty="0" err="1" smtClean="0">
                <a:cs typeface="ＭＳ Ｐゴシック" pitchFamily="-108" charset="-128"/>
              </a:rPr>
              <a:t>phenotyping</a:t>
            </a:r>
            <a:r>
              <a:rPr lang="en-US" dirty="0" smtClean="0">
                <a:cs typeface="ＭＳ Ｐゴシック" pitchFamily="-108" charset="-128"/>
              </a:rPr>
              <a:t>, including molecular signatures</a:t>
            </a:r>
          </a:p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 dirty="0">
                <a:cs typeface="ＭＳ Ｐゴシック" pitchFamily="-108" charset="-128"/>
              </a:rPr>
              <a:t>Standardized case definition, harmonized minimum clinical </a:t>
            </a:r>
            <a:r>
              <a:rPr lang="en-US" dirty="0" smtClean="0">
                <a:cs typeface="ＭＳ Ｐゴシック" pitchFamily="-108" charset="-128"/>
              </a:rPr>
              <a:t>datasets to </a:t>
            </a:r>
            <a:r>
              <a:rPr lang="en-US" dirty="0">
                <a:cs typeface="ＭＳ Ｐゴシック" pitchFamily="-108" charset="-128"/>
              </a:rPr>
              <a:t>satisfy both retrospective and real-time </a:t>
            </a:r>
            <a:r>
              <a:rPr lang="en-US" dirty="0" smtClean="0">
                <a:cs typeface="ＭＳ Ｐゴシック" pitchFamily="-108" charset="-128"/>
              </a:rPr>
              <a:t>case ascertainment and data </a:t>
            </a:r>
            <a:r>
              <a:rPr lang="en-US" dirty="0">
                <a:cs typeface="ＭＳ Ｐゴシック" pitchFamily="-108" charset="-128"/>
              </a:rPr>
              <a:t>collection</a:t>
            </a:r>
          </a:p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 dirty="0">
                <a:cs typeface="ＭＳ Ｐゴシック" pitchFamily="-108" charset="-128"/>
              </a:rPr>
              <a:t>Screening and </a:t>
            </a:r>
            <a:r>
              <a:rPr lang="en-US" dirty="0" err="1">
                <a:cs typeface="ＭＳ Ｐゴシック" pitchFamily="-108" charset="-128"/>
              </a:rPr>
              <a:t>biobanking</a:t>
            </a:r>
            <a:r>
              <a:rPr lang="en-US" dirty="0">
                <a:cs typeface="ＭＳ Ｐゴシック" pitchFamily="-108" charset="-128"/>
              </a:rPr>
              <a:t> </a:t>
            </a:r>
            <a:r>
              <a:rPr lang="en-US" dirty="0" smtClean="0">
                <a:cs typeface="ＭＳ Ｐゴシック" pitchFamily="-108" charset="-128"/>
              </a:rPr>
              <a:t>in </a:t>
            </a:r>
            <a:r>
              <a:rPr lang="en-US" dirty="0">
                <a:cs typeface="ＭＳ Ｐゴシック" pitchFamily="-108" charset="-128"/>
              </a:rPr>
              <a:t>early onset </a:t>
            </a:r>
            <a:r>
              <a:rPr lang="en-US" dirty="0" smtClean="0">
                <a:cs typeface="ＭＳ Ｐゴシック" pitchFamily="-108" charset="-128"/>
              </a:rPr>
              <a:t>phase, </a:t>
            </a:r>
            <a:r>
              <a:rPr lang="en-US" dirty="0">
                <a:cs typeface="ＭＳ Ｐゴシック" pitchFamily="-108" charset="-128"/>
              </a:rPr>
              <a:t>including PBMCs and </a:t>
            </a:r>
            <a:r>
              <a:rPr lang="en-US" dirty="0" smtClean="0">
                <a:cs typeface="ＭＳ Ｐゴシック" pitchFamily="-108" charset="-128"/>
              </a:rPr>
              <a:t>tissue, to identify diagnostic and prognostic biomarkers</a:t>
            </a:r>
            <a:endParaRPr lang="en-US" dirty="0">
              <a:cs typeface="ＭＳ Ｐゴシック" pitchFamily="-108" charset="-128"/>
            </a:endParaRPr>
          </a:p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 dirty="0" smtClean="0">
                <a:cs typeface="ＭＳ Ｐゴシック" pitchFamily="-108" charset="-128"/>
              </a:rPr>
              <a:t>Ability </a:t>
            </a:r>
            <a:r>
              <a:rPr lang="en-US" dirty="0">
                <a:cs typeface="ＭＳ Ｐゴシック" pitchFamily="-108" charset="-128"/>
              </a:rPr>
              <a:t>to dig deeper for validation, causality assessment, </a:t>
            </a:r>
            <a:r>
              <a:rPr lang="en-US" dirty="0" smtClean="0">
                <a:cs typeface="ＭＳ Ｐゴシック" pitchFamily="-108" charset="-128"/>
              </a:rPr>
              <a:t>factors associated with progression and outcome</a:t>
            </a:r>
            <a:endParaRPr lang="en-US" dirty="0">
              <a:cs typeface="ＭＳ Ｐゴシック" pitchFamily="-108" charset="-128"/>
            </a:endParaRPr>
          </a:p>
          <a:p>
            <a:pPr lvl="1">
              <a:lnSpc>
                <a:spcPct val="90000"/>
              </a:lnSpc>
              <a:spcBef>
                <a:spcPts val="900"/>
              </a:spcBef>
            </a:pPr>
            <a:endParaRPr lang="en-US" dirty="0" smtClean="0">
              <a:cs typeface="ＭＳ Ｐゴシック" pitchFamily="-108" charset="-128"/>
            </a:endParaRPr>
          </a:p>
          <a:p>
            <a:pPr marL="342900" lvl="1" indent="-342900">
              <a:lnSpc>
                <a:spcPct val="90000"/>
              </a:lnSpc>
              <a:spcBef>
                <a:spcPts val="900"/>
              </a:spcBef>
              <a:buClr>
                <a:srgbClr val="3CB9BC"/>
              </a:buClr>
              <a:buSzPct val="100000"/>
              <a:buFont typeface="Wingdings" pitchFamily="-108" charset="2"/>
              <a:buChar char="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29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Needed Infrastructure – </a:t>
            </a:r>
            <a:r>
              <a:rPr 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Pharmacosurveillance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36332" y="838200"/>
            <a:ext cx="8458200" cy="4495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 smtClean="0">
                <a:cs typeface="ＭＳ Ｐゴシック" pitchFamily="-108" charset="-128"/>
              </a:rPr>
              <a:t>Improved case ascertainment especially in race-ethnic subgroups (beyond US Census groups)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 smtClean="0">
                <a:cs typeface="ＭＳ Ｐゴシック" pitchFamily="-108" charset="-128"/>
              </a:rPr>
              <a:t>Mandated reporting?  Coordination with patient advocacy groups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 smtClean="0">
                <a:cs typeface="ＭＳ Ｐゴシック" pitchFamily="-108" charset="-128"/>
              </a:rPr>
              <a:t>Facilitated electronic transfer of case reports to FDA?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 smtClean="0">
                <a:cs typeface="ＭＳ Ｐゴシック" pitchFamily="-108" charset="-128"/>
              </a:rPr>
              <a:t>Deposition of genotypes </a:t>
            </a:r>
            <a:r>
              <a:rPr lang="en-US" dirty="0">
                <a:cs typeface="ＭＳ Ｐゴシック" pitchFamily="-108" charset="-128"/>
              </a:rPr>
              <a:t>in medical record </a:t>
            </a:r>
            <a:r>
              <a:rPr lang="en-US" dirty="0" smtClean="0">
                <a:cs typeface="ＭＳ Ｐゴシック" pitchFamily="-108" charset="-128"/>
              </a:rPr>
              <a:t>with accompanying education</a:t>
            </a:r>
            <a:r>
              <a:rPr lang="en-US" dirty="0">
                <a:cs typeface="ＭＳ Ｐゴシック" pitchFamily="-108" charset="-128"/>
              </a:rPr>
              <a:t>, decision support, follow-up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 smtClean="0">
                <a:cs typeface="ＭＳ Ｐゴシック" pitchFamily="-108" charset="-128"/>
              </a:rPr>
              <a:t>Standardized </a:t>
            </a:r>
            <a:r>
              <a:rPr lang="en-US" dirty="0">
                <a:cs typeface="ＭＳ Ｐゴシック" pitchFamily="-108" charset="-128"/>
              </a:rPr>
              <a:t>processes for collecting and sharing genetic data across disparate sites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 smtClean="0">
                <a:cs typeface="ＭＳ Ｐゴシック" pitchFamily="-108" charset="-128"/>
              </a:rPr>
              <a:t>Coordination </a:t>
            </a:r>
            <a:r>
              <a:rPr lang="en-US" dirty="0">
                <a:cs typeface="ＭＳ Ｐゴシック" pitchFamily="-108" charset="-128"/>
              </a:rPr>
              <a:t>with burn units for case identification, </a:t>
            </a:r>
            <a:r>
              <a:rPr lang="en-US" dirty="0" smtClean="0">
                <a:cs typeface="ＭＳ Ｐゴシック" pitchFamily="-108" charset="-128"/>
              </a:rPr>
              <a:t>focus </a:t>
            </a:r>
            <a:r>
              <a:rPr lang="en-US" dirty="0">
                <a:cs typeface="ＭＳ Ｐゴシック" pitchFamily="-108" charset="-128"/>
              </a:rPr>
              <a:t>on large cities or databases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cs typeface="ＭＳ Ｐゴシック" pitchFamily="-108" charset="-128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dirty="0">
              <a:cs typeface="ＭＳ Ｐゴシック" pitchFamily="-108" charset="-128"/>
            </a:endParaRPr>
          </a:p>
          <a:p>
            <a:pPr marL="342900" lvl="1" indent="-342900">
              <a:lnSpc>
                <a:spcPct val="90000"/>
              </a:lnSpc>
              <a:spcBef>
                <a:spcPts val="1200"/>
              </a:spcBef>
              <a:buClr>
                <a:srgbClr val="3CB9BC"/>
              </a:buClr>
              <a:buSzPct val="100000"/>
              <a:buFont typeface="Wingdings" pitchFamily="-108" charset="2"/>
              <a:buChar char="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144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1061"/>
            <a:ext cx="8839200" cy="9906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Tensions of Genome-Wide and Disease- Specific Research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rot="10800000" flipH="1">
            <a:off x="533400" y="1459950"/>
            <a:ext cx="7924800" cy="4712249"/>
          </a:xfrm>
          <a:prstGeom prst="rtTriangle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66FFF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1600200"/>
            <a:ext cx="3429000" cy="3048000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00A8"/>
                </a:solidFill>
              </a:rPr>
              <a:t>NHGRI</a:t>
            </a: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0000A8"/>
                </a:solidFill>
              </a:rPr>
              <a:t>Genome-wide</a:t>
            </a: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0000A8"/>
                </a:solidFill>
              </a:rPr>
              <a:t>Close to nucleotide</a:t>
            </a: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0000A8"/>
                </a:solidFill>
              </a:rPr>
              <a:t>Resource-building</a:t>
            </a: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0000A8"/>
                </a:solidFill>
              </a:rPr>
              <a:t>Paradigm-setting</a:t>
            </a:r>
            <a:endParaRPr lang="en-US" b="1" i="1" dirty="0">
              <a:solidFill>
                <a:srgbClr val="0000A8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0000A8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0000A8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0000A8"/>
              </a:solidFill>
            </a:endParaRPr>
          </a:p>
        </p:txBody>
      </p:sp>
      <p:sp>
        <p:nvSpPr>
          <p:cNvPr id="10" name="Right Triangle 9"/>
          <p:cNvSpPr/>
          <p:nvPr/>
        </p:nvSpPr>
        <p:spPr>
          <a:xfrm flipH="1">
            <a:off x="609600" y="1676400"/>
            <a:ext cx="7924800" cy="4724400"/>
          </a:xfrm>
          <a:prstGeom prst="rtTriangle">
            <a:avLst/>
          </a:prstGeom>
          <a:gradFill flip="none" rotWithShape="1">
            <a:gsLst>
              <a:gs pos="0">
                <a:srgbClr val="FF99FF"/>
              </a:gs>
              <a:gs pos="100000">
                <a:srgbClr val="FF99F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48200" y="4343400"/>
            <a:ext cx="3810000" cy="12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i="1" kern="0" dirty="0">
                <a:solidFill>
                  <a:srgbClr val="410082"/>
                </a:solidFill>
              </a:rPr>
              <a:t>Disease-specific</a:t>
            </a:r>
          </a:p>
          <a:p>
            <a:pPr marL="0" indent="0" algn="ctr">
              <a:buFontTx/>
              <a:buNone/>
            </a:pPr>
            <a:r>
              <a:rPr lang="en-US" b="1" i="1" kern="0" dirty="0" smtClean="0">
                <a:solidFill>
                  <a:srgbClr val="410082"/>
                </a:solidFill>
              </a:rPr>
              <a:t>Problem-solving</a:t>
            </a:r>
          </a:p>
          <a:p>
            <a:pPr marL="0" indent="0" algn="ctr">
              <a:buNone/>
            </a:pPr>
            <a:r>
              <a:rPr lang="en-US" b="1" kern="0" dirty="0" smtClean="0">
                <a:solidFill>
                  <a:srgbClr val="410082"/>
                </a:solidFill>
              </a:rPr>
              <a:t>Disease-Specific </a:t>
            </a:r>
            <a:r>
              <a:rPr lang="en-US" b="1" kern="0" dirty="0">
                <a:solidFill>
                  <a:srgbClr val="410082"/>
                </a:solidFill>
              </a:rPr>
              <a:t>ICs</a:t>
            </a:r>
          </a:p>
          <a:p>
            <a:pPr marL="0" indent="0" algn="ctr">
              <a:buFontTx/>
              <a:buNone/>
            </a:pPr>
            <a:endParaRPr lang="en-US" b="1" kern="0" dirty="0">
              <a:solidFill>
                <a:srgbClr val="410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75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uiExpand="1" build="p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17" y="70340"/>
            <a:ext cx="88392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Stimulate High Priority Research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685800"/>
            <a:ext cx="8763000" cy="6324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 dirty="0" smtClean="0"/>
              <a:t>What:</a:t>
            </a:r>
          </a:p>
          <a:p>
            <a:pPr lvl="1">
              <a:lnSpc>
                <a:spcPct val="90000"/>
              </a:lnSpc>
              <a:spcBef>
                <a:spcPts val="900"/>
              </a:spcBef>
            </a:pPr>
            <a:r>
              <a:rPr lang="en-US" dirty="0" smtClean="0"/>
              <a:t>Large-scale effort to identify risk alleles, to include U.S. non-European groups</a:t>
            </a:r>
          </a:p>
          <a:p>
            <a:pPr lvl="1">
              <a:lnSpc>
                <a:spcPct val="90000"/>
              </a:lnSpc>
              <a:spcBef>
                <a:spcPts val="900"/>
              </a:spcBef>
            </a:pPr>
            <a:r>
              <a:rPr lang="en-US" dirty="0" smtClean="0"/>
              <a:t>Assess rare variation in and expression of HLA</a:t>
            </a:r>
          </a:p>
          <a:p>
            <a:pPr lvl="1">
              <a:lnSpc>
                <a:spcPct val="90000"/>
              </a:lnSpc>
              <a:spcBef>
                <a:spcPts val="900"/>
              </a:spcBef>
            </a:pPr>
            <a:r>
              <a:rPr lang="en-US" dirty="0" smtClean="0"/>
              <a:t>Examine variable penetrance, clarify biologic mechanisms of genomic risk</a:t>
            </a:r>
          </a:p>
          <a:p>
            <a:pPr lvl="1">
              <a:lnSpc>
                <a:spcPct val="90000"/>
              </a:lnSpc>
              <a:spcBef>
                <a:spcPts val="900"/>
              </a:spcBef>
            </a:pPr>
            <a:r>
              <a:rPr lang="en-US" dirty="0" smtClean="0"/>
              <a:t>Assess impact of pre-emptive genomic testing</a:t>
            </a:r>
          </a:p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 dirty="0" smtClean="0"/>
              <a:t>How:</a:t>
            </a:r>
          </a:p>
          <a:p>
            <a:pPr lvl="1">
              <a:lnSpc>
                <a:spcPct val="90000"/>
              </a:lnSpc>
              <a:spcBef>
                <a:spcPts val="900"/>
              </a:spcBef>
            </a:pPr>
            <a:r>
              <a:rPr lang="en-US" dirty="0"/>
              <a:t>Facilitate comparison and harmonization of phenotyping and case report efforts</a:t>
            </a:r>
          </a:p>
          <a:p>
            <a:pPr lvl="1">
              <a:lnSpc>
                <a:spcPct val="90000"/>
              </a:lnSpc>
              <a:spcBef>
                <a:spcPts val="900"/>
              </a:spcBef>
            </a:pPr>
            <a:r>
              <a:rPr lang="en-US" dirty="0" smtClean="0"/>
              <a:t>Work with partner ICs to invite applications and contribute </a:t>
            </a:r>
            <a:r>
              <a:rPr lang="en-US" dirty="0"/>
              <a:t>to ongoing international collaborations</a:t>
            </a:r>
          </a:p>
          <a:p>
            <a:pPr lvl="1">
              <a:lnSpc>
                <a:spcPct val="90000"/>
              </a:lnSpc>
              <a:spcBef>
                <a:spcPts val="900"/>
              </a:spcBef>
            </a:pPr>
            <a:r>
              <a:rPr lang="en-US" dirty="0" smtClean="0"/>
              <a:t>Facilitate interactions of relevant investigators</a:t>
            </a:r>
          </a:p>
        </p:txBody>
      </p:sp>
    </p:spTree>
    <p:extLst>
      <p:ext uri="{BB962C8B-B14F-4D97-AF65-F5344CB8AC3E}">
        <p14:creationId xmlns:p14="http://schemas.microsoft.com/office/powerpoint/2010/main" val="2477291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50 International Genomic Medicine Leaders</a:t>
            </a:r>
            <a:br>
              <a:rPr lang="en-US" dirty="0"/>
            </a:br>
            <a:r>
              <a:rPr lang="en-US" dirty="0" smtClean="0"/>
              <a:t>25 Countries</a:t>
            </a:r>
            <a:endParaRPr lang="en-US" dirty="0"/>
          </a:p>
        </p:txBody>
      </p:sp>
      <p:pic>
        <p:nvPicPr>
          <p:cNvPr id="4" name="Content Placeholder 3" descr="Screen Shot 2014-01-02 at 4.35.0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58" b="-12458"/>
          <a:stretch>
            <a:fillRect/>
          </a:stretch>
        </p:blipFill>
        <p:spPr>
          <a:xfrm>
            <a:off x="441424" y="1600204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228601" y="6324604"/>
            <a:ext cx="3935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solidFill>
                  <a:schemeClr val="bg1"/>
                </a:solidFill>
              </a:rPr>
              <a:t>Courtesy,G</a:t>
            </a:r>
            <a:r>
              <a:rPr lang="en-US" sz="2200" b="1" dirty="0" smtClean="0">
                <a:solidFill>
                  <a:schemeClr val="bg1"/>
                </a:solidFill>
              </a:rPr>
              <a:t> Ginsburg, Duke U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164294" y="2608944"/>
            <a:ext cx="3608106" cy="1600200"/>
          </a:xfrm>
          <a:prstGeom prst="ellipse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346606" y="3581400"/>
            <a:ext cx="365234" cy="495044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3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17" y="228600"/>
            <a:ext cx="88392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Stimulate High Priority Research (2)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7215" y="990600"/>
            <a:ext cx="8534400" cy="63246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1800"/>
              </a:spcBef>
            </a:pPr>
            <a:r>
              <a:rPr lang="en-US" dirty="0"/>
              <a:t>Call attention to area</a:t>
            </a:r>
          </a:p>
          <a:p>
            <a:pPr lvl="1">
              <a:lnSpc>
                <a:spcPct val="95000"/>
              </a:lnSpc>
              <a:spcBef>
                <a:spcPts val="1800"/>
              </a:spcBef>
            </a:pPr>
            <a:r>
              <a:rPr lang="en-US" dirty="0"/>
              <a:t>Draft white paper for publication</a:t>
            </a:r>
          </a:p>
          <a:p>
            <a:pPr lvl="1">
              <a:lnSpc>
                <a:spcPct val="95000"/>
              </a:lnSpc>
              <a:spcBef>
                <a:spcPts val="1800"/>
              </a:spcBef>
            </a:pPr>
            <a:r>
              <a:rPr lang="en-US" dirty="0"/>
              <a:t>Publish half-page summaries and calls to action in specialty journals</a:t>
            </a:r>
          </a:p>
          <a:p>
            <a:pPr lvl="1">
              <a:lnSpc>
                <a:spcPct val="95000"/>
              </a:lnSpc>
              <a:spcBef>
                <a:spcPts val="1800"/>
              </a:spcBef>
            </a:pPr>
            <a:r>
              <a:rPr lang="en-US" dirty="0"/>
              <a:t>Continue to work with patient advocacy groups</a:t>
            </a:r>
          </a:p>
          <a:p>
            <a:pPr>
              <a:lnSpc>
                <a:spcPct val="95000"/>
              </a:lnSpc>
              <a:spcBef>
                <a:spcPts val="1800"/>
              </a:spcBef>
            </a:pPr>
            <a:r>
              <a:rPr lang="en-US" dirty="0" smtClean="0"/>
              <a:t>Announce multi-IC priority areas through PA</a:t>
            </a:r>
          </a:p>
          <a:p>
            <a:pPr>
              <a:lnSpc>
                <a:spcPct val="95000"/>
              </a:lnSpc>
              <a:spcBef>
                <a:spcPts val="1800"/>
              </a:spcBef>
            </a:pPr>
            <a:r>
              <a:rPr lang="en-US" dirty="0" smtClean="0"/>
              <a:t>Pursue feasibility, cost-effectiveness, and other pilot studies in FY16-FY17 </a:t>
            </a:r>
          </a:p>
          <a:p>
            <a:pPr>
              <a:lnSpc>
                <a:spcPct val="95000"/>
              </a:lnSpc>
              <a:spcBef>
                <a:spcPts val="1800"/>
              </a:spcBef>
            </a:pPr>
            <a:r>
              <a:rPr lang="en-US" dirty="0" smtClean="0"/>
              <a:t>Prepare for FY18 large-scale risk allele finding and screening implementation efforts with partner ICs</a:t>
            </a:r>
          </a:p>
        </p:txBody>
      </p:sp>
    </p:spTree>
    <p:extLst>
      <p:ext uri="{BB962C8B-B14F-4D97-AF65-F5344CB8AC3E}">
        <p14:creationId xmlns:p14="http://schemas.microsoft.com/office/powerpoint/2010/main" val="1524982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17" y="228600"/>
            <a:ext cx="88392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Many Thanks…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58815" y="990600"/>
            <a:ext cx="5808785" cy="63246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Carolyn Hutter   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Deborah Colantuoni 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dirty="0" smtClean="0"/>
              <a:t>Jeff Struewing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Planning Group: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Mark Avigan (FDA</a:t>
            </a:r>
            <a:r>
              <a:rPr lang="en-US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Ricardo </a:t>
            </a:r>
            <a:r>
              <a:rPr lang="en-US" dirty="0"/>
              <a:t>Cibotti (NIAMS/NIH</a:t>
            </a:r>
            <a:r>
              <a:rPr lang="en-US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Robert </a:t>
            </a:r>
            <a:r>
              <a:rPr lang="en-US" dirty="0"/>
              <a:t>Davis (</a:t>
            </a:r>
            <a:r>
              <a:rPr lang="en-US" dirty="0" smtClean="0"/>
              <a:t>U Tennessee)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Josh </a:t>
            </a:r>
            <a:r>
              <a:rPr lang="en-US" dirty="0"/>
              <a:t>Denny (</a:t>
            </a:r>
            <a:r>
              <a:rPr lang="en-US" dirty="0" smtClean="0"/>
              <a:t>Vanderbilt)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 smtClean="0"/>
              <a:t>Lois </a:t>
            </a:r>
            <a:r>
              <a:rPr lang="en-US" dirty="0"/>
              <a:t>La Grenade (FDA</a:t>
            </a:r>
            <a:r>
              <a:rPr lang="en-US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Neil </a:t>
            </a:r>
            <a:r>
              <a:rPr lang="en-US" dirty="0"/>
              <a:t>Shear (</a:t>
            </a:r>
            <a:r>
              <a:rPr lang="en-US" dirty="0" smtClean="0"/>
              <a:t>U Toronto)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L </a:t>
            </a:r>
            <a:r>
              <a:rPr lang="en-US" dirty="0"/>
              <a:t>Wheatley (NIAID/NIH)</a:t>
            </a:r>
          </a:p>
          <a:p>
            <a:pPr>
              <a:lnSpc>
                <a:spcPct val="95000"/>
              </a:lnSpc>
              <a:spcBef>
                <a:spcPts val="180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9035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17" y="533400"/>
            <a:ext cx="88392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to You…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7215" y="1600200"/>
            <a:ext cx="8534400" cy="63246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3000"/>
              </a:spcBef>
            </a:pPr>
            <a:r>
              <a:rPr lang="en-US" dirty="0" smtClean="0"/>
              <a:t>Please advise us on appropriate role for NHGRI in broad </a:t>
            </a:r>
            <a:r>
              <a:rPr lang="en-US" dirty="0"/>
              <a:t>spectrum of needed research in genetically mediated ADRs, from basic mechanisms to population screening and </a:t>
            </a:r>
            <a:r>
              <a:rPr lang="en-US" dirty="0" smtClean="0"/>
              <a:t>prevention</a:t>
            </a:r>
          </a:p>
          <a:p>
            <a:pPr>
              <a:lnSpc>
                <a:spcPct val="95000"/>
              </a:lnSpc>
              <a:spcBef>
                <a:spcPts val="3000"/>
              </a:spcBef>
            </a:pPr>
            <a:r>
              <a:rPr lang="en-US" dirty="0" smtClean="0"/>
              <a:t>Suggest </a:t>
            </a:r>
            <a:r>
              <a:rPr lang="en-US" dirty="0"/>
              <a:t>priorities for pursuit of the workshop’s recommendations for research and </a:t>
            </a:r>
            <a:r>
              <a:rPr lang="en-US" dirty="0" smtClean="0"/>
              <a:t>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594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37"/>
            <a:ext cx="9023729" cy="661700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TextBox 9"/>
          <p:cNvSpPr txBox="1"/>
          <p:nvPr/>
        </p:nvSpPr>
        <p:spPr>
          <a:xfrm>
            <a:off x="5522357" y="628321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prstClr val="white"/>
                </a:solidFill>
              </a:rPr>
              <a:t>Partly supported  </a:t>
            </a:r>
            <a:r>
              <a:rPr lang="en-US" sz="1800" i="1" dirty="0">
                <a:solidFill>
                  <a:prstClr val="white"/>
                </a:solidFill>
              </a:rPr>
              <a:t>by</a:t>
            </a:r>
            <a:endParaRPr lang="th-TH" sz="1800" i="1" dirty="0">
              <a:solidFill>
                <a:prstClr val="white"/>
              </a:solidFill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33601" y="1417638"/>
            <a:ext cx="7117058" cy="5351736"/>
          </a:xfrm>
          <a:prstGeom prst="rect">
            <a:avLst/>
          </a:prstGeom>
          <a:noFill/>
          <a:ln>
            <a:noFill/>
          </a:ln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2146201">
            <a:off x="102796" y="975886"/>
            <a:ext cx="4373410" cy="4736310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6323">
            <a:off x="2865197" y="132299"/>
            <a:ext cx="3413604" cy="4561464"/>
          </a:xfrm>
          <a:prstGeom prst="rect">
            <a:avLst/>
          </a:prstGeom>
          <a:effectLst>
            <a:softEdge rad="723900"/>
          </a:effectLst>
        </p:spPr>
      </p:pic>
      <p:sp>
        <p:nvSpPr>
          <p:cNvPr id="9" name="TextBox 8"/>
          <p:cNvSpPr txBox="1"/>
          <p:nvPr/>
        </p:nvSpPr>
        <p:spPr>
          <a:xfrm>
            <a:off x="468304" y="5483119"/>
            <a:ext cx="4656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prstClr val="white"/>
                </a:solidFill>
                <a:effectLst>
                  <a:glow rad="3429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Genomic Medicine in Thailand</a:t>
            </a:r>
            <a:endParaRPr lang="th-TH" sz="2400" dirty="0">
              <a:solidFill>
                <a:prstClr val="white"/>
              </a:solidFill>
              <a:effectLst>
                <a:glow rad="3429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3" name="Picture 2" descr="!Gubi, a Kalahari Bushma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2" r="45999" b="21201"/>
          <a:stretch/>
        </p:blipFill>
        <p:spPr bwMode="auto">
          <a:xfrm rot="314642">
            <a:off x="6762080" y="3603950"/>
            <a:ext cx="1190618" cy="379697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720" y="6136396"/>
            <a:ext cx="1379713" cy="488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25081" y="6405847"/>
            <a:ext cx="59602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Courtesy W </a:t>
            </a:r>
            <a:r>
              <a:rPr lang="en-US" sz="2200" dirty="0" err="1" smtClean="0">
                <a:solidFill>
                  <a:schemeClr val="bg1"/>
                </a:solidFill>
              </a:rPr>
              <a:t>Chantratita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Ramathibodi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Hospital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7235344" cy="54385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334500"/>
            <a:ext cx="7515314" cy="50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78169" y="76200"/>
            <a:ext cx="8167687" cy="8382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 smtClean="0">
                <a:solidFill>
                  <a:srgbClr val="FFFF66"/>
                </a:solidFill>
                <a:ea typeface="+mj-ea"/>
              </a:rPr>
              <a:t>Stevens-Johnson Syndrome, HLA-B*15:02, and Carbamazepine </a:t>
            </a:r>
            <a:endParaRPr lang="en-US" sz="3200" b="1" kern="0" dirty="0">
              <a:solidFill>
                <a:srgbClr val="FFFF66"/>
              </a:solidFill>
              <a:ea typeface="+mj-e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24003"/>
            <a:ext cx="7772400" cy="340989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098" y="1200097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Chung et al., </a:t>
            </a:r>
            <a:r>
              <a:rPr lang="en-US" b="1" i="1" dirty="0" smtClean="0">
                <a:solidFill>
                  <a:srgbClr val="0000CC"/>
                </a:solidFill>
              </a:rPr>
              <a:t>Nature  </a:t>
            </a:r>
            <a:r>
              <a:rPr lang="en-US" b="1" dirty="0" smtClean="0">
                <a:solidFill>
                  <a:srgbClr val="0000CC"/>
                </a:solidFill>
              </a:rPr>
              <a:t>2004;428:486</a:t>
            </a:r>
            <a:r>
              <a:rPr lang="en-US" b="1" dirty="0">
                <a:solidFill>
                  <a:srgbClr val="0000CC"/>
                </a:solidFill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179605" y="1838325"/>
            <a:ext cx="3764245" cy="1031577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38554" y="1828800"/>
            <a:ext cx="7033846" cy="1828800"/>
            <a:chOff x="738554" y="1733550"/>
            <a:chExt cx="7033846" cy="182880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54" y="1733550"/>
              <a:ext cx="7033846" cy="1828800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2590800" y="1733550"/>
              <a:ext cx="4572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5800" y="1647498"/>
            <a:ext cx="7756902" cy="3525865"/>
            <a:chOff x="3139698" y="3969983"/>
            <a:chExt cx="7756902" cy="3525865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698" y="3969983"/>
              <a:ext cx="7756902" cy="352586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097792" y="4260939"/>
              <a:ext cx="3634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i="1" dirty="0">
                  <a:solidFill>
                    <a:srgbClr val="0000CC"/>
                  </a:solidFill>
                </a:rPr>
                <a:t>N Engl J Med</a:t>
              </a:r>
              <a:r>
                <a:rPr lang="pt-BR" b="1" dirty="0">
                  <a:solidFill>
                    <a:srgbClr val="0000CC"/>
                  </a:solidFill>
                </a:rPr>
                <a:t>. </a:t>
              </a:r>
              <a:r>
                <a:rPr lang="pt-BR" b="1" dirty="0" smtClean="0">
                  <a:solidFill>
                    <a:srgbClr val="0000CC"/>
                  </a:solidFill>
                </a:rPr>
                <a:t>2011;364:1134-43.</a:t>
              </a:r>
              <a:endParaRPr lang="en-US" b="1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64503" y="1752600"/>
            <a:ext cx="5979297" cy="4786312"/>
            <a:chOff x="1676400" y="976312"/>
            <a:chExt cx="5979297" cy="4786312"/>
          </a:xfrm>
        </p:grpSpPr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976312"/>
              <a:ext cx="5979297" cy="478631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1676400" y="976312"/>
              <a:ext cx="1981200" cy="47863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200" dirty="0" smtClean="0">
                <a:solidFill>
                  <a:srgbClr val="0000CC"/>
                </a:solidFill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 smtClean="0">
                  <a:solidFill>
                    <a:srgbClr val="0000CC"/>
                  </a:solidFill>
                  <a:latin typeface="Arial" pitchFamily="34" charset="0"/>
                </a:rPr>
                <a:t>SJS/TEN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i="0" u="none" strike="noStrike" cap="none" normalizeH="0" baseline="0" dirty="0" smtClean="0">
                  <a:ln>
                    <a:noFill/>
                  </a:ln>
                  <a:solidFill>
                    <a:srgbClr val="0000CC"/>
                  </a:solidFill>
                  <a:effectLst/>
                  <a:latin typeface="Arial" pitchFamily="34" charset="0"/>
                </a:rPr>
                <a:t>OR = 26</a:t>
              </a:r>
              <a:endParaRPr kumimoji="0" lang="en-US" sz="28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dirty="0" smtClean="0">
                <a:solidFill>
                  <a:srgbClr val="0000CC"/>
                </a:solidFill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800" dirty="0" smtClean="0">
                <a:solidFill>
                  <a:srgbClr val="0000CC"/>
                </a:solidFill>
                <a:latin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 smtClean="0">
                  <a:solidFill>
                    <a:srgbClr val="0000CC"/>
                  </a:solidFill>
                  <a:latin typeface="Arial" pitchFamily="34" charset="0"/>
                </a:rPr>
                <a:t>All Hyper-sensitivity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 smtClean="0">
                  <a:solidFill>
                    <a:srgbClr val="0000CC"/>
                  </a:solidFill>
                  <a:latin typeface="Arial" pitchFamily="34" charset="0"/>
                </a:rPr>
                <a:t>OR = 9.1</a:t>
              </a:r>
              <a:endPara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5353051" y="2431638"/>
            <a:ext cx="781050" cy="444912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5524500" y="4508088"/>
            <a:ext cx="594377" cy="444912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580195"/>
            <a:ext cx="8915395" cy="451580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006098" y="2895600"/>
            <a:ext cx="7086600" cy="1938992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“Clinicians must </a:t>
            </a:r>
            <a:r>
              <a:rPr lang="en-US" sz="2400" b="1" dirty="0">
                <a:solidFill>
                  <a:schemeClr val="bg1"/>
                </a:solidFill>
              </a:rPr>
              <a:t>determine if a patient has ancestry across broad </a:t>
            </a:r>
            <a:r>
              <a:rPr lang="en-US" sz="2400" b="1" dirty="0" smtClean="0">
                <a:solidFill>
                  <a:schemeClr val="bg1"/>
                </a:solidFill>
              </a:rPr>
              <a:t>areas of </a:t>
            </a:r>
            <a:r>
              <a:rPr lang="en-US" sz="2400" b="1" dirty="0">
                <a:solidFill>
                  <a:schemeClr val="bg1"/>
                </a:solidFill>
              </a:rPr>
              <a:t>Asia. This requires clinicians to know what ‘Asian ancestry</a:t>
            </a:r>
            <a:r>
              <a:rPr lang="en-US" sz="2400" b="1" dirty="0" smtClean="0">
                <a:solidFill>
                  <a:schemeClr val="bg1"/>
                </a:solidFill>
              </a:rPr>
              <a:t>’ means </a:t>
            </a:r>
            <a:r>
              <a:rPr lang="en-US" sz="2400" b="1" dirty="0">
                <a:solidFill>
                  <a:schemeClr val="bg1"/>
                </a:solidFill>
              </a:rPr>
              <a:t>and use a consistent, reliable method to figure out which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patients have this ancestry</a:t>
            </a:r>
            <a:r>
              <a:rPr lang="en-US" sz="2400" b="1" dirty="0" smtClean="0">
                <a:solidFill>
                  <a:schemeClr val="bg1"/>
                </a:solidFill>
              </a:rPr>
              <a:t>.”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4152" y="2895600"/>
            <a:ext cx="7162800" cy="2062103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" b="1" dirty="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FFFFFF"/>
                </a:solidFill>
              </a:rPr>
              <a:t>CAUTION: This patient carries the HLA-B*15:02 allele, a known risk factor for carbamazepine-induced SJS in persons of Asian ancestry…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6" grpId="0" animBg="1"/>
      <p:bldP spid="28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37" y="147924"/>
            <a:ext cx="5403783" cy="343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103" y="3340772"/>
            <a:ext cx="5370001" cy="344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90226" y="1570459"/>
            <a:ext cx="2340457" cy="349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Line Callout 1 (Border and Accent Bar) 3"/>
          <p:cNvSpPr/>
          <p:nvPr/>
        </p:nvSpPr>
        <p:spPr>
          <a:xfrm>
            <a:off x="5912049" y="76200"/>
            <a:ext cx="2096096" cy="596153"/>
          </a:xfrm>
          <a:prstGeom prst="accentBorderCallout1">
            <a:avLst>
              <a:gd name="adj1" fmla="val 18750"/>
              <a:gd name="adj2" fmla="val -8333"/>
              <a:gd name="adj3" fmla="val 251181"/>
              <a:gd name="adj4" fmla="val -77912"/>
            </a:avLst>
          </a:prstGeom>
          <a:solidFill>
            <a:srgbClr val="4D009A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Name &amp; Family Name</a:t>
            </a:r>
            <a:endParaRPr lang="th-TH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Line Callout 1 (Border and Accent Bar) 6"/>
          <p:cNvSpPr/>
          <p:nvPr/>
        </p:nvSpPr>
        <p:spPr>
          <a:xfrm>
            <a:off x="5979193" y="712694"/>
            <a:ext cx="2455383" cy="582706"/>
          </a:xfrm>
          <a:prstGeom prst="accentBorderCallout1">
            <a:avLst>
              <a:gd name="adj1" fmla="val 18750"/>
              <a:gd name="adj2" fmla="val -8333"/>
              <a:gd name="adj3" fmla="val 213784"/>
              <a:gd name="adj4" fmla="val -71830"/>
            </a:avLst>
          </a:prstGeom>
          <a:solidFill>
            <a:srgbClr val="4D009A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Outcome of the PGX assay</a:t>
            </a:r>
            <a:endParaRPr lang="th-TH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Line Callout 1 (Border and Accent Bar) 7"/>
          <p:cNvSpPr/>
          <p:nvPr/>
        </p:nvSpPr>
        <p:spPr>
          <a:xfrm>
            <a:off x="6016264" y="1920082"/>
            <a:ext cx="2455383" cy="457200"/>
          </a:xfrm>
          <a:prstGeom prst="accentBorderCallout1">
            <a:avLst>
              <a:gd name="adj1" fmla="val 18750"/>
              <a:gd name="adj2" fmla="val -8333"/>
              <a:gd name="adj3" fmla="val 157520"/>
              <a:gd name="adj4" fmla="val -106620"/>
            </a:avLst>
          </a:prstGeom>
          <a:solidFill>
            <a:srgbClr val="4D009A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PGx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Interpretation</a:t>
            </a:r>
            <a:endParaRPr lang="th-TH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Line Callout 1 (Border and Accent Bar) 8"/>
          <p:cNvSpPr/>
          <p:nvPr/>
        </p:nvSpPr>
        <p:spPr>
          <a:xfrm>
            <a:off x="6120479" y="1386015"/>
            <a:ext cx="2455383" cy="457200"/>
          </a:xfrm>
          <a:prstGeom prst="accentBorderCallout1">
            <a:avLst>
              <a:gd name="adj1" fmla="val 18750"/>
              <a:gd name="adj2" fmla="val -8333"/>
              <a:gd name="adj3" fmla="val 213462"/>
              <a:gd name="adj4" fmla="val -117053"/>
            </a:avLst>
          </a:prstGeom>
          <a:solidFill>
            <a:srgbClr val="4D009A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8 Jan 201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4</a:t>
            </a:r>
            <a:endParaRPr lang="th-TH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0" name="Line Callout 1 (Border and Accent Bar) 9"/>
          <p:cNvSpPr/>
          <p:nvPr/>
        </p:nvSpPr>
        <p:spPr>
          <a:xfrm>
            <a:off x="6016264" y="2441903"/>
            <a:ext cx="2979818" cy="799213"/>
          </a:xfrm>
          <a:prstGeom prst="accentBorderCallout1">
            <a:avLst>
              <a:gd name="adj1" fmla="val 18750"/>
              <a:gd name="adj2" fmla="val -8333"/>
              <a:gd name="adj3" fmla="val 57309"/>
              <a:gd name="adj4" fmla="val -17993"/>
            </a:avLst>
          </a:prstGeom>
          <a:solidFill>
            <a:srgbClr val="4D009A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High Risk of SJS/TEN from Carbamazepine, according to update information</a:t>
            </a:r>
            <a:endParaRPr lang="th-TH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Line Callout 1 (Border and Accent Bar) 10"/>
          <p:cNvSpPr/>
          <p:nvPr/>
        </p:nvSpPr>
        <p:spPr>
          <a:xfrm flipH="1">
            <a:off x="41068" y="3670489"/>
            <a:ext cx="3464132" cy="1849579"/>
          </a:xfrm>
          <a:prstGeom prst="accentBorderCallout1">
            <a:avLst>
              <a:gd name="adj1" fmla="val 38160"/>
              <a:gd name="adj2" fmla="val -3523"/>
              <a:gd name="adj3" fmla="val 44405"/>
              <a:gd name="adj4" fmla="val -13374"/>
            </a:avLst>
          </a:prstGeom>
          <a:solidFill>
            <a:srgbClr val="4D009A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Suggestion: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According to update information, this person has HLA-B*1502 which has a high risk to develop a severe skin disorder (SJS/TEN), if he takes carbamazepine or drug structurally similar.</a:t>
            </a:r>
            <a:endParaRPr lang="th-TH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2" name="Line Callout 1 (Border and Accent Bar) 11"/>
          <p:cNvSpPr/>
          <p:nvPr/>
        </p:nvSpPr>
        <p:spPr>
          <a:xfrm flipH="1">
            <a:off x="41075" y="5615765"/>
            <a:ext cx="3398010" cy="779889"/>
          </a:xfrm>
          <a:prstGeom prst="accentBorderCallout1">
            <a:avLst>
              <a:gd name="adj1" fmla="val 20121"/>
              <a:gd name="adj2" fmla="val -6377"/>
              <a:gd name="adj3" fmla="val 4414"/>
              <a:gd name="adj4" fmla="val -12851"/>
            </a:avLst>
          </a:prstGeom>
          <a:solidFill>
            <a:srgbClr val="4D009A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Need more information</a:t>
            </a: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please contact our </a:t>
            </a:r>
            <a:r>
              <a:rPr lang="en-US" sz="1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PGx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laboratory. Tel 02-200-4330-3…</a:t>
            </a:r>
            <a:endParaRPr lang="th-TH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3" name="Line Callout 1 (Border and Accent Bar) 12"/>
          <p:cNvSpPr/>
          <p:nvPr/>
        </p:nvSpPr>
        <p:spPr>
          <a:xfrm flipH="1">
            <a:off x="3715097" y="6172200"/>
            <a:ext cx="2196951" cy="621159"/>
          </a:xfrm>
          <a:prstGeom prst="accentBorderCallout1">
            <a:avLst>
              <a:gd name="adj1" fmla="val 20121"/>
              <a:gd name="adj2" fmla="val -6377"/>
              <a:gd name="adj3" fmla="val 45321"/>
              <a:gd name="adj4" fmla="val -65592"/>
            </a:avLst>
          </a:prstGeom>
          <a:solidFill>
            <a:srgbClr val="4D009A"/>
          </a:solidFill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Signature of molecular clinical pharmacist.</a:t>
            </a:r>
            <a:endParaRPr lang="th-TH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630" y="6405847"/>
            <a:ext cx="31822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Courtesy W </a:t>
            </a:r>
            <a:r>
              <a:rPr lang="en-US" sz="2200" dirty="0" err="1" smtClean="0">
                <a:solidFill>
                  <a:schemeClr val="bg1"/>
                </a:solidFill>
              </a:rPr>
              <a:t>Chantratita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950" y="76200"/>
            <a:ext cx="8915400" cy="685800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en-US" dirty="0" smtClean="0"/>
              <a:t>Cost Effectiveness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056" y="4352952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ncremental </a:t>
            </a:r>
            <a:r>
              <a:rPr lang="en-US" sz="2400" dirty="0">
                <a:solidFill>
                  <a:schemeClr val="bg1"/>
                </a:solidFill>
              </a:rPr>
              <a:t>cost-effectiveness </a:t>
            </a:r>
            <a:r>
              <a:rPr lang="en-US" sz="2400" dirty="0" smtClean="0">
                <a:solidFill>
                  <a:schemeClr val="bg1"/>
                </a:solidFill>
              </a:rPr>
              <a:t>ratio of universal </a:t>
            </a:r>
            <a:r>
              <a:rPr lang="en-US" sz="2400" i="1" dirty="0">
                <a:solidFill>
                  <a:schemeClr val="bg1"/>
                </a:solidFill>
              </a:rPr>
              <a:t>HLA-B*15:02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screening estimated </a:t>
            </a:r>
            <a:r>
              <a:rPr lang="en-US" sz="2400" dirty="0">
                <a:solidFill>
                  <a:schemeClr val="bg1"/>
                </a:solidFill>
              </a:rPr>
              <a:t>at 222,000 </a:t>
            </a:r>
            <a:r>
              <a:rPr lang="en-US" sz="2400" dirty="0" smtClean="0">
                <a:solidFill>
                  <a:schemeClr val="bg1"/>
                </a:solidFill>
              </a:rPr>
              <a:t>THB ($6,660)/ QALY </a:t>
            </a:r>
            <a:r>
              <a:rPr lang="en-US" sz="2400" dirty="0">
                <a:solidFill>
                  <a:schemeClr val="bg1"/>
                </a:solidFill>
              </a:rPr>
              <a:t>gained for epilepsy </a:t>
            </a:r>
            <a:r>
              <a:rPr lang="en-US" sz="2400" dirty="0" err="1" smtClean="0">
                <a:solidFill>
                  <a:schemeClr val="bg1"/>
                </a:solidFill>
              </a:rPr>
              <a:t>pts</a:t>
            </a:r>
            <a:r>
              <a:rPr lang="en-US" sz="2400" dirty="0" smtClean="0">
                <a:solidFill>
                  <a:schemeClr val="bg1"/>
                </a:solidFill>
              </a:rPr>
              <a:t>; 130,000 THB/QALY for neuropathic pain </a:t>
            </a:r>
            <a:r>
              <a:rPr lang="en-US" sz="2400" dirty="0" err="1" smtClean="0">
                <a:solidFill>
                  <a:schemeClr val="bg1"/>
                </a:solidFill>
              </a:rPr>
              <a:t>pts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Test 343 patients to prevent one case </a:t>
            </a:r>
            <a:r>
              <a:rPr lang="en-US" sz="2400" dirty="0">
                <a:solidFill>
                  <a:schemeClr val="bg1"/>
                </a:solidFill>
              </a:rPr>
              <a:t>of </a:t>
            </a:r>
            <a:r>
              <a:rPr lang="en-US" sz="2400" dirty="0" smtClean="0">
                <a:solidFill>
                  <a:schemeClr val="bg1"/>
                </a:solidFill>
              </a:rPr>
              <a:t>SJS/TEN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62000"/>
            <a:ext cx="8558212" cy="35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350" y="6427113"/>
            <a:ext cx="70423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Courtesy </a:t>
            </a:r>
            <a:r>
              <a:rPr lang="en-US" sz="2200" dirty="0">
                <a:solidFill>
                  <a:schemeClr val="bg1"/>
                </a:solidFill>
              </a:rPr>
              <a:t>S </a:t>
            </a:r>
            <a:r>
              <a:rPr lang="en-US" sz="2200" dirty="0" err="1" smtClean="0">
                <a:solidFill>
                  <a:schemeClr val="bg1"/>
                </a:solidFill>
              </a:rPr>
              <a:t>Mahasirimongkol</a:t>
            </a:r>
            <a:r>
              <a:rPr lang="en-US" sz="2200" dirty="0" smtClean="0">
                <a:solidFill>
                  <a:schemeClr val="bg1"/>
                </a:solidFill>
              </a:rPr>
              <a:t>, Ministry of Public Health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69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41702" y="228600"/>
            <a:ext cx="8229600" cy="999281"/>
          </a:xfrm>
        </p:spPr>
        <p:txBody>
          <a:bodyPr/>
          <a:lstStyle/>
          <a:p>
            <a:r>
              <a:rPr lang="en-US" b="1" dirty="0" smtClean="0">
                <a:ea typeface="Tahoma" pitchFamily="34" charset="0"/>
                <a:cs typeface="Tahoma" pitchFamily="34" charset="0"/>
              </a:rPr>
              <a:t>Incidence of SJS/TEN in Thailand, </a:t>
            </a:r>
            <a:br>
              <a:rPr lang="en-US" b="1" dirty="0" smtClean="0">
                <a:ea typeface="Tahoma" pitchFamily="34" charset="0"/>
                <a:cs typeface="Tahoma" pitchFamily="34" charset="0"/>
              </a:rPr>
            </a:br>
            <a:r>
              <a:rPr lang="en-US" b="1" dirty="0" smtClean="0">
                <a:ea typeface="Tahoma" pitchFamily="34" charset="0"/>
                <a:cs typeface="Tahoma" pitchFamily="34" charset="0"/>
              </a:rPr>
              <a:t>1984-2013</a:t>
            </a:r>
            <a:endParaRPr lang="en-US" dirty="0"/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8678800"/>
              </p:ext>
            </p:extLst>
          </p:nvPr>
        </p:nvGraphicFramePr>
        <p:xfrm>
          <a:off x="647700" y="1147787"/>
          <a:ext cx="784860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82627" y="6062246"/>
            <a:ext cx="989373" cy="323165"/>
          </a:xfrm>
          <a:prstGeom prst="rect">
            <a:avLst/>
          </a:prstGeom>
          <a:solidFill>
            <a:srgbClr val="FFF2C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Unknown</a:t>
            </a:r>
            <a:endParaRPr lang="en-US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125081" y="6405847"/>
            <a:ext cx="59602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Courtesy W </a:t>
            </a:r>
            <a:r>
              <a:rPr lang="en-US" sz="2200" dirty="0" err="1" smtClean="0">
                <a:solidFill>
                  <a:schemeClr val="bg1"/>
                </a:solidFill>
              </a:rPr>
              <a:t>Chantratita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Ramathibodi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Hospital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7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Default Design">
  <a:themeElements>
    <a:clrScheme name="Custom 3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76C31D"/>
      </a:accent1>
      <a:accent2>
        <a:srgbClr val="E58900"/>
      </a:accent2>
      <a:accent3>
        <a:srgbClr val="E7BC29"/>
      </a:accent3>
      <a:accent4>
        <a:srgbClr val="D092A7"/>
      </a:accent4>
      <a:accent5>
        <a:srgbClr val="9C85C0"/>
      </a:accent5>
      <a:accent6>
        <a:srgbClr val="29A4CD"/>
      </a:accent6>
      <a:hlink>
        <a:srgbClr val="8E58B6"/>
      </a:hlink>
      <a:folHlink>
        <a:srgbClr val="7F6F6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13841</TotalTime>
  <Words>1974</Words>
  <Application>Microsoft Office PowerPoint</Application>
  <PresentationFormat>On-screen Show (4:3)</PresentationFormat>
  <Paragraphs>238</Paragraphs>
  <Slides>32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Default Design</vt:lpstr>
      <vt:lpstr>4_Default Design</vt:lpstr>
      <vt:lpstr>Stevens Johnson Syndrome/Toxic Epidermal Necrolysis as a Paradigm of Pharmacogenetic Implementation</vt:lpstr>
      <vt:lpstr>PowerPoint Presentation</vt:lpstr>
      <vt:lpstr>50 International Genomic Medicine Leaders 25 Countries</vt:lpstr>
      <vt:lpstr>PowerPoint Presentation</vt:lpstr>
      <vt:lpstr>PowerPoint Presentation</vt:lpstr>
      <vt:lpstr>PowerPoint Presentation</vt:lpstr>
      <vt:lpstr>PowerPoint Presentation</vt:lpstr>
      <vt:lpstr>Cost Effectiveness Analysis</vt:lpstr>
      <vt:lpstr>Incidence of SJS/TEN in Thailand,  1984-2013</vt:lpstr>
      <vt:lpstr>Joint Effort and Collaborative Funding</vt:lpstr>
      <vt:lpstr>Workshop on Research Directions - Objectives</vt:lpstr>
      <vt:lpstr>PowerPoint Presentation</vt:lpstr>
      <vt:lpstr>Current State of Knowledge</vt:lpstr>
      <vt:lpstr>Timeline of Class I and II HLA Associations with Severe Drug Hypersensitivity</vt:lpstr>
      <vt:lpstr>PowerPoint Presentation</vt:lpstr>
      <vt:lpstr>Causal Drug and Severity Algorithms</vt:lpstr>
      <vt:lpstr>Number Needed to Test (NNT) to Prevent One Case</vt:lpstr>
      <vt:lpstr>Current State of Ignorance</vt:lpstr>
      <vt:lpstr>Models of T Cell-Mediated Drug Hypersensitivity</vt:lpstr>
      <vt:lpstr>Key Genomic Research Questions in SJS/TEN</vt:lpstr>
      <vt:lpstr>Key Genomic Research Questions in SJS/TEN</vt:lpstr>
      <vt:lpstr>High Priority Basic Research</vt:lpstr>
      <vt:lpstr>High Priority Clinical Research</vt:lpstr>
      <vt:lpstr>High Priority PGx and Outcomes Research</vt:lpstr>
      <vt:lpstr>High Priority Research– Overarching and Facilitative</vt:lpstr>
      <vt:lpstr>Needed Infrastructure – International Consortium</vt:lpstr>
      <vt:lpstr>Needed Infrastructure – Pharmacosurveillance</vt:lpstr>
      <vt:lpstr>Tensions of Genome-Wide and Disease- Specific Research</vt:lpstr>
      <vt:lpstr>Stimulate High Priority Research</vt:lpstr>
      <vt:lpstr>Stimulate High Priority Research (2)</vt:lpstr>
      <vt:lpstr>Many Thanks…</vt:lpstr>
      <vt:lpstr>Over to You…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NHGRI Genomic Medicine Meeting 6/29/11</dc:title>
  <dc:creator>manoliot</dc:creator>
  <cp:lastModifiedBy>Wyatt, Judith (NIH/NHGRI) [E]</cp:lastModifiedBy>
  <cp:revision>461</cp:revision>
  <cp:lastPrinted>2014-03-01T00:31:24Z</cp:lastPrinted>
  <dcterms:created xsi:type="dcterms:W3CDTF">2011-08-15T21:19:28Z</dcterms:created>
  <dcterms:modified xsi:type="dcterms:W3CDTF">2015-09-24T14:52:22Z</dcterms:modified>
</cp:coreProperties>
</file>