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3" r:id="rId4"/>
  </p:sldMasterIdLst>
  <p:notesMasterIdLst>
    <p:notesMasterId r:id="rId22"/>
  </p:notesMasterIdLst>
  <p:handoutMasterIdLst>
    <p:handoutMasterId r:id="rId23"/>
  </p:handoutMasterIdLst>
  <p:sldIdLst>
    <p:sldId id="301" r:id="rId5"/>
    <p:sldId id="285" r:id="rId6"/>
    <p:sldId id="306" r:id="rId7"/>
    <p:sldId id="308" r:id="rId8"/>
    <p:sldId id="307" r:id="rId9"/>
    <p:sldId id="310" r:id="rId10"/>
    <p:sldId id="312" r:id="rId11"/>
    <p:sldId id="311" r:id="rId12"/>
    <p:sldId id="309" r:id="rId13"/>
    <p:sldId id="313" r:id="rId14"/>
    <p:sldId id="314" r:id="rId15"/>
    <p:sldId id="315" r:id="rId16"/>
    <p:sldId id="326" r:id="rId17"/>
    <p:sldId id="327" r:id="rId18"/>
    <p:sldId id="329" r:id="rId19"/>
    <p:sldId id="330" r:id="rId20"/>
    <p:sldId id="293" r:id="rId21"/>
  </p:sldIdLst>
  <p:sldSz cx="12192000" cy="6858000"/>
  <p:notesSz cx="6858000" cy="9144000"/>
  <p:defaultTex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ulton, Christina (NIH/NHGRI) [E]" initials="DC([" lastIdx="1" clrIdx="0">
    <p:extLst>
      <p:ext uri="{19B8F6BF-5375-455C-9EA6-DF929625EA0E}">
        <p15:presenceInfo xmlns:p15="http://schemas.microsoft.com/office/powerpoint/2012/main" userId="S::daultoncr@nih.gov::e067f164-3e4e-4c61-a4d7-355828ede0fc" providerId="AD"/>
      </p:ext>
    </p:extLst>
  </p:cmAuthor>
  <p:cmAuthor id="2" name="Fekecs, Julia (NIH/NHGRI) [C]" initials="FJ([" lastIdx="1" clrIdx="1">
    <p:extLst>
      <p:ext uri="{19B8F6BF-5375-455C-9EA6-DF929625EA0E}">
        <p15:presenceInfo xmlns:p15="http://schemas.microsoft.com/office/powerpoint/2012/main" userId="S::jfekecs@nih.gov::1d56caad-b03a-4416-97a6-27e9ebb4067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032251"/>
    <a:srgbClr val="02102A"/>
    <a:srgbClr val="00174E"/>
    <a:srgbClr val="052150"/>
    <a:srgbClr val="03204C"/>
    <a:srgbClr val="02122A"/>
    <a:srgbClr val="616166"/>
    <a:srgbClr val="5E9C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96" autoAdjust="0"/>
    <p:restoredTop sz="86450" autoAdjust="0"/>
  </p:normalViewPr>
  <p:slideViewPr>
    <p:cSldViewPr snapToGrid="0">
      <p:cViewPr varScale="1">
        <p:scale>
          <a:sx n="84" d="100"/>
          <a:sy n="84" d="100"/>
        </p:scale>
        <p:origin x="90" y="49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97" d="100"/>
          <a:sy n="97" d="100"/>
        </p:scale>
        <p:origin x="4328" y="20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3C9039C-FAAB-964A-8F3E-CCE540E90DCA}" type="datetimeFigureOut">
              <a:rPr lang="en-US" smtClean="0"/>
              <a:t>7/29/2021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7259673-AA67-854A-A18B-D6B0120892BF}" type="slidenum">
              <a:rPr lang="en-US" smtClean="0"/>
              <a:t>‹#›</a:t>
            </a:fld>
            <a:endParaRPr lang="en-US"/>
          </a:p>
        </p:txBody>
      </p:sp>
    </p:spTree>
    <p:extLst>
      <p:ext uri="{BB962C8B-B14F-4D97-AF65-F5344CB8AC3E}">
        <p14:creationId xmlns:p14="http://schemas.microsoft.com/office/powerpoint/2010/main" val="17344627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401791-AF4A-434F-A100-3EAE938867AD}" type="datetimeFigureOut">
              <a:rPr lang="en-US" smtClean="0"/>
              <a:t>7/29/2021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78BAFF-ADEB-4744-BC7F-43E9D31D4077}" type="slidenum">
              <a:rPr lang="en-US" smtClean="0"/>
              <a:t>‹#›</a:t>
            </a:fld>
            <a:endParaRPr lang="en-US"/>
          </a:p>
        </p:txBody>
      </p:sp>
    </p:spTree>
    <p:extLst>
      <p:ext uri="{BB962C8B-B14F-4D97-AF65-F5344CB8AC3E}">
        <p14:creationId xmlns:p14="http://schemas.microsoft.com/office/powerpoint/2010/main" val="308064526"/>
      </p:ext>
    </p:extLst>
  </p:cSld>
  <p:clrMap bg1="lt1" tx1="dk1" bg2="lt2" tx2="dk2" accent1="accent1" accent2="accent2" accent3="accent3" accent4="accent4" accent5="accent5" accent6="accent6" hlink="hlink" folHlink="folHlink"/>
  <p:notesStyle>
    <a:lvl1pPr marL="0" algn="l" defTabSz="609585" rtl="0" eaLnBrk="1" latinLnBrk="0" hangingPunct="1">
      <a:defRPr sz="1600" kern="1200">
        <a:solidFill>
          <a:schemeClr val="tx1"/>
        </a:solidFill>
        <a:latin typeface="+mn-lt"/>
        <a:ea typeface="+mn-ea"/>
        <a:cs typeface="+mn-cs"/>
      </a:defRPr>
    </a:lvl1pPr>
    <a:lvl2pPr marL="609585" algn="l" defTabSz="609585" rtl="0" eaLnBrk="1" latinLnBrk="0" hangingPunct="1">
      <a:defRPr sz="1600" kern="1200">
        <a:solidFill>
          <a:schemeClr val="tx1"/>
        </a:solidFill>
        <a:latin typeface="+mn-lt"/>
        <a:ea typeface="+mn-ea"/>
        <a:cs typeface="+mn-cs"/>
      </a:defRPr>
    </a:lvl2pPr>
    <a:lvl3pPr marL="1219170" algn="l" defTabSz="609585" rtl="0" eaLnBrk="1" latinLnBrk="0" hangingPunct="1">
      <a:defRPr sz="1600" kern="1200">
        <a:solidFill>
          <a:schemeClr val="tx1"/>
        </a:solidFill>
        <a:latin typeface="+mn-lt"/>
        <a:ea typeface="+mn-ea"/>
        <a:cs typeface="+mn-cs"/>
      </a:defRPr>
    </a:lvl3pPr>
    <a:lvl4pPr marL="1828754" algn="l" defTabSz="609585" rtl="0" eaLnBrk="1" latinLnBrk="0" hangingPunct="1">
      <a:defRPr sz="1600" kern="1200">
        <a:solidFill>
          <a:schemeClr val="tx1"/>
        </a:solidFill>
        <a:latin typeface="+mn-lt"/>
        <a:ea typeface="+mn-ea"/>
        <a:cs typeface="+mn-cs"/>
      </a:defRPr>
    </a:lvl4pPr>
    <a:lvl5pPr marL="2438339" algn="l" defTabSz="609585" rtl="0" eaLnBrk="1" latinLnBrk="0" hangingPunct="1">
      <a:defRPr sz="1600" kern="1200">
        <a:solidFill>
          <a:schemeClr val="tx1"/>
        </a:solidFill>
        <a:latin typeface="+mn-lt"/>
        <a:ea typeface="+mn-ea"/>
        <a:cs typeface="+mn-cs"/>
      </a:defRPr>
    </a:lvl5pPr>
    <a:lvl6pPr marL="3047924" algn="l" defTabSz="609585" rtl="0" eaLnBrk="1" latinLnBrk="0" hangingPunct="1">
      <a:defRPr sz="1600" kern="1200">
        <a:solidFill>
          <a:schemeClr val="tx1"/>
        </a:solidFill>
        <a:latin typeface="+mn-lt"/>
        <a:ea typeface="+mn-ea"/>
        <a:cs typeface="+mn-cs"/>
      </a:defRPr>
    </a:lvl6pPr>
    <a:lvl7pPr marL="3657509" algn="l" defTabSz="609585" rtl="0" eaLnBrk="1" latinLnBrk="0" hangingPunct="1">
      <a:defRPr sz="1600" kern="1200">
        <a:solidFill>
          <a:schemeClr val="tx1"/>
        </a:solidFill>
        <a:latin typeface="+mn-lt"/>
        <a:ea typeface="+mn-ea"/>
        <a:cs typeface="+mn-cs"/>
      </a:defRPr>
    </a:lvl7pPr>
    <a:lvl8pPr marL="4267093" algn="l" defTabSz="609585" rtl="0" eaLnBrk="1" latinLnBrk="0" hangingPunct="1">
      <a:defRPr sz="1600" kern="1200">
        <a:solidFill>
          <a:schemeClr val="tx1"/>
        </a:solidFill>
        <a:latin typeface="+mn-lt"/>
        <a:ea typeface="+mn-ea"/>
        <a:cs typeface="+mn-cs"/>
      </a:defRPr>
    </a:lvl8pPr>
    <a:lvl9pPr marL="4876678" algn="l" defTabSz="60958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78BAFF-ADEB-4744-BC7F-43E9D31D4077}" type="slidenum">
              <a:rPr lang="en-US" smtClean="0"/>
              <a:t>1</a:t>
            </a:fld>
            <a:endParaRPr lang="en-US" dirty="0"/>
          </a:p>
        </p:txBody>
      </p:sp>
    </p:spTree>
    <p:extLst>
      <p:ext uri="{BB962C8B-B14F-4D97-AF65-F5344CB8AC3E}">
        <p14:creationId xmlns:p14="http://schemas.microsoft.com/office/powerpoint/2010/main" val="35174861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TEXT: Thus far, we’ve painted a nice picture of our bacterial friends, living in our bellies and on our skin. But for most of human history, bacteria have bene thought of as the enemy who have wiped out entire villages. Bacteria were undiscovered, invisible and viewed as the cause of great suffering. The 1300s saw the black death, or bubonic plague, where 60% of Europe was wiped out as travelers spread it along trade routes that were just starting to connect east to west.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Tuberculosis has been a part of human history for hundreds of years and killed 1 out of 7 (almost 15%) of all people in Europe and the US around the time of the US Civil War….so ‘x/7’ people in this room would have died. It is still a top-10 cause of death all over the world, but it less frequently deadly in the 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Pneumonia, which can be caused by bacteria, still makes 900,000 people sick every year (or as many people as in the city of San Francisco).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Lastly, we can even see in the news where restaurants like Chipotle made many people sick due to </a:t>
            </a:r>
            <a:r>
              <a:rPr lang="en-US" sz="1200" i="1" kern="1200">
                <a:solidFill>
                  <a:schemeClr val="tx1"/>
                </a:solidFill>
                <a:effectLst/>
                <a:latin typeface="+mn-lt"/>
                <a:ea typeface="+mn-ea"/>
                <a:cs typeface="+mn-cs"/>
              </a:rPr>
              <a:t>e.coli </a:t>
            </a:r>
            <a:r>
              <a:rPr lang="en-US" sz="1200" kern="1200">
                <a:solidFill>
                  <a:schemeClr val="tx1"/>
                </a:solidFill>
                <a:effectLst/>
                <a:latin typeface="+mn-lt"/>
                <a:ea typeface="+mn-ea"/>
                <a:cs typeface="+mn-cs"/>
              </a:rPr>
              <a:t>contamination from contaminated vegetables in 2018.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So when bacteria run wild, they make us very sick and can even kill us.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GOALS: providing historical (&amp; contemporary) examples of bacteria causing harm</a:t>
            </a:r>
          </a:p>
          <a:p>
            <a:endParaRPr lang="en-US"/>
          </a:p>
        </p:txBody>
      </p:sp>
      <p:sp>
        <p:nvSpPr>
          <p:cNvPr id="4" name="Slide Number Placeholder 3"/>
          <p:cNvSpPr>
            <a:spLocks noGrp="1"/>
          </p:cNvSpPr>
          <p:nvPr>
            <p:ph type="sldNum" sz="quarter" idx="5"/>
          </p:nvPr>
        </p:nvSpPr>
        <p:spPr/>
        <p:txBody>
          <a:bodyPr/>
          <a:lstStyle/>
          <a:p>
            <a:fld id="{33786D1B-DAEE-2E42-BB3D-13CD5DF8E74B}" type="slidenum">
              <a:rPr lang="en-US" smtClean="0"/>
              <a:t>10</a:t>
            </a:fld>
            <a:endParaRPr lang="en-US"/>
          </a:p>
        </p:txBody>
      </p:sp>
    </p:spTree>
    <p:extLst>
      <p:ext uri="{BB962C8B-B14F-4D97-AF65-F5344CB8AC3E}">
        <p14:creationId xmlns:p14="http://schemas.microsoft.com/office/powerpoint/2010/main" val="16386647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TEXT: Since the 1950s, deaths from infection have been prevented because of antibiotics…drugs that kill bacteria. In fact, humans live longer now vs. 100 years ago largely because of the lives saved by antibiotics targeting bacteria. We owe this largely to a Scottish scientist, Alexander Fleming, who carelessly left an experiment out over the weekend in 1928 that he didn’t clean up before going home.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he came back to work, he found that a </a:t>
            </a:r>
            <a:r>
              <a:rPr lang="en-US" sz="1200" i="1" kern="1200" dirty="0">
                <a:solidFill>
                  <a:schemeClr val="tx1"/>
                </a:solidFill>
                <a:effectLst/>
                <a:latin typeface="+mn-lt"/>
                <a:ea typeface="+mn-ea"/>
                <a:cs typeface="+mn-cs"/>
              </a:rPr>
              <a:t>staph</a:t>
            </a:r>
            <a:r>
              <a:rPr lang="en-US" sz="1200" kern="1200" dirty="0">
                <a:solidFill>
                  <a:schemeClr val="tx1"/>
                </a:solidFill>
                <a:effectLst/>
                <a:latin typeface="+mn-lt"/>
                <a:ea typeface="+mn-ea"/>
                <a:cs typeface="+mn-cs"/>
              </a:rPr>
              <a:t> bacteria (like the kind we saw earlier on certain moist parts of the skin), was killed by a fungus. In a dish like the one on the right, the fungus up top in green was giving something off that killed the staph colonies at the bottom of the dish. They wanted to come closer to the fungus, but they couldn’t. It turns out the fungus was making a chemical, penicillin, that killed </a:t>
            </a:r>
            <a:r>
              <a:rPr lang="en-US" sz="1200" i="1" kern="1200" dirty="0">
                <a:solidFill>
                  <a:schemeClr val="tx1"/>
                </a:solidFill>
                <a:effectLst/>
                <a:latin typeface="+mn-lt"/>
                <a:ea typeface="+mn-ea"/>
                <a:cs typeface="+mn-cs"/>
              </a:rPr>
              <a:t>staph</a:t>
            </a:r>
            <a:r>
              <a:rPr lang="en-US" sz="1200" kern="1200" dirty="0">
                <a:solidFill>
                  <a:schemeClr val="tx1"/>
                </a:solidFill>
                <a:effectLst/>
                <a:latin typeface="+mn-lt"/>
                <a:ea typeface="+mn-ea"/>
                <a:cs typeface="+mn-cs"/>
              </a:rPr>
              <a:t> bacteria.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Fleming studied this for another 3 years, but it took another 14 years before this discovery was turned into medicine that people could take. The discovery saved millions of lives and penicillin drugs became available in World War II, saving injured soldiers from bacterial infection death.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GOALS: Highlight Fleming’s discovery, introduce principles of natural chemical production, provide historical timeline of discovery</a:t>
            </a:r>
          </a:p>
          <a:p>
            <a:endParaRPr lang="en-US" dirty="0"/>
          </a:p>
        </p:txBody>
      </p:sp>
      <p:sp>
        <p:nvSpPr>
          <p:cNvPr id="4" name="Slide Number Placeholder 3"/>
          <p:cNvSpPr>
            <a:spLocks noGrp="1"/>
          </p:cNvSpPr>
          <p:nvPr>
            <p:ph type="sldNum" sz="quarter" idx="5"/>
          </p:nvPr>
        </p:nvSpPr>
        <p:spPr/>
        <p:txBody>
          <a:bodyPr/>
          <a:lstStyle/>
          <a:p>
            <a:fld id="{33786D1B-DAEE-2E42-BB3D-13CD5DF8E74B}" type="slidenum">
              <a:rPr lang="en-US" smtClean="0"/>
              <a:t>11</a:t>
            </a:fld>
            <a:endParaRPr lang="en-US"/>
          </a:p>
        </p:txBody>
      </p:sp>
    </p:spTree>
    <p:extLst>
      <p:ext uri="{BB962C8B-B14F-4D97-AF65-F5344CB8AC3E}">
        <p14:creationId xmlns:p14="http://schemas.microsoft.com/office/powerpoint/2010/main" val="6748535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TEXT: The discovery of chemicals that could kill bacteria ushered in a new era. We went to war against bacteria and have been doing so since the 1950s…total destruction of bacteria, by pills and also antibacterial soap.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Killing dangerous </a:t>
            </a:r>
            <a:r>
              <a:rPr lang="en-US" sz="1200" i="1" kern="1200">
                <a:solidFill>
                  <a:schemeClr val="tx1"/>
                </a:solidFill>
                <a:effectLst/>
                <a:latin typeface="+mn-lt"/>
                <a:ea typeface="+mn-ea"/>
                <a:cs typeface="+mn-cs"/>
              </a:rPr>
              <a:t>e.coli </a:t>
            </a:r>
            <a:r>
              <a:rPr lang="en-US" sz="1200" kern="1200">
                <a:solidFill>
                  <a:schemeClr val="tx1"/>
                </a:solidFill>
                <a:effectLst/>
                <a:latin typeface="+mn-lt"/>
                <a:ea typeface="+mn-ea"/>
                <a:cs typeface="+mn-cs"/>
              </a:rPr>
              <a:t>bacteria on our hands does prevent food poisoning and death from food poisoning.  But there are innocent bacteria who also die. We’re also killing all the bacteria that happen to be on our hands naturally, like the Corynebacterium found in the heat map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Experts agree that handwashing is the single best thing you can do to prevent the spread of disease, we’ve been using a soap that may cause other problems. Only 3 years ago, the FDA banned the active ingredient found in Dial antibacterial soap because of concerns that this chemical, triclosan, could cause cancer.  So our fight against bugs now has some serious doubters owing to negative side effects, killing bacteria that don’t present any harm and also from harmful effects of the chemicals used (like triclosan).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GOALS: Balance importance of killing deadly bacteria with side effects, introduce FDA oversight and recall </a:t>
            </a:r>
          </a:p>
          <a:p>
            <a:endParaRPr lang="en-US"/>
          </a:p>
        </p:txBody>
      </p:sp>
      <p:sp>
        <p:nvSpPr>
          <p:cNvPr id="4" name="Slide Number Placeholder 3"/>
          <p:cNvSpPr>
            <a:spLocks noGrp="1"/>
          </p:cNvSpPr>
          <p:nvPr>
            <p:ph type="sldNum" sz="quarter" idx="5"/>
          </p:nvPr>
        </p:nvSpPr>
        <p:spPr/>
        <p:txBody>
          <a:bodyPr/>
          <a:lstStyle/>
          <a:p>
            <a:fld id="{33786D1B-DAEE-2E42-BB3D-13CD5DF8E74B}" type="slidenum">
              <a:rPr lang="en-US" smtClean="0"/>
              <a:t>12</a:t>
            </a:fld>
            <a:endParaRPr lang="en-US"/>
          </a:p>
        </p:txBody>
      </p:sp>
    </p:spTree>
    <p:extLst>
      <p:ext uri="{BB962C8B-B14F-4D97-AF65-F5344CB8AC3E}">
        <p14:creationId xmlns:p14="http://schemas.microsoft.com/office/powerpoint/2010/main" val="3541452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39843" y="4294679"/>
            <a:ext cx="6540370" cy="471440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TEXT: What if we have killed harmless bacteria that actually help us by taking so many antibiotics (in pill form) and washing our hands with aggressive antibacterial soaps?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What if the presence of all these antibiotics also harms other plant species because the prokaryote-derived chloroplasts are unintentionally harmed? What if our own prokaryotic-derived mitochondria are indirectly hurt by certain antibiotic exposure? After all, if antibiotics target bacteria, they might accidentally kill these ancient bacteria that live inside us. Same for the chloroplasts, plants may not work as efficiently with antibiotics as part of our water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And lastly, what if some skin diseases caused by auto-immune reactions, such as psoriasis with its itchy, scaly plaques, are caused by an eradication of good bacteria along with the dangerous bacteria?</a:t>
            </a:r>
          </a:p>
          <a:p>
            <a:endParaRPr lang="en-US" sz="1200"/>
          </a:p>
          <a:p>
            <a:r>
              <a:rPr lang="en-US" sz="1200"/>
              <a:t>If you’re a bit unsure about all this, it is natural. This is all very complicated. What is good? What is bad? There are bad bacteria that don’t belong in our bodies and blood, but there are equally important bacteria playing a role in maintaining our health. We take for granted work they do in the background that keeps us safe and free from disease. Looking back at our first slide, these bacteria live near other bacteria and they all contribute to their community. So, yes, it is very likely that we’ve killed helpful bacteria in the process of wiping out the bad bugs.</a:t>
            </a:r>
          </a:p>
          <a:p>
            <a:endParaRPr lang="en-US" sz="1200"/>
          </a:p>
          <a:p>
            <a:r>
              <a:rPr lang="en-US" sz="1200"/>
              <a:t>Maybe future scientists, like you will one day invent a soap that will only target the bad form of </a:t>
            </a:r>
            <a:r>
              <a:rPr lang="en-US" sz="1200" i="1"/>
              <a:t>e. coli </a:t>
            </a:r>
            <a:r>
              <a:rPr lang="en-US" sz="1200"/>
              <a:t>that gives us food poisoning, while leaving alone all other bacteria on the skin. </a:t>
            </a:r>
          </a:p>
          <a:p>
            <a:endParaRPr lang="en-US" sz="1200"/>
          </a:p>
          <a:p>
            <a:r>
              <a:rPr lang="en-US" sz="1200"/>
              <a:t>GOALS: Good bacteria that are sadly killed. Not all bacteria are bad. Organisms and systems are inter-related.</a:t>
            </a:r>
          </a:p>
        </p:txBody>
      </p:sp>
      <p:sp>
        <p:nvSpPr>
          <p:cNvPr id="4" name="Slide Number Placeholder 3"/>
          <p:cNvSpPr>
            <a:spLocks noGrp="1"/>
          </p:cNvSpPr>
          <p:nvPr>
            <p:ph type="sldNum" sz="quarter" idx="5"/>
          </p:nvPr>
        </p:nvSpPr>
        <p:spPr/>
        <p:txBody>
          <a:bodyPr/>
          <a:lstStyle/>
          <a:p>
            <a:fld id="{33786D1B-DAEE-2E42-BB3D-13CD5DF8E74B}" type="slidenum">
              <a:rPr lang="en-US" smtClean="0"/>
              <a:t>13</a:t>
            </a:fld>
            <a:endParaRPr lang="en-US"/>
          </a:p>
        </p:txBody>
      </p:sp>
    </p:spTree>
    <p:extLst>
      <p:ext uri="{BB962C8B-B14F-4D97-AF65-F5344CB8AC3E}">
        <p14:creationId xmlns:p14="http://schemas.microsoft.com/office/powerpoint/2010/main" val="37326039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tx1"/>
                </a:solidFill>
                <a:effectLst/>
                <a:latin typeface="+mn-lt"/>
                <a:ea typeface="+mn-ea"/>
                <a:cs typeface="+mn-cs"/>
              </a:rPr>
              <a:t>TEXT: The publicity about the microbiome has led people all over the world to think about how to help encourage good bacteria living in our intestines. Today we think of bacteria as having a potential for great harm and disease, as well as promoting health. Bacteria aren’t only bad, they can be helpful and even promote health.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Recognizing the benefits of a balanced ecosystem that includes “good” bacteria, we see a health food craze associated with fermented foods. These fermented foods contain naturally-occurring bacteria and many of these foods talk about how they are “probiotic”…encouraging bacteria that promote health. Other traditional fermented foods are also being sold as miracle cures, foods like sauerkraut popular in Europe and fermented cabbage kimchi found in Asia.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We have rethought this idea of killing all the bacteria that started in the 1950s, and now we’re promoting good bacteria. Check out this label in the middle on the yogurt: it claims to have 10 million units of good bacteria…who knows if 10 million is enough, or too little, or overkill, but is sure sounds good! Drink 10 million of something that is good for you!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It’s important to note that there haven’t been tests of which bacteria are most helpful, whether they vary from person to person, and how much bacteria is helpful.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GOALS: Conclude with discussing that bacteria aren’t bad or good. Tying health to food. Introducing “probiotic”. Discuss lack of testing associated with health claims.</a:t>
            </a:r>
            <a:endParaRPr lang="en-US"/>
          </a:p>
        </p:txBody>
      </p:sp>
      <p:sp>
        <p:nvSpPr>
          <p:cNvPr id="4" name="Slide Number Placeholder 3"/>
          <p:cNvSpPr>
            <a:spLocks noGrp="1"/>
          </p:cNvSpPr>
          <p:nvPr>
            <p:ph type="sldNum" sz="quarter" idx="5"/>
          </p:nvPr>
        </p:nvSpPr>
        <p:spPr/>
        <p:txBody>
          <a:bodyPr/>
          <a:lstStyle/>
          <a:p>
            <a:fld id="{33786D1B-DAEE-2E42-BB3D-13CD5DF8E74B}" type="slidenum">
              <a:rPr lang="en-US" smtClean="0"/>
              <a:t>14</a:t>
            </a:fld>
            <a:endParaRPr lang="en-US"/>
          </a:p>
        </p:txBody>
      </p:sp>
    </p:spTree>
    <p:extLst>
      <p:ext uri="{BB962C8B-B14F-4D97-AF65-F5344CB8AC3E}">
        <p14:creationId xmlns:p14="http://schemas.microsoft.com/office/powerpoint/2010/main" val="3817479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This short module has students listen to a short 7-minute National Public Radio story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(https://www.npr.org/sections/health-shots/2013/09/10/216553408/microbe-transplants-treat-some-diseases-that-drugs-cant-fix).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It introduces students to the use of fecal transplantation to treat </a:t>
            </a:r>
            <a:r>
              <a:rPr lang="en-US" sz="1200" i="1" kern="1200">
                <a:solidFill>
                  <a:schemeClr val="tx1"/>
                </a:solidFill>
                <a:effectLst/>
                <a:latin typeface="+mn-lt"/>
                <a:ea typeface="+mn-ea"/>
                <a:cs typeface="+mn-cs"/>
              </a:rPr>
              <a:t>c. difficle </a:t>
            </a:r>
            <a:r>
              <a:rPr lang="en-US" sz="1200" i="0" kern="1200">
                <a:solidFill>
                  <a:schemeClr val="tx1"/>
                </a:solidFill>
                <a:effectLst/>
                <a:latin typeface="+mn-lt"/>
                <a:ea typeface="+mn-ea"/>
                <a:cs typeface="+mn-cs"/>
              </a:rPr>
              <a:t>(pronounced “diff-eh-seal”) </a:t>
            </a:r>
            <a:r>
              <a:rPr lang="en-US" sz="1200" kern="1200">
                <a:solidFill>
                  <a:schemeClr val="tx1"/>
                </a:solidFill>
                <a:effectLst/>
                <a:latin typeface="+mn-lt"/>
                <a:ea typeface="+mn-ea"/>
                <a:cs typeface="+mn-cs"/>
              </a:rPr>
              <a:t>infections caused by extensive antibiotic use for serious infections in the blood. After extended treatment with aggressive antibiotics, the strongest bacteria remaining is </a:t>
            </a:r>
            <a:r>
              <a:rPr lang="en-US" sz="1200" i="1" kern="1200">
                <a:solidFill>
                  <a:schemeClr val="tx1"/>
                </a:solidFill>
                <a:effectLst/>
                <a:latin typeface="+mn-lt"/>
                <a:ea typeface="+mn-ea"/>
                <a:cs typeface="+mn-cs"/>
              </a:rPr>
              <a:t>c. difficle </a:t>
            </a:r>
            <a:r>
              <a:rPr lang="en-US" sz="1200" i="0" kern="1200">
                <a:solidFill>
                  <a:schemeClr val="tx1"/>
                </a:solidFill>
                <a:effectLst/>
                <a:latin typeface="+mn-lt"/>
                <a:ea typeface="+mn-ea"/>
                <a:cs typeface="+mn-cs"/>
              </a:rPr>
              <a:t>. At this point, </a:t>
            </a:r>
            <a:r>
              <a:rPr lang="en-US" sz="1200" kern="1200">
                <a:solidFill>
                  <a:schemeClr val="tx1"/>
                </a:solidFill>
                <a:effectLst/>
                <a:latin typeface="+mn-lt"/>
                <a:ea typeface="+mn-ea"/>
                <a:cs typeface="+mn-cs"/>
              </a:rPr>
              <a:t>it isn’t kept in check by its bacterial neighbors. It essentially wild and results in another serious infection that is dangerous to a patient who has already fought other bacterial blood infections. This short National Public Radio piece discusses how using decontaminated fecal transplants and some antibiotics has had very positive results. Many news outlets have covered fecal transplantation, this story provides an introduction suitable for all ages.</a:t>
            </a:r>
          </a:p>
          <a:p>
            <a:endParaRPr lang="en-US"/>
          </a:p>
        </p:txBody>
      </p:sp>
      <p:sp>
        <p:nvSpPr>
          <p:cNvPr id="4" name="Slide Number Placeholder 3"/>
          <p:cNvSpPr>
            <a:spLocks noGrp="1"/>
          </p:cNvSpPr>
          <p:nvPr>
            <p:ph type="sldNum" sz="quarter" idx="5"/>
          </p:nvPr>
        </p:nvSpPr>
        <p:spPr/>
        <p:txBody>
          <a:bodyPr/>
          <a:lstStyle/>
          <a:p>
            <a:fld id="{33786D1B-DAEE-2E42-BB3D-13CD5DF8E74B}" type="slidenum">
              <a:rPr lang="en-US" smtClean="0"/>
              <a:t>15</a:t>
            </a:fld>
            <a:endParaRPr lang="en-US"/>
          </a:p>
        </p:txBody>
      </p:sp>
    </p:spTree>
    <p:extLst>
      <p:ext uri="{BB962C8B-B14F-4D97-AF65-F5344CB8AC3E}">
        <p14:creationId xmlns:p14="http://schemas.microsoft.com/office/powerpoint/2010/main" val="24144580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further information, refer to the above book. The articles listed are the two scientific articles mentioned in the slides and should be available online. Questions, comments: please email Andrew Lee (</a:t>
            </a:r>
            <a:r>
              <a:rPr lang="en-US" err="1"/>
              <a:t>earhttoajl@gmail.com</a:t>
            </a:r>
            <a:r>
              <a:rPr lang="en-US"/>
              <a:t>).</a:t>
            </a:r>
          </a:p>
        </p:txBody>
      </p:sp>
      <p:sp>
        <p:nvSpPr>
          <p:cNvPr id="4" name="Slide Number Placeholder 3"/>
          <p:cNvSpPr>
            <a:spLocks noGrp="1"/>
          </p:cNvSpPr>
          <p:nvPr>
            <p:ph type="sldNum" sz="quarter" idx="5"/>
          </p:nvPr>
        </p:nvSpPr>
        <p:spPr/>
        <p:txBody>
          <a:bodyPr/>
          <a:lstStyle/>
          <a:p>
            <a:fld id="{33786D1B-DAEE-2E42-BB3D-13CD5DF8E74B}" type="slidenum">
              <a:rPr lang="en-US" smtClean="0"/>
              <a:t>16</a:t>
            </a:fld>
            <a:endParaRPr lang="en-US"/>
          </a:p>
        </p:txBody>
      </p:sp>
    </p:spTree>
    <p:extLst>
      <p:ext uri="{BB962C8B-B14F-4D97-AF65-F5344CB8AC3E}">
        <p14:creationId xmlns:p14="http://schemas.microsoft.com/office/powerpoint/2010/main" val="35770577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78BAFF-ADEB-4744-BC7F-43E9D31D4077}" type="slidenum">
              <a:rPr lang="en-US" smtClean="0"/>
              <a:t>17</a:t>
            </a:fld>
            <a:endParaRPr lang="en-US"/>
          </a:p>
        </p:txBody>
      </p:sp>
    </p:spTree>
    <p:extLst>
      <p:ext uri="{BB962C8B-B14F-4D97-AF65-F5344CB8AC3E}">
        <p14:creationId xmlns:p14="http://schemas.microsoft.com/office/powerpoint/2010/main" val="1461645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TEXT: So, we’re staring today with the simple question: What lives here? We’ll take one minute and have you write down what you think lives here.</a:t>
            </a:r>
          </a:p>
          <a:p>
            <a:r>
              <a:rPr lang="en-US" sz="1200" kern="1200" dirty="0">
                <a:solidFill>
                  <a:schemeClr val="tx1"/>
                </a:solidFill>
                <a:effectLst/>
                <a:latin typeface="Arial" panose="020B0604020202020204" pitchFamily="34" charset="0"/>
                <a:ea typeface="+mn-ea"/>
                <a:cs typeface="Arial" panose="020B0604020202020204" pitchFamily="34" charset="0"/>
              </a:rPr>
              <a:t>After 1 minute: OK, raise your hand if you wrote…deer….tree…grass…. </a:t>
            </a:r>
          </a:p>
          <a:p>
            <a:r>
              <a:rPr lang="en-US" sz="1200" kern="1200" dirty="0">
                <a:solidFill>
                  <a:schemeClr val="tx1"/>
                </a:solidFill>
                <a:effectLst/>
                <a:latin typeface="Arial" panose="020B0604020202020204" pitchFamily="34" charset="0"/>
                <a:ea typeface="+mn-ea"/>
                <a:cs typeface="Arial" panose="020B0604020202020204" pitchFamily="34" charset="0"/>
              </a:rPr>
              <a:t>For the next minute, think about other things living here. </a:t>
            </a:r>
          </a:p>
          <a:p>
            <a:r>
              <a:rPr lang="en-US" sz="1200" kern="1200" dirty="0">
                <a:solidFill>
                  <a:schemeClr val="tx1"/>
                </a:solidFill>
                <a:effectLst/>
                <a:latin typeface="Arial" panose="020B0604020202020204" pitchFamily="34" charset="0"/>
                <a:ea typeface="+mn-ea"/>
                <a:cs typeface="Arial" panose="020B0604020202020204" pitchFamily="34" charset="0"/>
              </a:rPr>
              <a:t>[Hint: they may be very small, and you might not see them in this picture]</a:t>
            </a:r>
          </a:p>
          <a:p>
            <a:r>
              <a:rPr lang="en-US" sz="1200" kern="1200" dirty="0">
                <a:solidFill>
                  <a:schemeClr val="tx1"/>
                </a:solidFill>
                <a:effectLst/>
                <a:latin typeface="Arial" panose="020B0604020202020204" pitchFamily="34" charset="0"/>
                <a:ea typeface="+mn-ea"/>
                <a:cs typeface="Arial" panose="020B0604020202020204" pitchFamily="34" charset="0"/>
              </a:rPr>
              <a:t>Anyone have anything else? </a:t>
            </a:r>
          </a:p>
          <a:p>
            <a:endParaRPr lang="en-US"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GOAL: Encourage careful observation, Spending time to closely examine and reflect</a:t>
            </a:r>
          </a:p>
          <a:p>
            <a:endParaRPr lang="en-US" dirty="0"/>
          </a:p>
        </p:txBody>
      </p:sp>
      <p:sp>
        <p:nvSpPr>
          <p:cNvPr id="4" name="Slide Number Placeholder 3"/>
          <p:cNvSpPr>
            <a:spLocks noGrp="1"/>
          </p:cNvSpPr>
          <p:nvPr>
            <p:ph type="sldNum" sz="quarter" idx="5"/>
          </p:nvPr>
        </p:nvSpPr>
        <p:spPr/>
        <p:txBody>
          <a:bodyPr/>
          <a:lstStyle/>
          <a:p>
            <a:fld id="{33786D1B-DAEE-2E42-BB3D-13CD5DF8E74B}" type="slidenum">
              <a:rPr lang="en-US" smtClean="0"/>
              <a:t>2</a:t>
            </a:fld>
            <a:endParaRPr lang="en-US"/>
          </a:p>
        </p:txBody>
      </p:sp>
    </p:spTree>
    <p:extLst>
      <p:ext uri="{BB962C8B-B14F-4D97-AF65-F5344CB8AC3E}">
        <p14:creationId xmlns:p14="http://schemas.microsoft.com/office/powerpoint/2010/main" val="24302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6199" y="4343399"/>
            <a:ext cx="6497595" cy="5566719"/>
          </a:xfrm>
        </p:spPr>
        <p:txBody>
          <a:bodyPr/>
          <a:lstStyle/>
          <a:p>
            <a:r>
              <a:rPr lang="en-US" sz="1200" dirty="0">
                <a:latin typeface="Arial" panose="020B0604020202020204" pitchFamily="34" charset="0"/>
                <a:cs typeface="Arial" panose="020B0604020202020204" pitchFamily="34" charset="0"/>
              </a:rPr>
              <a:t>TEXT: Well we might have missed a few things. The tick that feeds off the blood of the deer…..the caterpillar &amp; moths found on trees….or the combination of algae and fungus forming lichens on the side of trees (a symbiotic relationship, where it is mutually beneficial to both the tree and the lichens), or lastly... the invisible millions of bacteria, fungi and viruses living in soil. </a:t>
            </a:r>
          </a:p>
          <a:p>
            <a:r>
              <a:rPr lang="en-US" sz="1200" dirty="0">
                <a:latin typeface="Arial" panose="020B0604020202020204" pitchFamily="34" charset="0"/>
                <a:cs typeface="Arial" panose="020B0604020202020204" pitchFamily="34" charset="0"/>
              </a:rPr>
              <a:t> </a:t>
            </a:r>
          </a:p>
          <a:p>
            <a:r>
              <a:rPr lang="en-US" sz="1200" dirty="0">
                <a:latin typeface="Arial" panose="020B0604020202020204" pitchFamily="34" charset="0"/>
                <a:cs typeface="Arial" panose="020B0604020202020204" pitchFamily="34" charset="0"/>
              </a:rPr>
              <a:t>As we start, we’re thinking about the unseen landscape and the interrelationships that go beyond the deer tick feeding on the deer. These species have their own space, and it overlaps with species. Biologists say these species are living in a community…different species that live in a shared space.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But all these species are living in balance, carving out their own little corner in the neighborhood. And by all measures, they’re stable and in good health…pending disruption…. If we brought in other grazing animals, all the grass might be eaten up. Other types of foreign ticks might kill off deer.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What would happen if the nitrogen-fixing rhizobia and others such as Frankia died off? Then the plants would die too. So you can think of this as a neighborhood where everyone has their own house, and it isn’t crowded, and people do their own thing. They help each other out, but mostly keep to themselves. If a bunch of new families moved in, or there was another big change to the roads or sidewalks, it would disrupt the balance in the neighborhood.</a:t>
            </a:r>
          </a:p>
          <a:p>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ENDING QUESTION: If large, complicated organisms (eukaryotes) live in such a relationship, do you think simpler organisms, like bacteria do?</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GOAL: Consider the small species, introduce symbiosis, convey distinct corners of a biological “community”, species largely live in harmony, introduce the idea of disharmony/big change, analogy drawn  to a neighborhood</a:t>
            </a: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3786D1B-DAEE-2E42-BB3D-13CD5DF8E74B}" type="slidenum">
              <a:rPr lang="en-US" smtClean="0"/>
              <a:t>3</a:t>
            </a:fld>
            <a:endParaRPr lang="en-US"/>
          </a:p>
        </p:txBody>
      </p:sp>
    </p:spTree>
    <p:extLst>
      <p:ext uri="{BB962C8B-B14F-4D97-AF65-F5344CB8AC3E}">
        <p14:creationId xmlns:p14="http://schemas.microsoft.com/office/powerpoint/2010/main" val="2478279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0999" y="4343400"/>
            <a:ext cx="6266935" cy="4677032"/>
          </a:xfrm>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TEXT: What does microbiome mean? </a:t>
            </a:r>
          </a:p>
          <a:p>
            <a:endParaRPr lang="en-US"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The definition is on the slide and the term was coined back in 2001 by a Nobel prize winner (who discovered more about how DNA provides the code of life). We’re noticing how organisms help each other (commensal and symbiotic) and those that cause disease (</a:t>
            </a:r>
            <a:r>
              <a:rPr lang="en-US" sz="1200" kern="1200" dirty="0" err="1">
                <a:solidFill>
                  <a:schemeClr val="tx1"/>
                </a:solidFill>
                <a:effectLst/>
                <a:latin typeface="Arial" panose="020B0604020202020204" pitchFamily="34" charset="0"/>
                <a:ea typeface="+mn-ea"/>
                <a:cs typeface="Arial" panose="020B0604020202020204" pitchFamily="34" charset="0"/>
              </a:rPr>
              <a:t>ie</a:t>
            </a:r>
            <a:r>
              <a:rPr lang="en-US" sz="1200" kern="1200" dirty="0">
                <a:solidFill>
                  <a:schemeClr val="tx1"/>
                </a:solidFill>
                <a:effectLst/>
                <a:latin typeface="Arial" panose="020B0604020202020204" pitchFamily="34" charset="0"/>
                <a:ea typeface="+mn-ea"/>
                <a:cs typeface="Arial" panose="020B0604020202020204" pitchFamily="34" charset="0"/>
              </a:rPr>
              <a:t>., pathogenic) live in a shared space. This can determine health, or lack of health. </a:t>
            </a:r>
          </a:p>
          <a:p>
            <a:endParaRPr lang="en-US"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So this idea, this term was created nearly 20 years ago, and it is still thought of as a revolutionary idea. Science takes time and the idea of the microbiome really only entered the general public’s knowledge 5-10 years ago. </a:t>
            </a:r>
            <a:br>
              <a:rPr lang="en-US" sz="1200" kern="1200" dirty="0">
                <a:solidFill>
                  <a:schemeClr val="tx1"/>
                </a:solidFill>
                <a:effectLst/>
                <a:latin typeface="Arial" panose="020B0604020202020204" pitchFamily="34" charset="0"/>
                <a:ea typeface="+mn-ea"/>
                <a:cs typeface="Arial" panose="020B0604020202020204" pitchFamily="34" charset="0"/>
              </a:rPr>
            </a:br>
            <a:br>
              <a:rPr lang="en-US" sz="1200" kern="1200" dirty="0">
                <a:solidFill>
                  <a:schemeClr val="tx1"/>
                </a:solidFill>
                <a:effectLst/>
                <a:latin typeface="Arial" panose="020B0604020202020204" pitchFamily="34" charset="0"/>
                <a:ea typeface="+mn-ea"/>
                <a:cs typeface="Arial" panose="020B0604020202020204" pitchFamily="34" charset="0"/>
              </a:rPr>
            </a:br>
            <a:r>
              <a:rPr lang="en-US" sz="1200" kern="1200" dirty="0">
                <a:solidFill>
                  <a:schemeClr val="tx1"/>
                </a:solidFill>
                <a:effectLst/>
                <a:latin typeface="Arial" panose="020B0604020202020204" pitchFamily="34" charset="0"/>
                <a:ea typeface="+mn-ea"/>
                <a:cs typeface="Arial" panose="020B0604020202020204" pitchFamily="34" charset="0"/>
              </a:rPr>
              <a:t>Looking closer at the definition what organisms are mentioned in this definition?….microorganisms. This means we could be looking at bacteria, or fungus, or viruses….all of these organisms meet this definition. </a:t>
            </a:r>
          </a:p>
          <a:p>
            <a:endParaRPr lang="en-US"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In fact, we thinking that plants and animals are the dominant inhabitants of the planet…why? Because we see so many examples, everywhere. But this has been challenged. Only 3 years ago, researchers in California proposed rewriting the traditional tree of life to reflect the fact that </a:t>
            </a:r>
            <a:r>
              <a:rPr lang="en-US" sz="1200" i="1" kern="1200" dirty="0">
                <a:solidFill>
                  <a:schemeClr val="tx1"/>
                </a:solidFill>
                <a:effectLst/>
                <a:latin typeface="Arial" panose="020B0604020202020204" pitchFamily="34" charset="0"/>
                <a:ea typeface="+mn-ea"/>
                <a:cs typeface="Arial" panose="020B0604020202020204" pitchFamily="34" charset="0"/>
              </a:rPr>
              <a:t>bacteria</a:t>
            </a:r>
            <a:r>
              <a:rPr lang="en-US" sz="1200" kern="1200" dirty="0">
                <a:solidFill>
                  <a:schemeClr val="tx1"/>
                </a:solidFill>
                <a:effectLst/>
                <a:latin typeface="Arial" panose="020B0604020202020204" pitchFamily="34" charset="0"/>
                <a:ea typeface="+mn-ea"/>
                <a:cs typeface="Arial" panose="020B0604020202020204" pitchFamily="34" charset="0"/>
              </a:rPr>
              <a:t> are the dominant kingdom. The most interesting thing about this model is that it uses computer simulations to guess that many bacteria species are yet to be discovered (extrapolating from the number already discovered).</a:t>
            </a:r>
          </a:p>
          <a:p>
            <a:endParaRPr lang="en-US"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GOALS: Define microbiome, reinforce how inter-species relationships impact health, consider what are microorganisms, introduce species diversity and revised ”tree of life”, science is always changing with discovery</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3786D1B-DAEE-2E42-BB3D-13CD5DF8E74B}" type="slidenum">
              <a:rPr lang="en-US" smtClean="0"/>
              <a:t>4</a:t>
            </a:fld>
            <a:endParaRPr lang="en-US"/>
          </a:p>
        </p:txBody>
      </p:sp>
    </p:spTree>
    <p:extLst>
      <p:ext uri="{BB962C8B-B14F-4D97-AF65-F5344CB8AC3E}">
        <p14:creationId xmlns:p14="http://schemas.microsoft.com/office/powerpoint/2010/main" val="12022494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1601" y="4343399"/>
            <a:ext cx="6477000" cy="7815650"/>
          </a:xfrm>
        </p:spPr>
        <p:txBody>
          <a:bodyPr/>
          <a:lstStyle/>
          <a:p>
            <a:r>
              <a:rPr lang="en-US" sz="1200">
                <a:latin typeface="Arial" panose="020B0604020202020204" pitchFamily="34" charset="0"/>
                <a:cs typeface="Arial" panose="020B0604020202020204" pitchFamily="34" charset="0"/>
              </a:rPr>
              <a:t>TEXT: Let’s talk about our own bodies and how they host microorganisms. Specifically our skin: which has unique microclimates… small areas where the environment is hospitable to specific types of bacteria. While this has been known for decades, a 2015 article shows us this cool looking map.  This study developed a biological heat map, with the red and yellow the most active  bacterial growth, green and blue, less so….along the bottom we see three bacteria….you’ve probably heard of a staph infection, but propionibacterium and corynebacterium are maybe less familiar.  </a:t>
            </a:r>
          </a:p>
          <a:p>
            <a:endParaRPr lang="en-US" sz="1200">
              <a:latin typeface="Arial" panose="020B0604020202020204" pitchFamily="34" charset="0"/>
              <a:cs typeface="Arial" panose="020B0604020202020204" pitchFamily="34" charset="0"/>
            </a:endParaRPr>
          </a:p>
          <a:p>
            <a:r>
              <a:rPr lang="en-US" sz="1200">
                <a:latin typeface="Arial" panose="020B0604020202020204" pitchFamily="34" charset="0"/>
                <a:cs typeface="Arial" panose="020B0604020202020204" pitchFamily="34" charset="0"/>
              </a:rPr>
              <a:t>This diagram also differentiates between males and females, with female samples on the top and male on the bottom.</a:t>
            </a:r>
          </a:p>
          <a:p>
            <a:endParaRPr lang="en-US" sz="1200">
              <a:latin typeface="Arial" panose="020B0604020202020204" pitchFamily="34" charset="0"/>
              <a:cs typeface="Arial" panose="020B0604020202020204" pitchFamily="34" charset="0"/>
            </a:endParaRPr>
          </a:p>
          <a:p>
            <a:r>
              <a:rPr lang="en-US" sz="1200">
                <a:latin typeface="Arial" panose="020B0604020202020204" pitchFamily="34" charset="0"/>
                <a:cs typeface="Arial" panose="020B0604020202020204" pitchFamily="34" charset="0"/>
              </a:rPr>
              <a:t>Staphylococcus tends to inhibit moist areas, but there is more to the story. This strain really likes the sole and back of the foot in men, and a little less so in women. So an interesting difference here: propionibacterium is a bacteria that really likes oily skin…when you high concentrations of glands that produce oil, you get more of the bacteria. So parts of the face, and back….and this is bacteria is the one that causes acne infections in young adults. </a:t>
            </a:r>
          </a:p>
          <a:p>
            <a:endParaRPr lang="en-US" sz="1200">
              <a:latin typeface="Arial" panose="020B0604020202020204" pitchFamily="34" charset="0"/>
              <a:cs typeface="Arial" panose="020B0604020202020204" pitchFamily="34" charset="0"/>
            </a:endParaRPr>
          </a:p>
          <a:p>
            <a:r>
              <a:rPr lang="en-US" sz="1200">
                <a:latin typeface="Arial" panose="020B0604020202020204" pitchFamily="34" charset="0"/>
                <a:cs typeface="Arial" panose="020B0604020202020204" pitchFamily="34" charset="0"/>
              </a:rPr>
              <a:t>Again, note there is a difference in where men and women have these bacteria on their face. And lastly, corynebacterium….like staph, it likes moist areas, so like staph, we have activity in the foot….but also on the hand, all up and down men’s backs, a lot more activity in women’s scalps on the top, and also in the crotch area of men, and to a much lesser extent in women. </a:t>
            </a:r>
          </a:p>
          <a:p>
            <a:endParaRPr lang="en-US" sz="1200" kern="120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What causes different bacteria to prefer different parts of the body? What makes the foot different from the back? Isn’t it the same skin? What’s going on?</a:t>
            </a:r>
          </a:p>
          <a:p>
            <a:r>
              <a:rPr lang="en-US" sz="1200" kern="1200">
                <a:solidFill>
                  <a:schemeClr val="tx1"/>
                </a:solidFill>
                <a:effectLst/>
                <a:latin typeface="Arial" panose="020B0604020202020204" pitchFamily="34" charset="0"/>
                <a:ea typeface="+mn-ea"/>
                <a:cs typeface="Arial" panose="020B0604020202020204" pitchFamily="34" charset="0"/>
              </a:rPr>
              <a:t>Answer: Different skin chemistry, including oil content, pH, water/sweat. Bacteria will naturally live where they can take advantage of a stable environment where there is food they can use, like fats found in skin oil.</a:t>
            </a:r>
          </a:p>
          <a:p>
            <a:endParaRPr lang="en-US" sz="1200" kern="1200">
              <a:solidFill>
                <a:schemeClr val="tx1"/>
              </a:solidFill>
              <a:effectLst/>
              <a:latin typeface="Arial" panose="020B0604020202020204" pitchFamily="34" charset="0"/>
              <a:ea typeface="+mn-ea"/>
              <a:cs typeface="Arial" panose="020B0604020202020204" pitchFamily="34" charset="0"/>
            </a:endParaRPr>
          </a:p>
          <a:p>
            <a:r>
              <a:rPr lang="en-US" sz="1200" kern="1200">
                <a:solidFill>
                  <a:schemeClr val="tx1"/>
                </a:solidFill>
                <a:effectLst/>
                <a:latin typeface="Arial" panose="020B0604020202020204" pitchFamily="34" charset="0"/>
                <a:ea typeface="+mn-ea"/>
                <a:cs typeface="Arial" panose="020B0604020202020204" pitchFamily="34" charset="0"/>
              </a:rPr>
              <a:t>Did you noticed that this staph bacteria on the foot is the same deadly staph bacteria that can kill you if it gets into your blood stream? Hanging out on your foot, it’s not causing any problems with your foot or your body as a whole.</a:t>
            </a:r>
          </a:p>
          <a:p>
            <a:r>
              <a:rPr lang="en-US" sz="1200">
                <a:effectLst/>
                <a:latin typeface="Arial" panose="020B0604020202020204" pitchFamily="34" charset="0"/>
                <a:cs typeface="Arial" panose="020B0604020202020204" pitchFamily="34" charset="0"/>
              </a:rPr>
              <a:t> </a:t>
            </a:r>
            <a:endParaRPr lang="en-US" sz="1200">
              <a:latin typeface="Arial" panose="020B0604020202020204" pitchFamily="34" charset="0"/>
              <a:cs typeface="Arial" panose="020B0604020202020204" pitchFamily="34" charset="0"/>
            </a:endParaRPr>
          </a:p>
          <a:p>
            <a:r>
              <a:rPr lang="en-US" sz="1200">
                <a:latin typeface="Arial" panose="020B0604020202020204" pitchFamily="34" charset="0"/>
                <a:cs typeface="Arial" panose="020B0604020202020204" pitchFamily="34" charset="0"/>
              </a:rPr>
              <a:t>This cool work was done by a big group of researchers from three different countries, including people in three different US states, so cool science involving people from all over the world.</a:t>
            </a:r>
          </a:p>
          <a:p>
            <a:endParaRPr lang="en-US" sz="1200">
              <a:latin typeface="Arial" panose="020B0604020202020204" pitchFamily="34" charset="0"/>
              <a:cs typeface="Arial" panose="020B0604020202020204" pitchFamily="34" charset="0"/>
            </a:endParaRPr>
          </a:p>
          <a:p>
            <a:r>
              <a:rPr lang="en-US" sz="1200">
                <a:latin typeface="Arial" panose="020B0604020202020204" pitchFamily="34" charset="0"/>
                <a:cs typeface="Arial" panose="020B0604020202020204" pitchFamily="34" charset="0"/>
              </a:rPr>
              <a:t>GOALS: introduce 2015 research study mapping three bacteria to different parts of the body, encourage close examination of charts (noting male/female differences, comparing bacteria), introducing chemistry’s role in determining where bacteria preferentially live, highlighting staph can kill in the blood, but is harmless on the foot, research is an international effort</a:t>
            </a:r>
          </a:p>
          <a:p>
            <a:endParaRPr lang="en-US" sz="12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3786D1B-DAEE-2E42-BB3D-13CD5DF8E74B}" type="slidenum">
              <a:rPr lang="en-US" smtClean="0"/>
              <a:t>5</a:t>
            </a:fld>
            <a:endParaRPr lang="en-US"/>
          </a:p>
        </p:txBody>
      </p:sp>
    </p:spTree>
    <p:extLst>
      <p:ext uri="{BB962C8B-B14F-4D97-AF65-F5344CB8AC3E}">
        <p14:creationId xmlns:p14="http://schemas.microsoft.com/office/powerpoint/2010/main" val="3454720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TEXT: Are we the oldest things on the planet? No, not by a long shot. We’ve only been on the scene for a short time. Only 300,000 years. </a:t>
            </a:r>
          </a:p>
          <a:p>
            <a:endParaRPr lang="en-US" sz="1200"/>
          </a:p>
          <a:p>
            <a:r>
              <a:rPr lang="en-US" sz="1200"/>
              <a:t>Prokaryotes, that is, basic single-celled organisms like bacteria have been around for more than 1,000x longer. In fact, this picture on the left shows fossil evidence of layers of bacteria preserved in the middle of what was a tree. Now, it’s a fossil called a stromatolite and scientists can study the bacteria found inside, seeing that it is a so-called cyanobacteria: a bacteria that can harvest energy from the sun, just like plants do. </a:t>
            </a:r>
          </a:p>
          <a:p>
            <a:endParaRPr lang="en-US" sz="1200"/>
          </a:p>
          <a:p>
            <a:r>
              <a:rPr lang="en-US" sz="1200"/>
              <a:t>GOALS: Introduce bacteria as ancient organisms, give an idea of the short time people have been on earth, show overlap between plants and bacteria (cyanobacteria)</a:t>
            </a:r>
          </a:p>
        </p:txBody>
      </p:sp>
      <p:sp>
        <p:nvSpPr>
          <p:cNvPr id="4" name="Slide Number Placeholder 3"/>
          <p:cNvSpPr>
            <a:spLocks noGrp="1"/>
          </p:cNvSpPr>
          <p:nvPr>
            <p:ph type="sldNum" sz="quarter" idx="5"/>
          </p:nvPr>
        </p:nvSpPr>
        <p:spPr/>
        <p:txBody>
          <a:bodyPr/>
          <a:lstStyle/>
          <a:p>
            <a:fld id="{33786D1B-DAEE-2E42-BB3D-13CD5DF8E74B}" type="slidenum">
              <a:rPr lang="en-US" smtClean="0"/>
              <a:t>6</a:t>
            </a:fld>
            <a:endParaRPr lang="en-US"/>
          </a:p>
        </p:txBody>
      </p:sp>
    </p:spTree>
    <p:extLst>
      <p:ext uri="{BB962C8B-B14F-4D97-AF65-F5344CB8AC3E}">
        <p14:creationId xmlns:p14="http://schemas.microsoft.com/office/powerpoint/2010/main" val="35087075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TEXT: So we saw that it is hard to think of bacteria as different from complicated cells, like eukaryotes (plants).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What if we look inside our own cells and see evidence of actually being in existence because of a cooperative relationship with bacteria.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What are we looking at here? The organelle in cells, the mitochondria. What do they do? They power the cell, providing it with energy.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its kind of odd that they have these characteristics listed on the right:…a bilayer, a plasmid of DNA, and ribosomes…as if they were completely self sufficient.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Also strange to note that mitochondria are about the same size as some bacteria.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is the so-called endosymbiotic theory, that mitochondria used to be prokaryotes, doing their own thing….until our eukaryotic ancestors came along and ate them up. Basically forcing them to make energy for our cells. </a:t>
            </a:r>
          </a:p>
          <a:p>
            <a:endParaRPr lang="en-US" sz="1200" dirty="0"/>
          </a:p>
          <a:p>
            <a:r>
              <a:rPr lang="en-US" sz="1200" dirty="0"/>
              <a:t>GOALS: Reinforcing organelles &amp; mitochondria definition, introducing the endosymbiotic theory</a:t>
            </a:r>
          </a:p>
        </p:txBody>
      </p:sp>
      <p:sp>
        <p:nvSpPr>
          <p:cNvPr id="4" name="Slide Number Placeholder 3"/>
          <p:cNvSpPr>
            <a:spLocks noGrp="1"/>
          </p:cNvSpPr>
          <p:nvPr>
            <p:ph type="sldNum" sz="quarter" idx="5"/>
          </p:nvPr>
        </p:nvSpPr>
        <p:spPr/>
        <p:txBody>
          <a:bodyPr/>
          <a:lstStyle/>
          <a:p>
            <a:fld id="{33786D1B-DAEE-2E42-BB3D-13CD5DF8E74B}" type="slidenum">
              <a:rPr lang="en-US" smtClean="0"/>
              <a:t>7</a:t>
            </a:fld>
            <a:endParaRPr lang="en-US" dirty="0"/>
          </a:p>
        </p:txBody>
      </p:sp>
    </p:spTree>
    <p:extLst>
      <p:ext uri="{BB962C8B-B14F-4D97-AF65-F5344CB8AC3E}">
        <p14:creationId xmlns:p14="http://schemas.microsoft.com/office/powerpoint/2010/main" val="16599489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TEXT: We saw this a few slides ago, there are bacteria that behave like plants (the cyanobacteria that are capable of photosynthesis). But flipped around, just like with us and the mitochondria, plants are taking advantage of bacteria.  The chloroplasts, filled with the photosynthetic dye chlorophyll also have their own double membrane covering them, a plasmid circle of DNA unique to them, and ribosomes….and, like mitochondria, are coincidentally the same small size as some bacteria.</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we’re here because of bacteria that are now part of us, and plants too owe their amazing powers of photosynthesis to bacteria that can take light and carbon dioxide to turn it into sugar.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endosymbiotic theory is applicable not only to mitochondria we have, but also to structures that are unique to plants, the chloroplasts.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GOALS: Review chloroplast definition, connect bacteria to plants’ photosynthesis, tie chloroplasts to the endosymbiotic theory.</a:t>
            </a:r>
          </a:p>
          <a:p>
            <a:endParaRPr lang="en-US" dirty="0"/>
          </a:p>
        </p:txBody>
      </p:sp>
      <p:sp>
        <p:nvSpPr>
          <p:cNvPr id="4" name="Slide Number Placeholder 3"/>
          <p:cNvSpPr>
            <a:spLocks noGrp="1"/>
          </p:cNvSpPr>
          <p:nvPr>
            <p:ph type="sldNum" sz="quarter" idx="5"/>
          </p:nvPr>
        </p:nvSpPr>
        <p:spPr/>
        <p:txBody>
          <a:bodyPr/>
          <a:lstStyle/>
          <a:p>
            <a:fld id="{33786D1B-DAEE-2E42-BB3D-13CD5DF8E74B}" type="slidenum">
              <a:rPr lang="en-US" smtClean="0"/>
              <a:t>8</a:t>
            </a:fld>
            <a:endParaRPr lang="en-US" dirty="0"/>
          </a:p>
        </p:txBody>
      </p:sp>
    </p:spTree>
    <p:extLst>
      <p:ext uri="{BB962C8B-B14F-4D97-AF65-F5344CB8AC3E}">
        <p14:creationId xmlns:p14="http://schemas.microsoft.com/office/powerpoint/2010/main" val="27392972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09862" y="4343400"/>
            <a:ext cx="6400800" cy="5565098"/>
          </a:xfrm>
        </p:spPr>
        <p:txBody>
          <a:bodyPr/>
          <a:lstStyle/>
          <a:p>
            <a:r>
              <a:rPr lang="en-US" sz="1200"/>
              <a:t>TEXT: We introduced the mapping of </a:t>
            </a:r>
            <a:r>
              <a:rPr lang="en-US" sz="1200" i="1"/>
              <a:t>skin</a:t>
            </a:r>
            <a:r>
              <a:rPr lang="en-US" sz="1200"/>
              <a:t> bacteria hot zones a bit ago and the other area of big interest in the body is the gastrointestinal tract, your belly, gut, stomach….all the tubes that move food and drink through your body….going all the way from the mouth to the anus. Our bodies have interesting and distinct bacteria living and helping us digest food. These bacteria even help us make vitamins, like vitamin K in the large intestine and we couldn’t do it without them. </a:t>
            </a:r>
          </a:p>
          <a:p>
            <a:endParaRPr lang="en-US" sz="1200"/>
          </a:p>
          <a:p>
            <a:r>
              <a:rPr lang="en-US" sz="1200"/>
              <a:t>Its not a big surprise to think that a balance of bacteria in our guts can help us to digest our food, and if this bacterial mix was not diverse, we could imagine we might even have poor health because of bad digestion and inability to make crucial vitamins. </a:t>
            </a:r>
          </a:p>
          <a:p>
            <a:endParaRPr lang="en-US" sz="1200"/>
          </a:p>
          <a:p>
            <a:r>
              <a:rPr lang="en-US" sz="1200"/>
              <a:t>It isn’t as obvious that the same balance, or lack of balance could impact how we process drugs. Whether it be processing certain anti cancer drugs in the bloodstream that is impairing them or encouraging them to work properly…. correctly converting a drug to its proper form for Parkinson’s disease….what bacteria we have in our intestines impacts how drugs get converted. </a:t>
            </a:r>
          </a:p>
          <a:p>
            <a:r>
              <a:rPr lang="en-US" sz="1200"/>
              <a:t> </a:t>
            </a:r>
          </a:p>
          <a:p>
            <a:r>
              <a:rPr lang="en-US" sz="1200"/>
              <a:t>A less obvious connection to bacteria can be seen with inflammation. We can all scratch our hands with our fingers and after a few seconds we start to see reddening….well this inflammation is part of your body’s natural response to stress (in this case the stress on your skin of the constant scratching). So what if all of your body was constantly stressed because of a lack of peace with the bacteria living in your digestive system, or on your skin? This is exactly what may be contributing to autoimmune diseases you may have heard of, like Crohn’s disease, or inflammatory bowel disease. Auto-immune diseases come about because your body is so agitated that it starts attacking itself, to defend against invaders it thinks are around. This overall lack of calm, peaceful bacteria living in your body have put your insides in a constant state of stress. Though we’re skipping a few steps here, your body’s response to being inflamed all the times is thought to also contribute to heart attacks and strokes. </a:t>
            </a:r>
          </a:p>
          <a:p>
            <a:endParaRPr lang="en-US" sz="1200"/>
          </a:p>
          <a:p>
            <a:r>
              <a:rPr lang="en-US" sz="1200"/>
              <a:t>The take-away message here is that bacteria influence how we digest anything we eat or drink and that they also may be responsible for whether our body’s reaction to stress, called inflammation, is exaggerated which can lead to autoimmune diseases and cardiovascular diseases like heart attacks.</a:t>
            </a:r>
          </a:p>
          <a:p>
            <a:endParaRPr lang="en-US" sz="1200"/>
          </a:p>
          <a:p>
            <a:r>
              <a:rPr lang="en-US" sz="1200" kern="1200">
                <a:solidFill>
                  <a:schemeClr val="tx1"/>
                </a:solidFill>
                <a:effectLst/>
                <a:latin typeface="+mn-lt"/>
                <a:ea typeface="+mn-ea"/>
                <a:cs typeface="+mn-cs"/>
              </a:rPr>
              <a:t>So we’re only just starting to understand how a peaceful, balanced gut and skin, full of different types of bacteria may be crucial for promoting health and may explain how people can get sick. Its exciting to see that research is examining whether some types of asthma may be related to an imbalance of naturally occurring bacteria in the lungs. </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And at the National Institutes of Health, near Washington, DC all of this research information is being analyzed and stored in an ongoing project called the Human Microbiome Project. This project has a separate site that covers research into 3 diseases that are thought to be linked to microbiome imbalance. We talked about autoimmune disease Inflammatory Bowel Disease, there is evidence to suggest that early births could be caused by imbalance in the vaginal birth canal, sending a signal to the baby that it’s time to leave, and lastly, there is research showing that types of gut bacteria may influence who gets sugar diabetes and who doesn’t.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GOALS: connecting bacteria in the gut to digesting anything that comes in the body, highlighting bacterial role in vitamin production, connecting bacteria to the body’s inflammation response, connection to ongoing research (via Microbiome Project)</a:t>
            </a:r>
          </a:p>
          <a:p>
            <a:endParaRPr lang="en-US" sz="1200"/>
          </a:p>
        </p:txBody>
      </p:sp>
      <p:sp>
        <p:nvSpPr>
          <p:cNvPr id="4" name="Slide Number Placeholder 3"/>
          <p:cNvSpPr>
            <a:spLocks noGrp="1"/>
          </p:cNvSpPr>
          <p:nvPr>
            <p:ph type="sldNum" sz="quarter" idx="5"/>
          </p:nvPr>
        </p:nvSpPr>
        <p:spPr/>
        <p:txBody>
          <a:bodyPr/>
          <a:lstStyle/>
          <a:p>
            <a:fld id="{33786D1B-DAEE-2E42-BB3D-13CD5DF8E74B}" type="slidenum">
              <a:rPr lang="en-US" smtClean="0"/>
              <a:t>9</a:t>
            </a:fld>
            <a:endParaRPr lang="en-US"/>
          </a:p>
        </p:txBody>
      </p:sp>
    </p:spTree>
    <p:extLst>
      <p:ext uri="{BB962C8B-B14F-4D97-AF65-F5344CB8AC3E}">
        <p14:creationId xmlns:p14="http://schemas.microsoft.com/office/powerpoint/2010/main" val="26777637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pic>
        <p:nvPicPr>
          <p:cNvPr id="6" name="Picture 5">
            <a:extLst>
              <a:ext uri="{FF2B5EF4-FFF2-40B4-BE49-F238E27FC236}">
                <a16:creationId xmlns:a16="http://schemas.microsoft.com/office/drawing/2014/main" id="{CF8B4BE7-76A9-1040-A87F-EDD8E2E74CE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descr="A close up of graphics&#10;&#10;Description automatically generated">
            <a:extLst>
              <a:ext uri="{FF2B5EF4-FFF2-40B4-BE49-F238E27FC236}">
                <a16:creationId xmlns:a16="http://schemas.microsoft.com/office/drawing/2014/main" id="{2F3F4273-8B02-904B-9886-B727B9337A2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603435" y="0"/>
            <a:ext cx="4573197" cy="4832714"/>
          </a:xfrm>
          <a:prstGeom prst="rect">
            <a:avLst/>
          </a:prstGeom>
        </p:spPr>
      </p:pic>
      <p:sp>
        <p:nvSpPr>
          <p:cNvPr id="2" name="Title 1"/>
          <p:cNvSpPr>
            <a:spLocks noGrp="1"/>
          </p:cNvSpPr>
          <p:nvPr>
            <p:ph type="title" hasCustomPrompt="1"/>
          </p:nvPr>
        </p:nvSpPr>
        <p:spPr>
          <a:xfrm>
            <a:off x="576071" y="1350214"/>
            <a:ext cx="11039858" cy="2126601"/>
          </a:xfrm>
        </p:spPr>
        <p:txBody>
          <a:bodyPr anchor="b" anchorCtr="0">
            <a:normAutofit/>
          </a:bodyPr>
          <a:lstStyle>
            <a:lvl1pPr>
              <a:defRPr sz="5867" b="1">
                <a:ln>
                  <a:noFill/>
                </a:ln>
                <a:solidFill>
                  <a:schemeClr val="bg2"/>
                </a:solidFill>
              </a:defRPr>
            </a:lvl1pPr>
          </a:lstStyle>
          <a:p>
            <a:r>
              <a:rPr lang="en-US" dirty="0"/>
              <a:t>Talk Title</a:t>
            </a:r>
          </a:p>
        </p:txBody>
      </p:sp>
      <p:sp>
        <p:nvSpPr>
          <p:cNvPr id="3" name="Text Placeholder 2"/>
          <p:cNvSpPr>
            <a:spLocks noGrp="1"/>
          </p:cNvSpPr>
          <p:nvPr>
            <p:ph type="body" idx="1" hasCustomPrompt="1"/>
          </p:nvPr>
        </p:nvSpPr>
        <p:spPr>
          <a:xfrm>
            <a:off x="576232" y="3659648"/>
            <a:ext cx="11024168" cy="421525"/>
          </a:xfrm>
        </p:spPr>
        <p:txBody>
          <a:bodyPr lIns="0"/>
          <a:lstStyle>
            <a:lvl1pPr marL="0" indent="0">
              <a:buNone/>
              <a:defRPr sz="2400" b="1">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Name</a:t>
            </a:r>
          </a:p>
        </p:txBody>
      </p:sp>
      <p:sp>
        <p:nvSpPr>
          <p:cNvPr id="7" name="Text Placeholder 2"/>
          <p:cNvSpPr>
            <a:spLocks noGrp="1"/>
          </p:cNvSpPr>
          <p:nvPr>
            <p:ph type="body" idx="13" hasCustomPrompt="1"/>
          </p:nvPr>
        </p:nvSpPr>
        <p:spPr>
          <a:xfrm>
            <a:off x="576232" y="4079335"/>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Professional Title, Branch or Division</a:t>
            </a:r>
          </a:p>
        </p:txBody>
      </p:sp>
      <p:sp>
        <p:nvSpPr>
          <p:cNvPr id="14" name="Text Placeholder 2"/>
          <p:cNvSpPr>
            <a:spLocks noGrp="1"/>
          </p:cNvSpPr>
          <p:nvPr>
            <p:ph type="body" idx="14" hasCustomPrompt="1"/>
          </p:nvPr>
        </p:nvSpPr>
        <p:spPr>
          <a:xfrm>
            <a:off x="576232" y="4394182"/>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Date</a:t>
            </a:r>
          </a:p>
        </p:txBody>
      </p:sp>
      <p:pic>
        <p:nvPicPr>
          <p:cNvPr id="18" name="Picture 17"/>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033872" y="5702976"/>
            <a:ext cx="1530350" cy="711277"/>
          </a:xfrm>
          <a:prstGeom prst="rect">
            <a:avLst/>
          </a:prstGeom>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576071" y="5608550"/>
            <a:ext cx="895942" cy="900128"/>
          </a:xfrm>
          <a:prstGeom prst="rect">
            <a:avLst/>
          </a:prstGeom>
        </p:spPr>
      </p:pic>
      <p:pic>
        <p:nvPicPr>
          <p:cNvPr id="20" name="Picture 19"/>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746806" y="5813433"/>
            <a:ext cx="2157818" cy="450687"/>
          </a:xfrm>
          <a:prstGeom prst="rect">
            <a:avLst/>
          </a:prstGeom>
        </p:spPr>
      </p:pic>
    </p:spTree>
    <p:extLst>
      <p:ext uri="{BB962C8B-B14F-4D97-AF65-F5344CB8AC3E}">
        <p14:creationId xmlns:p14="http://schemas.microsoft.com/office/powerpoint/2010/main" val="2393114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839870"/>
            <a:ext cx="11039857" cy="1604433"/>
          </a:xfrm>
        </p:spPr>
        <p:txBody>
          <a:bodyPr anchor="b">
            <a:normAutofit/>
          </a:bodyPr>
          <a:lstStyle>
            <a:lvl1pPr algn="l">
              <a:defRPr sz="54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7" cy="1655233"/>
          </a:xfrm>
        </p:spPr>
        <p:txBody>
          <a:bodyPr lIns="0"/>
          <a:lstStyle>
            <a:lvl1pPr marL="0" indent="0" algn="l">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dirty="0"/>
              <a:t>Click to edit Master subtitle style</a:t>
            </a:r>
          </a:p>
        </p:txBody>
      </p:sp>
      <p:sp>
        <p:nvSpPr>
          <p:cNvPr id="4" name="Date Placeholder 3"/>
          <p:cNvSpPr>
            <a:spLocks noGrp="1"/>
          </p:cNvSpPr>
          <p:nvPr>
            <p:ph type="dt" sz="half" idx="10"/>
          </p:nvPr>
        </p:nvSpPr>
        <p:spPr/>
        <p:txBody>
          <a:bodyPr/>
          <a:lstStyle/>
          <a:p>
            <a:endParaRPr lang="en-US"/>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FE5438-BBFB-7B45-A0F3-FFE108319B1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995690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sp>
        <p:nvSpPr>
          <p:cNvPr id="6" name="Rectangle 5"/>
          <p:cNvSpPr/>
          <p:nvPr userDrawn="1"/>
        </p:nvSpPr>
        <p:spPr>
          <a:xfrm>
            <a:off x="-21244" y="11949"/>
            <a:ext cx="1221324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C93D3E07-1B3C-274C-85F1-93B226BB6FA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1245" y="-11951"/>
            <a:ext cx="12213244" cy="6869949"/>
          </a:xfrm>
          <a:prstGeom prst="rect">
            <a:avLst/>
          </a:prstGeom>
        </p:spPr>
      </p:pic>
      <p:sp>
        <p:nvSpPr>
          <p:cNvPr id="3" name="Date Placeholder 2"/>
          <p:cNvSpPr>
            <a:spLocks noGrp="1"/>
          </p:cNvSpPr>
          <p:nvPr>
            <p:ph type="dt" sz="half" idx="10"/>
          </p:nvPr>
        </p:nvSpPr>
        <p:spPr/>
        <p:txBody>
          <a:bodyPr/>
          <a:lstStyle/>
          <a:p>
            <a:endParaRPr lang="en-US"/>
          </a:p>
        </p:txBody>
      </p:sp>
      <p:sp>
        <p:nvSpPr>
          <p:cNvPr id="15" name="Title 1"/>
          <p:cNvSpPr>
            <a:spLocks noGrp="1"/>
          </p:cNvSpPr>
          <p:nvPr>
            <p:ph type="ctrTitle"/>
          </p:nvPr>
        </p:nvSpPr>
        <p:spPr>
          <a:xfrm>
            <a:off x="554827" y="2167771"/>
            <a:ext cx="11061101" cy="1604433"/>
          </a:xfrm>
        </p:spPr>
        <p:txBody>
          <a:bodyPr lIns="0" anchor="t" anchorCtr="0">
            <a:normAutofit/>
          </a:bodyPr>
          <a:lstStyle>
            <a:lvl1pPr algn="l">
              <a:defRPr sz="5400">
                <a:solidFill>
                  <a:schemeClr val="tx1"/>
                </a:solidFill>
              </a:defRPr>
            </a:lvl1pPr>
          </a:lstStyle>
          <a:p>
            <a:endParaRPr lang="en-US" dirty="0"/>
          </a:p>
        </p:txBody>
      </p:sp>
      <p:sp>
        <p:nvSpPr>
          <p:cNvPr id="16" name="Header Rule">
            <a:extLst>
              <a:ext uri="{FF2B5EF4-FFF2-40B4-BE49-F238E27FC236}">
                <a16:creationId xmlns:a16="http://schemas.microsoft.com/office/drawing/2014/main" id="{DE9188C2-07C2-4519-83C3-BF4F2D6B9662}"/>
              </a:ext>
            </a:extLst>
          </p:cNvPr>
          <p:cNvSpPr/>
          <p:nvPr userDrawn="1"/>
        </p:nvSpPr>
        <p:spPr>
          <a:xfrm>
            <a:off x="554827" y="1788366"/>
            <a:ext cx="345903" cy="917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solidFill>
                <a:schemeClr val="bg1"/>
              </a:solidFill>
            </a:endParaRPr>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08327" y="6299010"/>
            <a:ext cx="456253" cy="438477"/>
          </a:xfrm>
          <a:prstGeom prst="rect">
            <a:avLst/>
          </a:prstGeom>
        </p:spPr>
      </p:pic>
    </p:spTree>
    <p:extLst>
      <p:ext uri="{BB962C8B-B14F-4D97-AF65-F5344CB8AC3E}">
        <p14:creationId xmlns:p14="http://schemas.microsoft.com/office/powerpoint/2010/main" val="313100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Divider Slide">
    <p:spTree>
      <p:nvGrpSpPr>
        <p:cNvPr id="1" name=""/>
        <p:cNvGrpSpPr/>
        <p:nvPr/>
      </p:nvGrpSpPr>
      <p:grpSpPr>
        <a:xfrm>
          <a:off x="0" y="0"/>
          <a:ext cx="0" cy="0"/>
          <a:chOff x="0" y="0"/>
          <a:chExt cx="0" cy="0"/>
        </a:xfrm>
      </p:grpSpPr>
      <p:sp>
        <p:nvSpPr>
          <p:cNvPr id="6" name="Rectangle 5"/>
          <p:cNvSpPr/>
          <p:nvPr userDrawn="1"/>
        </p:nvSpPr>
        <p:spPr>
          <a:xfrm>
            <a:off x="-21244" y="11949"/>
            <a:ext cx="1221324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9C1345F5-9172-A749-B260-DA6D2DA171C7}"/>
              </a:ext>
            </a:extLst>
          </p:cNvPr>
          <p:cNvPicPr>
            <a:picLocks noChangeAspect="1"/>
          </p:cNvPicPr>
          <p:nvPr userDrawn="1"/>
        </p:nvPicPr>
        <p:blipFill>
          <a:blip r:embed="rId2" cstate="print">
            <a:alphaModFix amt="27000"/>
            <a:extLst>
              <a:ext uri="{28A0092B-C50C-407E-A947-70E740481C1C}">
                <a14:useLocalDpi xmlns:a14="http://schemas.microsoft.com/office/drawing/2010/main"/>
              </a:ext>
            </a:extLst>
          </a:blip>
          <a:stretch>
            <a:fillRect/>
          </a:stretch>
        </p:blipFill>
        <p:spPr>
          <a:xfrm>
            <a:off x="184150" y="4177816"/>
            <a:ext cx="11823700" cy="1185153"/>
          </a:xfrm>
          <a:prstGeom prst="rect">
            <a:avLst/>
          </a:prstGeom>
        </p:spPr>
      </p:pic>
      <p:pic>
        <p:nvPicPr>
          <p:cNvPr id="10" name="Picture 9" descr="A close up of graphics&#10;&#10;Description automatically generated">
            <a:extLst>
              <a:ext uri="{FF2B5EF4-FFF2-40B4-BE49-F238E27FC236}">
                <a16:creationId xmlns:a16="http://schemas.microsoft.com/office/drawing/2014/main" id="{A4522C77-34BE-CF4B-86EB-9FE2B0507E5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603435" y="0"/>
            <a:ext cx="4573197" cy="4832714"/>
          </a:xfrm>
          <a:prstGeom prst="rect">
            <a:avLst/>
          </a:prstGeom>
        </p:spPr>
      </p:pic>
      <p:sp>
        <p:nvSpPr>
          <p:cNvPr id="3" name="Date Placeholder 2"/>
          <p:cNvSpPr>
            <a:spLocks noGrp="1"/>
          </p:cNvSpPr>
          <p:nvPr>
            <p:ph type="dt" sz="half" idx="10"/>
          </p:nvPr>
        </p:nvSpPr>
        <p:spPr/>
        <p:txBody>
          <a:bodyPr/>
          <a:lstStyle/>
          <a:p>
            <a:endParaRPr lang="en-US"/>
          </a:p>
        </p:txBody>
      </p:sp>
      <p:sp>
        <p:nvSpPr>
          <p:cNvPr id="15" name="Title 1"/>
          <p:cNvSpPr>
            <a:spLocks noGrp="1"/>
          </p:cNvSpPr>
          <p:nvPr>
            <p:ph type="ctrTitle"/>
          </p:nvPr>
        </p:nvSpPr>
        <p:spPr>
          <a:xfrm>
            <a:off x="554827" y="2167771"/>
            <a:ext cx="11061101" cy="1604433"/>
          </a:xfrm>
        </p:spPr>
        <p:txBody>
          <a:bodyPr lIns="0" anchor="t" anchorCtr="0">
            <a:normAutofit/>
          </a:bodyPr>
          <a:lstStyle>
            <a:lvl1pPr algn="l">
              <a:defRPr sz="5400">
                <a:solidFill>
                  <a:schemeClr val="tx1"/>
                </a:solidFill>
              </a:defRPr>
            </a:lvl1pPr>
          </a:lstStyle>
          <a:p>
            <a:endParaRPr lang="en-US" dirty="0"/>
          </a:p>
        </p:txBody>
      </p:sp>
      <p:sp>
        <p:nvSpPr>
          <p:cNvPr id="16" name="Header Rule">
            <a:extLst>
              <a:ext uri="{FF2B5EF4-FFF2-40B4-BE49-F238E27FC236}">
                <a16:creationId xmlns:a16="http://schemas.microsoft.com/office/drawing/2014/main" id="{DE9188C2-07C2-4519-83C3-BF4F2D6B9662}"/>
              </a:ext>
            </a:extLst>
          </p:cNvPr>
          <p:cNvSpPr/>
          <p:nvPr userDrawn="1"/>
        </p:nvSpPr>
        <p:spPr>
          <a:xfrm>
            <a:off x="554827" y="1788366"/>
            <a:ext cx="345903" cy="917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solidFill>
                <a:schemeClr val="bg1"/>
              </a:solidFill>
            </a:endParaRPr>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a:p>
        </p:txBody>
      </p:sp>
      <p:pic>
        <p:nvPicPr>
          <p:cNvPr id="18" name="Picture 17"/>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08327" y="6299010"/>
            <a:ext cx="456253" cy="438477"/>
          </a:xfrm>
          <a:prstGeom prst="rect">
            <a:avLst/>
          </a:prstGeom>
        </p:spPr>
      </p:pic>
    </p:spTree>
    <p:extLst>
      <p:ext uri="{BB962C8B-B14F-4D97-AF65-F5344CB8AC3E}">
        <p14:creationId xmlns:p14="http://schemas.microsoft.com/office/powerpoint/2010/main" val="24397193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Divider Slide">
    <p:spTree>
      <p:nvGrpSpPr>
        <p:cNvPr id="1" name=""/>
        <p:cNvGrpSpPr/>
        <p:nvPr/>
      </p:nvGrpSpPr>
      <p:grpSpPr>
        <a:xfrm>
          <a:off x="0" y="0"/>
          <a:ext cx="0" cy="0"/>
          <a:chOff x="0" y="0"/>
          <a:chExt cx="0" cy="0"/>
        </a:xfrm>
      </p:grpSpPr>
      <p:sp>
        <p:nvSpPr>
          <p:cNvPr id="6" name="Rectangle 5"/>
          <p:cNvSpPr/>
          <p:nvPr userDrawn="1"/>
        </p:nvSpPr>
        <p:spPr>
          <a:xfrm>
            <a:off x="-21244" y="11949"/>
            <a:ext cx="1221324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 up of graphics&#10;&#10;Description automatically generated">
            <a:extLst>
              <a:ext uri="{FF2B5EF4-FFF2-40B4-BE49-F238E27FC236}">
                <a16:creationId xmlns:a16="http://schemas.microsoft.com/office/drawing/2014/main" id="{A4522C77-34BE-CF4B-86EB-9FE2B0507E5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03435" y="0"/>
            <a:ext cx="4573197" cy="4832714"/>
          </a:xfrm>
          <a:prstGeom prst="rect">
            <a:avLst/>
          </a:prstGeom>
        </p:spPr>
      </p:pic>
      <p:sp>
        <p:nvSpPr>
          <p:cNvPr id="3" name="Date Placeholder 2"/>
          <p:cNvSpPr>
            <a:spLocks noGrp="1"/>
          </p:cNvSpPr>
          <p:nvPr>
            <p:ph type="dt" sz="half" idx="10"/>
          </p:nvPr>
        </p:nvSpPr>
        <p:spPr/>
        <p:txBody>
          <a:bodyPr/>
          <a:lstStyle/>
          <a:p>
            <a:endParaRPr lang="en-US"/>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08327" y="6299010"/>
            <a:ext cx="456253" cy="438477"/>
          </a:xfrm>
          <a:prstGeom prst="rect">
            <a:avLst/>
          </a:prstGeom>
        </p:spPr>
      </p:pic>
    </p:spTree>
    <p:extLst>
      <p:ext uri="{BB962C8B-B14F-4D97-AF65-F5344CB8AC3E}">
        <p14:creationId xmlns:p14="http://schemas.microsoft.com/office/powerpoint/2010/main" val="18572324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Divider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C8B2A7B-E95C-4641-8708-AEDDE71D995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Date Placeholder 2"/>
          <p:cNvSpPr>
            <a:spLocks noGrp="1"/>
          </p:cNvSpPr>
          <p:nvPr>
            <p:ph type="dt" sz="half" idx="10"/>
          </p:nvPr>
        </p:nvSpPr>
        <p:spPr/>
        <p:txBody>
          <a:bodyPr/>
          <a:lstStyle/>
          <a:p>
            <a:endParaRPr lang="en-US"/>
          </a:p>
        </p:txBody>
      </p:sp>
      <p:sp>
        <p:nvSpPr>
          <p:cNvPr id="15" name="Title 1"/>
          <p:cNvSpPr>
            <a:spLocks noGrp="1"/>
          </p:cNvSpPr>
          <p:nvPr>
            <p:ph type="ctrTitle"/>
          </p:nvPr>
        </p:nvSpPr>
        <p:spPr>
          <a:xfrm>
            <a:off x="554827" y="2167771"/>
            <a:ext cx="11061101" cy="1604433"/>
          </a:xfrm>
        </p:spPr>
        <p:txBody>
          <a:bodyPr lIns="0" anchor="t" anchorCtr="0">
            <a:normAutofit/>
          </a:bodyPr>
          <a:lstStyle>
            <a:lvl1pPr algn="l">
              <a:defRPr sz="5400">
                <a:solidFill>
                  <a:schemeClr val="bg2"/>
                </a:solidFill>
              </a:defRPr>
            </a:lvl1pPr>
          </a:lstStyle>
          <a:p>
            <a:endParaRPr lang="en-US" dirty="0"/>
          </a:p>
        </p:txBody>
      </p:sp>
      <p:sp>
        <p:nvSpPr>
          <p:cNvPr id="16" name="Header Rule">
            <a:extLst>
              <a:ext uri="{FF2B5EF4-FFF2-40B4-BE49-F238E27FC236}">
                <a16:creationId xmlns:a16="http://schemas.microsoft.com/office/drawing/2014/main" id="{DE9188C2-07C2-4519-83C3-BF4F2D6B9662}"/>
              </a:ext>
            </a:extLst>
          </p:cNvPr>
          <p:cNvSpPr/>
          <p:nvPr userDrawn="1"/>
        </p:nvSpPr>
        <p:spPr>
          <a:xfrm>
            <a:off x="554827" y="1788366"/>
            <a:ext cx="345903" cy="9171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solidFill>
                <a:schemeClr val="bg1"/>
              </a:solidFill>
            </a:endParaRPr>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08327" y="6299010"/>
            <a:ext cx="456253" cy="438477"/>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Divider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A3A25AA-0199-D845-9E26-D88E9BDC230D}"/>
              </a:ext>
            </a:extLst>
          </p:cNvPr>
          <p:cNvPicPr>
            <a:picLocks noChangeAspect="1"/>
          </p:cNvPicPr>
          <p:nvPr userDrawn="1"/>
        </p:nvPicPr>
        <p:blipFill>
          <a:blip r:embed="rId2" cstate="print">
            <a:alphaModFix amt="27000"/>
            <a:extLst>
              <a:ext uri="{28A0092B-C50C-407E-A947-70E740481C1C}">
                <a14:useLocalDpi xmlns:a14="http://schemas.microsoft.com/office/drawing/2010/main"/>
              </a:ext>
            </a:extLst>
          </a:blip>
          <a:stretch>
            <a:fillRect/>
          </a:stretch>
        </p:blipFill>
        <p:spPr>
          <a:xfrm>
            <a:off x="184150" y="4177816"/>
            <a:ext cx="11823700" cy="1185153"/>
          </a:xfrm>
          <a:prstGeom prst="rect">
            <a:avLst/>
          </a:prstGeom>
        </p:spPr>
      </p:pic>
      <p:pic>
        <p:nvPicPr>
          <p:cNvPr id="10" name="Picture 9" descr="A close up of graphics&#10;&#10;Description automatically generated">
            <a:extLst>
              <a:ext uri="{FF2B5EF4-FFF2-40B4-BE49-F238E27FC236}">
                <a16:creationId xmlns:a16="http://schemas.microsoft.com/office/drawing/2014/main" id="{53D3A595-6CA4-BC4F-AA20-1246D286659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603435" y="0"/>
            <a:ext cx="4573197" cy="4832714"/>
          </a:xfrm>
          <a:prstGeom prst="rect">
            <a:avLst/>
          </a:prstGeom>
        </p:spPr>
      </p:pic>
      <p:sp>
        <p:nvSpPr>
          <p:cNvPr id="3" name="Date Placeholder 2"/>
          <p:cNvSpPr>
            <a:spLocks noGrp="1"/>
          </p:cNvSpPr>
          <p:nvPr>
            <p:ph type="dt" sz="half" idx="10"/>
          </p:nvPr>
        </p:nvSpPr>
        <p:spPr/>
        <p:txBody>
          <a:bodyPr/>
          <a:lstStyle/>
          <a:p>
            <a:endParaRPr lang="en-US"/>
          </a:p>
        </p:txBody>
      </p:sp>
      <p:sp>
        <p:nvSpPr>
          <p:cNvPr id="15" name="Title 1"/>
          <p:cNvSpPr>
            <a:spLocks noGrp="1"/>
          </p:cNvSpPr>
          <p:nvPr>
            <p:ph type="ctrTitle"/>
          </p:nvPr>
        </p:nvSpPr>
        <p:spPr>
          <a:xfrm>
            <a:off x="554827" y="2167771"/>
            <a:ext cx="11061101" cy="1604433"/>
          </a:xfrm>
        </p:spPr>
        <p:txBody>
          <a:bodyPr lIns="0" anchor="t" anchorCtr="0">
            <a:normAutofit/>
          </a:bodyPr>
          <a:lstStyle>
            <a:lvl1pPr algn="l">
              <a:defRPr sz="5400">
                <a:solidFill>
                  <a:schemeClr val="bg2"/>
                </a:solidFill>
              </a:defRPr>
            </a:lvl1pPr>
          </a:lstStyle>
          <a:p>
            <a:endParaRPr lang="en-US" dirty="0"/>
          </a:p>
        </p:txBody>
      </p:sp>
      <p:sp>
        <p:nvSpPr>
          <p:cNvPr id="16" name="Header Rule">
            <a:extLst>
              <a:ext uri="{FF2B5EF4-FFF2-40B4-BE49-F238E27FC236}">
                <a16:creationId xmlns:a16="http://schemas.microsoft.com/office/drawing/2014/main" id="{DE9188C2-07C2-4519-83C3-BF4F2D6B9662}"/>
              </a:ext>
            </a:extLst>
          </p:cNvPr>
          <p:cNvSpPr/>
          <p:nvPr userDrawn="1"/>
        </p:nvSpPr>
        <p:spPr>
          <a:xfrm>
            <a:off x="554827" y="1788366"/>
            <a:ext cx="345903" cy="9171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solidFill>
                <a:schemeClr val="bg1"/>
              </a:solidFill>
            </a:endParaRPr>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a:p>
        </p:txBody>
      </p:sp>
      <p:pic>
        <p:nvPicPr>
          <p:cNvPr id="18" name="Picture 17"/>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08327" y="6299010"/>
            <a:ext cx="456253" cy="438477"/>
          </a:xfrm>
          <a:prstGeom prst="rect">
            <a:avLst/>
          </a:prstGeom>
        </p:spPr>
      </p:pic>
    </p:spTree>
    <p:extLst>
      <p:ext uri="{BB962C8B-B14F-4D97-AF65-F5344CB8AC3E}">
        <p14:creationId xmlns:p14="http://schemas.microsoft.com/office/powerpoint/2010/main" val="3481507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Divider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 up of graphics&#10;&#10;Description automatically generated">
            <a:extLst>
              <a:ext uri="{FF2B5EF4-FFF2-40B4-BE49-F238E27FC236}">
                <a16:creationId xmlns:a16="http://schemas.microsoft.com/office/drawing/2014/main" id="{53D3A595-6CA4-BC4F-AA20-1246D286659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03435" y="0"/>
            <a:ext cx="4573197" cy="4832714"/>
          </a:xfrm>
          <a:prstGeom prst="rect">
            <a:avLst/>
          </a:prstGeom>
        </p:spPr>
      </p:pic>
      <p:sp>
        <p:nvSpPr>
          <p:cNvPr id="3" name="Date Placeholder 2"/>
          <p:cNvSpPr>
            <a:spLocks noGrp="1"/>
          </p:cNvSpPr>
          <p:nvPr>
            <p:ph type="dt" sz="half" idx="10"/>
          </p:nvPr>
        </p:nvSpPr>
        <p:spPr/>
        <p:txBody>
          <a:bodyPr/>
          <a:lstStyle/>
          <a:p>
            <a:endParaRPr lang="en-US"/>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08327" y="6299010"/>
            <a:ext cx="456253" cy="438477"/>
          </a:xfrm>
          <a:prstGeom prst="rect">
            <a:avLst/>
          </a:prstGeom>
        </p:spPr>
      </p:pic>
    </p:spTree>
    <p:extLst>
      <p:ext uri="{BB962C8B-B14F-4D97-AF65-F5344CB8AC3E}">
        <p14:creationId xmlns:p14="http://schemas.microsoft.com/office/powerpoint/2010/main" val="1645690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pic>
        <p:nvPicPr>
          <p:cNvPr id="6" name="Picture 5">
            <a:extLst>
              <a:ext uri="{FF2B5EF4-FFF2-40B4-BE49-F238E27FC236}">
                <a16:creationId xmlns:a16="http://schemas.microsoft.com/office/drawing/2014/main" id="{F512FB66-D3A5-D347-B26F-70FCDF4B431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576071" y="1350214"/>
            <a:ext cx="11039858" cy="2126601"/>
          </a:xfrm>
        </p:spPr>
        <p:txBody>
          <a:bodyPr anchor="b" anchorCtr="0">
            <a:normAutofit/>
          </a:bodyPr>
          <a:lstStyle>
            <a:lvl1pPr>
              <a:defRPr sz="5867" b="1">
                <a:ln>
                  <a:noFill/>
                </a:ln>
                <a:solidFill>
                  <a:schemeClr val="bg2"/>
                </a:solidFill>
              </a:defRPr>
            </a:lvl1pPr>
          </a:lstStyle>
          <a:p>
            <a:r>
              <a:rPr lang="en-US" dirty="0"/>
              <a:t>Talk Title</a:t>
            </a:r>
          </a:p>
        </p:txBody>
      </p:sp>
      <p:sp>
        <p:nvSpPr>
          <p:cNvPr id="3" name="Text Placeholder 2"/>
          <p:cNvSpPr>
            <a:spLocks noGrp="1"/>
          </p:cNvSpPr>
          <p:nvPr>
            <p:ph type="body" idx="1" hasCustomPrompt="1"/>
          </p:nvPr>
        </p:nvSpPr>
        <p:spPr>
          <a:xfrm>
            <a:off x="576232" y="3659648"/>
            <a:ext cx="11024168" cy="421525"/>
          </a:xfrm>
        </p:spPr>
        <p:txBody>
          <a:bodyPr lIns="0"/>
          <a:lstStyle>
            <a:lvl1pPr marL="0" indent="0">
              <a:buNone/>
              <a:defRPr sz="2400" b="1">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Name</a:t>
            </a:r>
          </a:p>
        </p:txBody>
      </p:sp>
      <p:sp>
        <p:nvSpPr>
          <p:cNvPr id="7" name="Text Placeholder 2"/>
          <p:cNvSpPr>
            <a:spLocks noGrp="1"/>
          </p:cNvSpPr>
          <p:nvPr>
            <p:ph type="body" idx="13" hasCustomPrompt="1"/>
          </p:nvPr>
        </p:nvSpPr>
        <p:spPr>
          <a:xfrm>
            <a:off x="576232" y="4079335"/>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Professional Title, Branch or Division</a:t>
            </a:r>
          </a:p>
        </p:txBody>
      </p:sp>
      <p:sp>
        <p:nvSpPr>
          <p:cNvPr id="14" name="Text Placeholder 2"/>
          <p:cNvSpPr>
            <a:spLocks noGrp="1"/>
          </p:cNvSpPr>
          <p:nvPr>
            <p:ph type="body" idx="14" hasCustomPrompt="1"/>
          </p:nvPr>
        </p:nvSpPr>
        <p:spPr>
          <a:xfrm>
            <a:off x="576232" y="4394182"/>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Date</a:t>
            </a:r>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33872" y="5702976"/>
            <a:ext cx="1530350" cy="711277"/>
          </a:xfrm>
          <a:prstGeom prst="rect">
            <a:avLst/>
          </a:prstGeom>
        </p:spPr>
      </p:pic>
      <p:pic>
        <p:nvPicPr>
          <p:cNvPr id="19" name="Picture 18"/>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76071" y="5608550"/>
            <a:ext cx="895942" cy="900128"/>
          </a:xfrm>
          <a:prstGeom prst="rect">
            <a:avLst/>
          </a:prstGeom>
        </p:spPr>
      </p:pic>
      <p:pic>
        <p:nvPicPr>
          <p:cNvPr id="20" name="Picture 19"/>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746806" y="5813433"/>
            <a:ext cx="2157818" cy="450687"/>
          </a:xfrm>
          <a:prstGeom prst="rect">
            <a:avLst/>
          </a:prstGeom>
        </p:spPr>
      </p:pic>
    </p:spTree>
    <p:extLst>
      <p:ext uri="{BB962C8B-B14F-4D97-AF65-F5344CB8AC3E}">
        <p14:creationId xmlns:p14="http://schemas.microsoft.com/office/powerpoint/2010/main" val="1115837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121833"/>
            <a:ext cx="11039858" cy="2387600"/>
          </a:xfrm>
        </p:spPr>
        <p:txBody>
          <a:bodyPr anchor="b"/>
          <a:lstStyle>
            <a:lvl1pPr algn="ctr">
              <a:defRPr sz="80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8"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a:p>
        </p:txBody>
      </p:sp>
    </p:spTree>
    <p:extLst>
      <p:ext uri="{BB962C8B-B14F-4D97-AF65-F5344CB8AC3E}">
        <p14:creationId xmlns:p14="http://schemas.microsoft.com/office/powerpoint/2010/main" val="1326934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071" y="1813560"/>
            <a:ext cx="11039858" cy="43628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dirty="0"/>
              <a:t>Click to edit Master title style</a:t>
            </a:r>
          </a:p>
        </p:txBody>
      </p:sp>
      <p:sp>
        <p:nvSpPr>
          <p:cNvPr id="4" name="Date Placeholder 3"/>
          <p:cNvSpPr>
            <a:spLocks noGrp="1"/>
          </p:cNvSpPr>
          <p:nvPr>
            <p:ph type="dt" sz="half" idx="10"/>
          </p:nvPr>
        </p:nvSpPr>
        <p:spPr/>
        <p:txBody>
          <a:bodyPr/>
          <a:lstStyle/>
          <a:p>
            <a:endParaRPr lang="en-US"/>
          </a:p>
        </p:txBody>
      </p:sp>
      <p:sp>
        <p:nvSpPr>
          <p:cNvPr id="17"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a:p>
        </p:txBody>
      </p:sp>
      <p:sp>
        <p:nvSpPr>
          <p:cNvPr id="18"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a:p>
        </p:txBody>
      </p:sp>
    </p:spTree>
    <p:extLst>
      <p:ext uri="{BB962C8B-B14F-4D97-AF65-F5344CB8AC3E}">
        <p14:creationId xmlns:p14="http://schemas.microsoft.com/office/powerpoint/2010/main" val="1727867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76071" y="1710267"/>
            <a:ext cx="11039858" cy="2853267"/>
          </a:xfr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576071" y="4588934"/>
            <a:ext cx="11039858" cy="1500717"/>
          </a:xfrm>
        </p:spPr>
        <p:txBody>
          <a:bodyPr/>
          <a:lstStyle>
            <a:lvl1pPr marL="0" indent="0">
              <a:buNone/>
              <a:defRPr sz="320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14"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a:p>
        </p:txBody>
      </p:sp>
    </p:spTree>
    <p:extLst>
      <p:ext uri="{BB962C8B-B14F-4D97-AF65-F5344CB8AC3E}">
        <p14:creationId xmlns:p14="http://schemas.microsoft.com/office/powerpoint/2010/main" val="629369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6072" y="1813560"/>
            <a:ext cx="5458968" cy="4362873"/>
          </a:xfrm>
        </p:spPr>
        <p:txBody>
          <a:bodyPr anchor="t" anchorCtr="0"/>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813560"/>
            <a:ext cx="5406136" cy="4362873"/>
          </a:xfrm>
        </p:spPr>
        <p:txBody>
          <a:bodyPr anchor="t" anchorCtr="0"/>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endParaRPr lang="en-US"/>
          </a:p>
        </p:txBody>
      </p:sp>
      <p:sp>
        <p:nvSpPr>
          <p:cNvPr id="16"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a:p>
        </p:txBody>
      </p:sp>
      <p:sp>
        <p:nvSpPr>
          <p:cNvPr id="8"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1455435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18"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a:p>
        </p:txBody>
      </p:sp>
      <p:sp>
        <p:nvSpPr>
          <p:cNvPr id="19" name="Footer Placeholder 4"/>
          <p:cNvSpPr>
            <a:spLocks noGrp="1"/>
          </p:cNvSpPr>
          <p:nvPr>
            <p:ph type="ftr" sz="quarter" idx="1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a:p>
        </p:txBody>
      </p:sp>
      <p:sp>
        <p:nvSpPr>
          <p:cNvPr id="15" name="Text Placeholder 2"/>
          <p:cNvSpPr>
            <a:spLocks noGrp="1"/>
          </p:cNvSpPr>
          <p:nvPr>
            <p:ph type="body" idx="1"/>
          </p:nvPr>
        </p:nvSpPr>
        <p:spPr>
          <a:xfrm>
            <a:off x="576072" y="1813560"/>
            <a:ext cx="5393654"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16" name="Content Placeholder 3"/>
          <p:cNvSpPr>
            <a:spLocks noGrp="1"/>
          </p:cNvSpPr>
          <p:nvPr>
            <p:ph sz="half" idx="2"/>
          </p:nvPr>
        </p:nvSpPr>
        <p:spPr>
          <a:xfrm>
            <a:off x="576072" y="2828223"/>
            <a:ext cx="5393654"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3"/>
          </p:nvPr>
        </p:nvSpPr>
        <p:spPr>
          <a:xfrm>
            <a:off x="6152607" y="1813560"/>
            <a:ext cx="5452436"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20" name="Content Placeholder 5"/>
          <p:cNvSpPr>
            <a:spLocks noGrp="1"/>
          </p:cNvSpPr>
          <p:nvPr>
            <p:ph sz="quarter" idx="4"/>
          </p:nvPr>
        </p:nvSpPr>
        <p:spPr>
          <a:xfrm>
            <a:off x="6152607" y="2828223"/>
            <a:ext cx="5452436"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58919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a:p>
        </p:txBody>
      </p:sp>
      <p:sp>
        <p:nvSpPr>
          <p:cNvPr id="6"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673830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9"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a:p>
        </p:txBody>
      </p:sp>
      <p:sp>
        <p:nvSpPr>
          <p:cNvPr id="10"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a:p>
        </p:txBody>
      </p:sp>
    </p:spTree>
    <p:extLst>
      <p:ext uri="{BB962C8B-B14F-4D97-AF65-F5344CB8AC3E}">
        <p14:creationId xmlns:p14="http://schemas.microsoft.com/office/powerpoint/2010/main" val="13895059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19">
            <a:extLst>
              <a:ext uri="{28A0092B-C50C-407E-A947-70E740481C1C}">
                <a14:useLocalDpi xmlns:a14="http://schemas.microsoft.com/office/drawing/2010/main"/>
              </a:ext>
            </a:extLst>
          </a:blip>
          <a:srcRect/>
          <a:stretch/>
        </p:blipFill>
        <p:spPr>
          <a:xfrm>
            <a:off x="9929191" y="0"/>
            <a:ext cx="2262809" cy="1813560"/>
          </a:xfrm>
          <a:prstGeom prst="rect">
            <a:avLst/>
          </a:prstGeom>
        </p:spPr>
      </p:pic>
      <p:sp>
        <p:nvSpPr>
          <p:cNvPr id="2" name="Title Placeholder 1"/>
          <p:cNvSpPr>
            <a:spLocks noGrp="1"/>
          </p:cNvSpPr>
          <p:nvPr>
            <p:ph type="title"/>
          </p:nvPr>
        </p:nvSpPr>
        <p:spPr>
          <a:xfrm>
            <a:off x="576072" y="350520"/>
            <a:ext cx="11039856" cy="1356361"/>
          </a:xfrm>
          <a:prstGeom prst="rect">
            <a:avLst/>
          </a:prstGeom>
        </p:spPr>
        <p:txBody>
          <a:bodyPr vert="horz" lIns="0" tIns="45720" rIns="91440" bIns="45720" rtlCol="0" anchor="ctr" anchorCtr="0">
            <a:normAutofit/>
          </a:bodyPr>
          <a:lstStyle/>
          <a:p>
            <a:r>
              <a:rPr lang="en-US" dirty="0"/>
              <a:t>Click to edit Master title style</a:t>
            </a:r>
          </a:p>
        </p:txBody>
      </p:sp>
      <p:sp>
        <p:nvSpPr>
          <p:cNvPr id="3" name="Text Placeholder 2"/>
          <p:cNvSpPr>
            <a:spLocks noGrp="1"/>
          </p:cNvSpPr>
          <p:nvPr>
            <p:ph type="body" idx="1"/>
          </p:nvPr>
        </p:nvSpPr>
        <p:spPr>
          <a:xfrm>
            <a:off x="576072" y="1813560"/>
            <a:ext cx="11039856" cy="43649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endParaRPr lang="en-US"/>
          </a:p>
        </p:txBody>
      </p:sp>
      <p:pic>
        <p:nvPicPr>
          <p:cNvPr id="11" name="Picture 10"/>
          <p:cNvPicPr>
            <a:picLocks noChangeAspect="1"/>
          </p:cNvPicPr>
          <p:nvPr userDrawn="1"/>
        </p:nvPicPr>
        <p:blipFill>
          <a:blip r:embed="rId20" cstate="print">
            <a:extLst>
              <a:ext uri="{28A0092B-C50C-407E-A947-70E740481C1C}">
                <a14:useLocalDpi xmlns:a14="http://schemas.microsoft.com/office/drawing/2010/main"/>
              </a:ext>
            </a:extLst>
          </a:blip>
          <a:stretch>
            <a:fillRect/>
          </a:stretch>
        </p:blipFill>
        <p:spPr>
          <a:xfrm>
            <a:off x="208327" y="6299010"/>
            <a:ext cx="456253" cy="438477"/>
          </a:xfrm>
          <a:prstGeom prst="rect">
            <a:avLst/>
          </a:prstGeom>
        </p:spPr>
      </p:pic>
      <p:sp>
        <p:nvSpPr>
          <p:cNvPr id="16" name="Slide Number Placeholder 15">
            <a:extLst>
              <a:ext uri="{FF2B5EF4-FFF2-40B4-BE49-F238E27FC236}">
                <a16:creationId xmlns:a16="http://schemas.microsoft.com/office/drawing/2014/main" id="{B169196B-A82B-4AA1-8563-87EF14040DC7}"/>
              </a:ext>
            </a:extLst>
          </p:cNvPr>
          <p:cNvSpPr>
            <a:spLocks noGrp="1"/>
          </p:cNvSpPr>
          <p:nvPr>
            <p:ph type="sldNum" sz="quarter" idx="4"/>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a:p>
        </p:txBody>
      </p:sp>
      <p:sp>
        <p:nvSpPr>
          <p:cNvPr id="18"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a:p>
        </p:txBody>
      </p:sp>
    </p:spTree>
    <p:extLst>
      <p:ext uri="{BB962C8B-B14F-4D97-AF65-F5344CB8AC3E}">
        <p14:creationId xmlns:p14="http://schemas.microsoft.com/office/powerpoint/2010/main" val="320150739"/>
      </p:ext>
    </p:extLst>
  </p:cSld>
  <p:clrMap bg1="lt1" tx1="dk1" bg2="lt2" tx2="dk2" accent1="accent1" accent2="accent2" accent3="accent3" accent4="accent4" accent5="accent5" accent6="accent6" hlink="hlink" folHlink="folHlink"/>
  <p:sldLayoutIdLst>
    <p:sldLayoutId id="2147483778" r:id="rId1"/>
    <p:sldLayoutId id="2147483777" r:id="rId2"/>
    <p:sldLayoutId id="2147483704" r:id="rId3"/>
    <p:sldLayoutId id="2147483705" r:id="rId4"/>
    <p:sldLayoutId id="2147483706" r:id="rId5"/>
    <p:sldLayoutId id="2147483707" r:id="rId6"/>
    <p:sldLayoutId id="2147483708" r:id="rId7"/>
    <p:sldLayoutId id="2147483709" r:id="rId8"/>
    <p:sldLayoutId id="2147483710" r:id="rId9"/>
    <p:sldLayoutId id="2147483764" r:id="rId10"/>
    <p:sldLayoutId id="2147483775" r:id="rId11"/>
    <p:sldLayoutId id="2147483694" r:id="rId12"/>
    <p:sldLayoutId id="2147483779" r:id="rId13"/>
    <p:sldLayoutId id="2147483782" r:id="rId14"/>
    <p:sldLayoutId id="2147483776" r:id="rId15"/>
    <p:sldLayoutId id="2147483780" r:id="rId16"/>
    <p:sldLayoutId id="2147483783" r:id="rId17"/>
  </p:sldLayoutIdLst>
  <p:hf hdr="0" ftr="0" dt="0"/>
  <p:txStyles>
    <p:title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2.tiff"/><Relationship Id="rId5" Type="http://schemas.openxmlformats.org/officeDocument/2006/relationships/image" Target="../media/image31.tiff"/><Relationship Id="rId4" Type="http://schemas.openxmlformats.org/officeDocument/2006/relationships/image" Target="../media/image30.tiff"/></Relationships>
</file>

<file path=ppt/slides/_rels/slide11.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34.jpg"/></Relationships>
</file>

<file path=ppt/slides/_rels/slide12.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6.tiff"/></Relationships>
</file>

<file path=ppt/slides/_rels/slide13.xml.rels><?xml version="1.0" encoding="UTF-8" standalone="yes"?>
<Relationships xmlns="http://schemas.openxmlformats.org/package/2006/relationships"><Relationship Id="rId3" Type="http://schemas.openxmlformats.org/officeDocument/2006/relationships/image" Target="../media/image37.tiff"/><Relationship Id="rId7"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39.jpeg"/><Relationship Id="rId5" Type="http://schemas.openxmlformats.org/officeDocument/2006/relationships/image" Target="../media/image27.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44.jpeg"/><Relationship Id="rId5" Type="http://schemas.openxmlformats.org/officeDocument/2006/relationships/image" Target="../media/image43.tiff"/><Relationship Id="rId4" Type="http://schemas.openxmlformats.org/officeDocument/2006/relationships/image" Target="../media/image42.tiff"/></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3.tiff"/><Relationship Id="rId7" Type="http://schemas.openxmlformats.org/officeDocument/2006/relationships/image" Target="../media/image17.tiff"/><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6.tiff"/><Relationship Id="rId5" Type="http://schemas.openxmlformats.org/officeDocument/2006/relationships/image" Target="../media/image15.tiff"/><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tiff"/><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1.tiff"/><Relationship Id="rId5" Type="http://schemas.openxmlformats.org/officeDocument/2006/relationships/image" Target="../media/image20.tiff"/><Relationship Id="rId4" Type="http://schemas.openxmlformats.org/officeDocument/2006/relationships/image" Target="../media/image19.tiff"/></Relationships>
</file>

<file path=ppt/slides/_rels/slide5.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5.tiff"/></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F2CCE45-00FE-DD4C-B3A7-E19DEEF59D79}"/>
              </a:ext>
            </a:extLst>
          </p:cNvPr>
          <p:cNvSpPr>
            <a:spLocks noGrp="1"/>
          </p:cNvSpPr>
          <p:nvPr>
            <p:ph type="title"/>
          </p:nvPr>
        </p:nvSpPr>
        <p:spPr>
          <a:xfrm>
            <a:off x="576071" y="1280939"/>
            <a:ext cx="11039858" cy="2126601"/>
          </a:xfrm>
        </p:spPr>
        <p:txBody>
          <a:bodyPr/>
          <a:lstStyle/>
          <a:p>
            <a:r>
              <a:rPr lang="en-US" dirty="0"/>
              <a:t>A Glimpse Into </a:t>
            </a:r>
            <a:br>
              <a:rPr lang="en-US" dirty="0"/>
            </a:br>
            <a:r>
              <a:rPr lang="en-US" dirty="0"/>
              <a:t>the Microbiome</a:t>
            </a:r>
          </a:p>
        </p:txBody>
      </p:sp>
      <p:sp>
        <p:nvSpPr>
          <p:cNvPr id="8" name="Text Placeholder 7">
            <a:extLst>
              <a:ext uri="{FF2B5EF4-FFF2-40B4-BE49-F238E27FC236}">
                <a16:creationId xmlns:a16="http://schemas.microsoft.com/office/drawing/2014/main" id="{465680F0-37A3-3748-97CD-532D7C0126AF}"/>
              </a:ext>
            </a:extLst>
          </p:cNvPr>
          <p:cNvSpPr>
            <a:spLocks noGrp="1"/>
          </p:cNvSpPr>
          <p:nvPr>
            <p:ph type="body" idx="1"/>
          </p:nvPr>
        </p:nvSpPr>
        <p:spPr>
          <a:xfrm>
            <a:off x="576232" y="3590373"/>
            <a:ext cx="9731550" cy="1618934"/>
          </a:xfrm>
        </p:spPr>
        <p:txBody>
          <a:bodyPr>
            <a:normAutofit/>
          </a:bodyPr>
          <a:lstStyle/>
          <a:p>
            <a:pPr>
              <a:spcBef>
                <a:spcPts val="0"/>
              </a:spcBef>
              <a:spcAft>
                <a:spcPts val="600"/>
              </a:spcAft>
            </a:pPr>
            <a:r>
              <a:rPr lang="en-US" sz="2600" dirty="0"/>
              <a:t>An Introductory Lecture</a:t>
            </a:r>
          </a:p>
          <a:p>
            <a:pPr algn="l">
              <a:lnSpc>
                <a:spcPct val="100000"/>
              </a:lnSpc>
              <a:spcBef>
                <a:spcPts val="0"/>
              </a:spcBef>
              <a:spcAft>
                <a:spcPts val="200"/>
              </a:spcAft>
            </a:pPr>
            <a:r>
              <a:rPr lang="en-US" sz="2200" b="1" dirty="0">
                <a:solidFill>
                  <a:srgbClr val="FFFFFF"/>
                </a:solidFill>
                <a:effectLst/>
                <a:latin typeface="Arial" panose="020B0604020202020204" pitchFamily="34" charset="0"/>
                <a:cs typeface="Arial" panose="020B0604020202020204" pitchFamily="34" charset="0"/>
              </a:rPr>
              <a:t>Andrew Lee </a:t>
            </a:r>
          </a:p>
          <a:p>
            <a:pPr algn="l">
              <a:lnSpc>
                <a:spcPct val="100000"/>
              </a:lnSpc>
              <a:spcBef>
                <a:spcPts val="0"/>
              </a:spcBef>
            </a:pPr>
            <a:r>
              <a:rPr lang="en-US" sz="1600" b="0" dirty="0">
                <a:solidFill>
                  <a:srgbClr val="FFFFFF"/>
                </a:solidFill>
                <a:effectLst/>
                <a:latin typeface="Arial" panose="020B0604020202020204" pitchFamily="34" charset="0"/>
                <a:cs typeface="Arial" panose="020B0604020202020204" pitchFamily="34" charset="0"/>
              </a:rPr>
              <a:t>Adjunct Assistant Professor</a:t>
            </a:r>
            <a:endParaRPr lang="en-US" sz="1600" b="0" dirty="0">
              <a:solidFill>
                <a:srgbClr val="FFFFFF"/>
              </a:solidFill>
              <a:latin typeface="Arial" panose="020B0604020202020204" pitchFamily="34" charset="0"/>
              <a:cs typeface="Arial" panose="020B0604020202020204" pitchFamily="34" charset="0"/>
            </a:endParaRPr>
          </a:p>
          <a:p>
            <a:pPr algn="l">
              <a:lnSpc>
                <a:spcPct val="100000"/>
              </a:lnSpc>
              <a:spcBef>
                <a:spcPts val="0"/>
              </a:spcBef>
            </a:pPr>
            <a:r>
              <a:rPr lang="en-US" sz="1600" b="0" dirty="0">
                <a:solidFill>
                  <a:srgbClr val="FFFFFF"/>
                </a:solidFill>
                <a:effectLst/>
                <a:latin typeface="Arial" panose="020B0604020202020204" pitchFamily="34" charset="0"/>
                <a:cs typeface="Arial" panose="020B0604020202020204" pitchFamily="34" charset="0"/>
              </a:rPr>
              <a:t>Department of Biology</a:t>
            </a:r>
            <a:endParaRPr lang="en-US" sz="1600" b="0" dirty="0">
              <a:solidFill>
                <a:srgbClr val="FFFFFF"/>
              </a:solidFill>
              <a:latin typeface="Arial" panose="020B0604020202020204" pitchFamily="34" charset="0"/>
              <a:cs typeface="Arial" panose="020B0604020202020204" pitchFamily="34" charset="0"/>
            </a:endParaRPr>
          </a:p>
          <a:p>
            <a:pPr algn="l">
              <a:lnSpc>
                <a:spcPct val="100000"/>
              </a:lnSpc>
              <a:spcBef>
                <a:spcPts val="0"/>
              </a:spcBef>
            </a:pPr>
            <a:r>
              <a:rPr lang="en-US" sz="1600" b="0" dirty="0">
                <a:solidFill>
                  <a:srgbClr val="FFFFFF"/>
                </a:solidFill>
                <a:effectLst/>
                <a:latin typeface="Arial" panose="020B0604020202020204" pitchFamily="34" charset="0"/>
                <a:cs typeface="Arial" panose="020B0604020202020204" pitchFamily="34" charset="0"/>
              </a:rPr>
              <a:t>Northern Virginia Community College</a:t>
            </a:r>
          </a:p>
          <a:p>
            <a:endParaRPr lang="en-US" dirty="0"/>
          </a:p>
          <a:p>
            <a:endParaRPr lang="en-US" dirty="0"/>
          </a:p>
        </p:txBody>
      </p:sp>
    </p:spTree>
    <p:extLst>
      <p:ext uri="{BB962C8B-B14F-4D97-AF65-F5344CB8AC3E}">
        <p14:creationId xmlns:p14="http://schemas.microsoft.com/office/powerpoint/2010/main" val="24202532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1A42553-6ECF-144F-9000-86CED635A0A2}"/>
              </a:ext>
            </a:extLst>
          </p:cNvPr>
          <p:cNvSpPr txBox="1">
            <a:spLocks noGrp="1"/>
          </p:cNvSpPr>
          <p:nvPr>
            <p:ph type="title" idx="4294967295"/>
          </p:nvPr>
        </p:nvSpPr>
        <p:spPr>
          <a:xfrm>
            <a:off x="395289" y="276167"/>
            <a:ext cx="4493538"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bg2"/>
                </a:solidFill>
                <a:effectLst/>
                <a:uLnTx/>
                <a:uFillTx/>
                <a:latin typeface="Arial" panose="020B0604020202020204" pitchFamily="34" charset="0"/>
                <a:ea typeface="+mj-ea"/>
                <a:cs typeface="Arial" panose="020B0604020202020204" pitchFamily="34" charset="0"/>
              </a:rPr>
              <a:t>Deadly bacteria </a:t>
            </a:r>
            <a:r>
              <a:rPr kumimoji="0" lang="en-US" sz="3200" b="1" i="1" u="none" strike="noStrike" kern="1200" cap="none" spc="0" normalizeH="0" baseline="0" noProof="0" dirty="0">
                <a:ln>
                  <a:noFill/>
                </a:ln>
                <a:solidFill>
                  <a:schemeClr val="bg2"/>
                </a:solidFill>
                <a:effectLst/>
                <a:uLnTx/>
                <a:uFillTx/>
                <a:latin typeface="Arial" panose="020B0604020202020204" pitchFamily="34" charset="0"/>
                <a:ea typeface="+mj-ea"/>
                <a:cs typeface="Arial" panose="020B0604020202020204" pitchFamily="34" charset="0"/>
              </a:rPr>
              <a:t> </a:t>
            </a:r>
          </a:p>
        </p:txBody>
      </p:sp>
      <p:sp>
        <p:nvSpPr>
          <p:cNvPr id="13" name="TextBox 12">
            <a:extLst>
              <a:ext uri="{FF2B5EF4-FFF2-40B4-BE49-F238E27FC236}">
                <a16:creationId xmlns:a16="http://schemas.microsoft.com/office/drawing/2014/main" id="{D678A814-B7EF-174E-A2D4-8B919DB836D0}"/>
              </a:ext>
            </a:extLst>
          </p:cNvPr>
          <p:cNvSpPr txBox="1"/>
          <p:nvPr/>
        </p:nvSpPr>
        <p:spPr>
          <a:xfrm>
            <a:off x="6066491" y="276167"/>
            <a:ext cx="5775940" cy="369332"/>
          </a:xfrm>
          <a:prstGeom prst="rect">
            <a:avLst/>
          </a:prstGeom>
          <a:noFill/>
        </p:spPr>
        <p:txBody>
          <a:bodyPr wrap="none" rtlCol="0">
            <a:spAutoFit/>
          </a:bodyPr>
          <a:lstStyle/>
          <a:p>
            <a:r>
              <a:rPr lang="en-US" sz="1800" i="1">
                <a:latin typeface="Arial" panose="020B0604020202020204" pitchFamily="34" charset="0"/>
                <a:cs typeface="Arial" panose="020B0604020202020204" pitchFamily="34" charset="0"/>
              </a:rPr>
              <a:t>M. tuberculosis: </a:t>
            </a:r>
            <a:r>
              <a:rPr lang="en-US" sz="1800">
                <a:latin typeface="Arial" panose="020B0604020202020204" pitchFamily="34" charset="0"/>
                <a:cs typeface="Arial" panose="020B0604020202020204" pitchFamily="34" charset="0"/>
              </a:rPr>
              <a:t>still a top-10 worldwide cause of death</a:t>
            </a:r>
          </a:p>
        </p:txBody>
      </p:sp>
      <p:pic>
        <p:nvPicPr>
          <p:cNvPr id="4" name="Picture 3" descr="Illustration of bacteria infecting the lungs.">
            <a:extLst>
              <a:ext uri="{FF2B5EF4-FFF2-40B4-BE49-F238E27FC236}">
                <a16:creationId xmlns:a16="http://schemas.microsoft.com/office/drawing/2014/main" id="{A9822248-81CE-5448-BDD4-827C9A9B0316}"/>
              </a:ext>
            </a:extLst>
          </p:cNvPr>
          <p:cNvPicPr>
            <a:picLocks noChangeAspect="1"/>
          </p:cNvPicPr>
          <p:nvPr/>
        </p:nvPicPr>
        <p:blipFill>
          <a:blip r:embed="rId3"/>
          <a:stretch>
            <a:fillRect/>
          </a:stretch>
        </p:blipFill>
        <p:spPr>
          <a:xfrm>
            <a:off x="8103682" y="645499"/>
            <a:ext cx="3590960" cy="2392582"/>
          </a:xfrm>
          <a:prstGeom prst="rect">
            <a:avLst/>
          </a:prstGeom>
        </p:spPr>
      </p:pic>
      <p:sp>
        <p:nvSpPr>
          <p:cNvPr id="5" name="Rectangle 4">
            <a:extLst>
              <a:ext uri="{FF2B5EF4-FFF2-40B4-BE49-F238E27FC236}">
                <a16:creationId xmlns:a16="http://schemas.microsoft.com/office/drawing/2014/main" id="{876D8FAB-1AA0-2041-B8FB-7EF006ABF0F3}"/>
              </a:ext>
            </a:extLst>
          </p:cNvPr>
          <p:cNvSpPr/>
          <p:nvPr/>
        </p:nvSpPr>
        <p:spPr>
          <a:xfrm>
            <a:off x="10340709" y="3023107"/>
            <a:ext cx="1346587" cy="276999"/>
          </a:xfrm>
          <a:prstGeom prst="rect">
            <a:avLst/>
          </a:prstGeom>
        </p:spPr>
        <p:txBody>
          <a:bodyPr wrap="none">
            <a:spAutoFit/>
          </a:bodyPr>
          <a:lstStyle/>
          <a:p>
            <a:r>
              <a:rPr lang="en-US" sz="1200"/>
              <a:t>Photo: I.D. Advisor</a:t>
            </a:r>
          </a:p>
        </p:txBody>
      </p:sp>
      <p:sp>
        <p:nvSpPr>
          <p:cNvPr id="11" name="TextBox 10">
            <a:extLst>
              <a:ext uri="{FF2B5EF4-FFF2-40B4-BE49-F238E27FC236}">
                <a16:creationId xmlns:a16="http://schemas.microsoft.com/office/drawing/2014/main" id="{60420A8D-6D7A-6D48-AE73-0CB642546F31}"/>
              </a:ext>
            </a:extLst>
          </p:cNvPr>
          <p:cNvSpPr txBox="1"/>
          <p:nvPr/>
        </p:nvSpPr>
        <p:spPr>
          <a:xfrm>
            <a:off x="88423" y="3048026"/>
            <a:ext cx="3600345" cy="369332"/>
          </a:xfrm>
          <a:prstGeom prst="rect">
            <a:avLst/>
          </a:prstGeom>
          <a:noFill/>
        </p:spPr>
        <p:txBody>
          <a:bodyPr wrap="none" rtlCol="0">
            <a:spAutoFit/>
          </a:bodyPr>
          <a:lstStyle/>
          <a:p>
            <a:r>
              <a:rPr lang="en-US" sz="1800" i="1">
                <a:latin typeface="Arial" panose="020B0604020202020204" pitchFamily="34" charset="0"/>
                <a:cs typeface="Arial" panose="020B0604020202020204" pitchFamily="34" charset="0"/>
              </a:rPr>
              <a:t>Y. pestis </a:t>
            </a:r>
            <a:r>
              <a:rPr lang="en-US" sz="1800">
                <a:latin typeface="Arial" panose="020B0604020202020204" pitchFamily="34" charset="0"/>
                <a:cs typeface="Arial" panose="020B0604020202020204" pitchFamily="34" charset="0"/>
              </a:rPr>
              <a:t>caused Bubonic Plague </a:t>
            </a:r>
          </a:p>
        </p:txBody>
      </p:sp>
      <p:pic>
        <p:nvPicPr>
          <p:cNvPr id="2" name="Content Placeholder 7" descr="Microscope image of Y. pestis bacteria. ">
            <a:extLst>
              <a:ext uri="{FF2B5EF4-FFF2-40B4-BE49-F238E27FC236}">
                <a16:creationId xmlns:a16="http://schemas.microsoft.com/office/drawing/2014/main" id="{CE5D5037-2067-8C4C-A2D7-51E02EEA24BA}"/>
              </a:ext>
            </a:extLst>
          </p:cNvPr>
          <p:cNvPicPr>
            <a:picLocks noGrp="1" noChangeAspect="1"/>
          </p:cNvPicPr>
          <p:nvPr>
            <p:ph idx="1"/>
          </p:nvPr>
        </p:nvPicPr>
        <p:blipFill>
          <a:blip r:embed="rId4"/>
          <a:stretch>
            <a:fillRect/>
          </a:stretch>
        </p:blipFill>
        <p:spPr>
          <a:xfrm>
            <a:off x="534064" y="3438734"/>
            <a:ext cx="2215931" cy="2245876"/>
          </a:xfrm>
        </p:spPr>
      </p:pic>
      <p:sp>
        <p:nvSpPr>
          <p:cNvPr id="3" name="Rectangle 2">
            <a:extLst>
              <a:ext uri="{FF2B5EF4-FFF2-40B4-BE49-F238E27FC236}">
                <a16:creationId xmlns:a16="http://schemas.microsoft.com/office/drawing/2014/main" id="{0713496D-4564-174B-8504-44CEB117096F}"/>
              </a:ext>
            </a:extLst>
          </p:cNvPr>
          <p:cNvSpPr/>
          <p:nvPr/>
        </p:nvSpPr>
        <p:spPr>
          <a:xfrm>
            <a:off x="1486316" y="5684610"/>
            <a:ext cx="1263679" cy="276999"/>
          </a:xfrm>
          <a:prstGeom prst="rect">
            <a:avLst/>
          </a:prstGeom>
        </p:spPr>
        <p:txBody>
          <a:bodyPr wrap="none">
            <a:spAutoFit/>
          </a:bodyPr>
          <a:lstStyle/>
          <a:p>
            <a:r>
              <a:rPr lang="en-US" sz="1200"/>
              <a:t>Photo: Britannica</a:t>
            </a:r>
          </a:p>
        </p:txBody>
      </p:sp>
      <p:sp>
        <p:nvSpPr>
          <p:cNvPr id="12" name="TextBox 11">
            <a:extLst>
              <a:ext uri="{FF2B5EF4-FFF2-40B4-BE49-F238E27FC236}">
                <a16:creationId xmlns:a16="http://schemas.microsoft.com/office/drawing/2014/main" id="{8A528137-4E2B-8448-BA9D-9C58EBDFA67E}"/>
              </a:ext>
            </a:extLst>
          </p:cNvPr>
          <p:cNvSpPr txBox="1"/>
          <p:nvPr/>
        </p:nvSpPr>
        <p:spPr>
          <a:xfrm>
            <a:off x="3401840" y="1448695"/>
            <a:ext cx="4493538" cy="369332"/>
          </a:xfrm>
          <a:prstGeom prst="rect">
            <a:avLst/>
          </a:prstGeom>
          <a:noFill/>
        </p:spPr>
        <p:txBody>
          <a:bodyPr wrap="none" rtlCol="0">
            <a:spAutoFit/>
          </a:bodyPr>
          <a:lstStyle/>
          <a:p>
            <a:r>
              <a:rPr lang="en-US" sz="1800" i="1">
                <a:latin typeface="Arial" panose="020B0604020202020204" pitchFamily="34" charset="0"/>
                <a:cs typeface="Arial" panose="020B0604020202020204" pitchFamily="34" charset="0"/>
              </a:rPr>
              <a:t>E. coli </a:t>
            </a:r>
            <a:r>
              <a:rPr lang="en-US" sz="1800">
                <a:latin typeface="Arial" panose="020B0604020202020204" pitchFamily="34" charset="0"/>
                <a:cs typeface="Arial" panose="020B0604020202020204" pitchFamily="34" charset="0"/>
              </a:rPr>
              <a:t>causing deadly food contamination </a:t>
            </a:r>
          </a:p>
        </p:txBody>
      </p:sp>
      <p:pic>
        <p:nvPicPr>
          <p:cNvPr id="6" name="Picture 5" descr="bacteria swimming. ">
            <a:extLst>
              <a:ext uri="{FF2B5EF4-FFF2-40B4-BE49-F238E27FC236}">
                <a16:creationId xmlns:a16="http://schemas.microsoft.com/office/drawing/2014/main" id="{E9EF6A96-31A8-494B-B947-0E236BF4E419}"/>
              </a:ext>
            </a:extLst>
          </p:cNvPr>
          <p:cNvPicPr>
            <a:picLocks noChangeAspect="1"/>
          </p:cNvPicPr>
          <p:nvPr/>
        </p:nvPicPr>
        <p:blipFill>
          <a:blip r:embed="rId5"/>
          <a:stretch>
            <a:fillRect/>
          </a:stretch>
        </p:blipFill>
        <p:spPr>
          <a:xfrm>
            <a:off x="3821069" y="1818027"/>
            <a:ext cx="3590961" cy="2693221"/>
          </a:xfrm>
          <a:prstGeom prst="rect">
            <a:avLst/>
          </a:prstGeom>
        </p:spPr>
      </p:pic>
      <p:sp>
        <p:nvSpPr>
          <p:cNvPr id="7" name="Rectangle 6">
            <a:extLst>
              <a:ext uri="{FF2B5EF4-FFF2-40B4-BE49-F238E27FC236}">
                <a16:creationId xmlns:a16="http://schemas.microsoft.com/office/drawing/2014/main" id="{63E2D57F-0A4C-E94E-A527-EBA3153BF4F2}"/>
              </a:ext>
            </a:extLst>
          </p:cNvPr>
          <p:cNvSpPr/>
          <p:nvPr/>
        </p:nvSpPr>
        <p:spPr>
          <a:xfrm>
            <a:off x="6515070" y="4511248"/>
            <a:ext cx="876137" cy="276999"/>
          </a:xfrm>
          <a:prstGeom prst="rect">
            <a:avLst/>
          </a:prstGeom>
        </p:spPr>
        <p:txBody>
          <a:bodyPr wrap="none">
            <a:spAutoFit/>
          </a:bodyPr>
          <a:lstStyle/>
          <a:p>
            <a:r>
              <a:rPr lang="en-US" sz="1200"/>
              <a:t>Photo: ACS</a:t>
            </a:r>
          </a:p>
        </p:txBody>
      </p:sp>
      <p:sp>
        <p:nvSpPr>
          <p:cNvPr id="14" name="TextBox 13">
            <a:extLst>
              <a:ext uri="{FF2B5EF4-FFF2-40B4-BE49-F238E27FC236}">
                <a16:creationId xmlns:a16="http://schemas.microsoft.com/office/drawing/2014/main" id="{CB14B23F-D64D-E641-AE60-93B441513D0F}"/>
              </a:ext>
            </a:extLst>
          </p:cNvPr>
          <p:cNvSpPr txBox="1"/>
          <p:nvPr/>
        </p:nvSpPr>
        <p:spPr>
          <a:xfrm>
            <a:off x="7956377" y="3851475"/>
            <a:ext cx="4172937" cy="369332"/>
          </a:xfrm>
          <a:prstGeom prst="rect">
            <a:avLst/>
          </a:prstGeom>
          <a:noFill/>
        </p:spPr>
        <p:txBody>
          <a:bodyPr wrap="none" rtlCol="0">
            <a:spAutoFit/>
          </a:bodyPr>
          <a:lstStyle/>
          <a:p>
            <a:r>
              <a:rPr lang="en-US" sz="1800">
                <a:latin typeface="Arial" panose="020B0604020202020204" pitchFamily="34" charset="0"/>
                <a:cs typeface="Arial" panose="020B0604020202020204" pitchFamily="34" charset="0"/>
              </a:rPr>
              <a:t>900,000 U.S. cases of pneumonia/year</a:t>
            </a:r>
          </a:p>
        </p:txBody>
      </p:sp>
      <p:pic>
        <p:nvPicPr>
          <p:cNvPr id="8" name="Picture 7" descr="Streptococcus pneumoniae bacteria.">
            <a:extLst>
              <a:ext uri="{FF2B5EF4-FFF2-40B4-BE49-F238E27FC236}">
                <a16:creationId xmlns:a16="http://schemas.microsoft.com/office/drawing/2014/main" id="{132322F3-58B4-3746-96A7-003646FC662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427757" y="4266540"/>
            <a:ext cx="3230179" cy="2018862"/>
          </a:xfrm>
          <a:prstGeom prst="rect">
            <a:avLst/>
          </a:prstGeom>
        </p:spPr>
      </p:pic>
      <p:sp>
        <p:nvSpPr>
          <p:cNvPr id="9" name="Rectangle 8">
            <a:extLst>
              <a:ext uri="{FF2B5EF4-FFF2-40B4-BE49-F238E27FC236}">
                <a16:creationId xmlns:a16="http://schemas.microsoft.com/office/drawing/2014/main" id="{48C931A7-F0A0-0D45-ACCB-A1F8FFEB58AF}"/>
              </a:ext>
            </a:extLst>
          </p:cNvPr>
          <p:cNvSpPr/>
          <p:nvPr/>
        </p:nvSpPr>
        <p:spPr>
          <a:xfrm>
            <a:off x="10764615" y="6285402"/>
            <a:ext cx="893321" cy="276999"/>
          </a:xfrm>
          <a:prstGeom prst="rect">
            <a:avLst/>
          </a:prstGeom>
        </p:spPr>
        <p:txBody>
          <a:bodyPr wrap="none">
            <a:spAutoFit/>
          </a:bodyPr>
          <a:lstStyle/>
          <a:p>
            <a:r>
              <a:rPr lang="en-US" sz="1200"/>
              <a:t>Photo: CDC</a:t>
            </a:r>
          </a:p>
        </p:txBody>
      </p:sp>
    </p:spTree>
    <p:extLst>
      <p:ext uri="{BB962C8B-B14F-4D97-AF65-F5344CB8AC3E}">
        <p14:creationId xmlns:p14="http://schemas.microsoft.com/office/powerpoint/2010/main" val="1933236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 grpId="0"/>
      <p:bldP spid="11" grpId="0"/>
      <p:bldP spid="3" grpId="0"/>
      <p:bldP spid="12" grpId="0"/>
      <p:bldP spid="7" grpId="0"/>
      <p:bldP spid="14"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1710A20-41E0-F047-9A27-5A2BC8330087}"/>
              </a:ext>
            </a:extLst>
          </p:cNvPr>
          <p:cNvSpPr>
            <a:spLocks noGrp="1"/>
          </p:cNvSpPr>
          <p:nvPr>
            <p:ph type="title"/>
          </p:nvPr>
        </p:nvSpPr>
        <p:spPr>
          <a:xfrm>
            <a:off x="795338" y="159188"/>
            <a:ext cx="5760910" cy="1325563"/>
          </a:xfrm>
        </p:spPr>
        <p:txBody>
          <a:bodyPr>
            <a:normAutofit/>
          </a:bodyPr>
          <a:lstStyle/>
          <a:p>
            <a:r>
              <a:rPr lang="en-US" sz="3800" dirty="0">
                <a:latin typeface="Arial" panose="020B0604020202020204" pitchFamily="34" charset="0"/>
                <a:cs typeface="Arial" panose="020B0604020202020204" pitchFamily="34" charset="0"/>
              </a:rPr>
              <a:t>Penicillin revolution </a:t>
            </a:r>
          </a:p>
        </p:txBody>
      </p:sp>
      <p:sp>
        <p:nvSpPr>
          <p:cNvPr id="4" name="TextBox 3">
            <a:extLst>
              <a:ext uri="{FF2B5EF4-FFF2-40B4-BE49-F238E27FC236}">
                <a16:creationId xmlns:a16="http://schemas.microsoft.com/office/drawing/2014/main" id="{3FD11F03-661E-334B-84D1-8B09724ED595}"/>
              </a:ext>
            </a:extLst>
          </p:cNvPr>
          <p:cNvSpPr txBox="1"/>
          <p:nvPr/>
        </p:nvSpPr>
        <p:spPr>
          <a:xfrm>
            <a:off x="758762" y="1348778"/>
            <a:ext cx="5358903" cy="430887"/>
          </a:xfrm>
          <a:prstGeom prst="rect">
            <a:avLst/>
          </a:prstGeom>
          <a:noFill/>
        </p:spPr>
        <p:txBody>
          <a:bodyPr wrap="none" rtlCol="0">
            <a:spAutoFit/>
          </a:bodyPr>
          <a:lstStyle/>
          <a:p>
            <a:r>
              <a:rPr lang="en-US" sz="2200">
                <a:latin typeface="Arial" panose="020B0604020202020204" pitchFamily="34" charset="0"/>
                <a:cs typeface="Arial" panose="020B0604020202020204" pitchFamily="34" charset="0"/>
              </a:rPr>
              <a:t>Alexander Fleming’s accidental discovery</a:t>
            </a:r>
          </a:p>
        </p:txBody>
      </p:sp>
      <p:pic>
        <p:nvPicPr>
          <p:cNvPr id="2" name="Content Placeholder 4" descr="Professor Alexander Fleming, holder of the Chair of Bacteriology at London University, who first discovered the mould Penicillin Notatum. In his laboratory at St Mary's, Paddington, London.">
            <a:extLst>
              <a:ext uri="{FF2B5EF4-FFF2-40B4-BE49-F238E27FC236}">
                <a16:creationId xmlns:a16="http://schemas.microsoft.com/office/drawing/2014/main" id="{EE989AB9-52FF-F546-8963-DE54E1C646F1}"/>
              </a:ext>
            </a:extLst>
          </p:cNvPr>
          <p:cNvPicPr>
            <a:picLocks noGrp="1" noChangeAspect="1"/>
          </p:cNvPicPr>
          <p:nvPr>
            <p:ph idx="1"/>
          </p:nvPr>
        </p:nvPicPr>
        <p:blipFill>
          <a:blip r:embed="rId3"/>
          <a:stretch>
            <a:fillRect/>
          </a:stretch>
        </p:blipFill>
        <p:spPr>
          <a:xfrm>
            <a:off x="838200" y="1768642"/>
            <a:ext cx="3001685" cy="4351338"/>
          </a:xfrm>
        </p:spPr>
      </p:pic>
      <p:sp>
        <p:nvSpPr>
          <p:cNvPr id="3" name="Rectangle 2">
            <a:extLst>
              <a:ext uri="{FF2B5EF4-FFF2-40B4-BE49-F238E27FC236}">
                <a16:creationId xmlns:a16="http://schemas.microsoft.com/office/drawing/2014/main" id="{39176297-6C81-6041-910D-55DD1179AD86}"/>
              </a:ext>
            </a:extLst>
          </p:cNvPr>
          <p:cNvSpPr/>
          <p:nvPr/>
        </p:nvSpPr>
        <p:spPr>
          <a:xfrm>
            <a:off x="1807341" y="6109914"/>
            <a:ext cx="2032544" cy="276999"/>
          </a:xfrm>
          <a:prstGeom prst="rect">
            <a:avLst/>
          </a:prstGeom>
        </p:spPr>
        <p:txBody>
          <a:bodyPr wrap="none">
            <a:spAutoFit/>
          </a:bodyPr>
          <a:lstStyle/>
          <a:p>
            <a:r>
              <a:rPr lang="en-US" sz="1200" dirty="0"/>
              <a:t>Photo: Imperial War Museum</a:t>
            </a:r>
          </a:p>
        </p:txBody>
      </p:sp>
      <p:sp>
        <p:nvSpPr>
          <p:cNvPr id="9" name="TextBox 8">
            <a:extLst>
              <a:ext uri="{FF2B5EF4-FFF2-40B4-BE49-F238E27FC236}">
                <a16:creationId xmlns:a16="http://schemas.microsoft.com/office/drawing/2014/main" id="{6E6DED4B-8BAA-8843-AA61-C41593280133}"/>
              </a:ext>
            </a:extLst>
          </p:cNvPr>
          <p:cNvSpPr txBox="1"/>
          <p:nvPr/>
        </p:nvSpPr>
        <p:spPr>
          <a:xfrm>
            <a:off x="6991112" y="1348778"/>
            <a:ext cx="5913418" cy="430887"/>
          </a:xfrm>
          <a:prstGeom prst="rect">
            <a:avLst/>
          </a:prstGeom>
          <a:noFill/>
        </p:spPr>
        <p:txBody>
          <a:bodyPr wrap="square" rtlCol="0">
            <a:spAutoFit/>
          </a:bodyPr>
          <a:lstStyle/>
          <a:p>
            <a:r>
              <a:rPr lang="en-US" sz="2200" dirty="0">
                <a:latin typeface="Arial" panose="020B0604020202020204" pitchFamily="34" charset="0"/>
                <a:cs typeface="Arial" panose="020B0604020202020204" pitchFamily="34" charset="0"/>
              </a:rPr>
              <a:t>Fungus keeps </a:t>
            </a:r>
            <a:r>
              <a:rPr lang="en-US" sz="2200" i="1" dirty="0">
                <a:latin typeface="Arial" panose="020B0604020202020204" pitchFamily="34" charset="0"/>
                <a:cs typeface="Arial" panose="020B0604020202020204" pitchFamily="34" charset="0"/>
              </a:rPr>
              <a:t>staph</a:t>
            </a:r>
            <a:r>
              <a:rPr lang="en-US" sz="2200" dirty="0">
                <a:latin typeface="Arial" panose="020B0604020202020204" pitchFamily="34" charset="0"/>
                <a:cs typeface="Arial" panose="020B0604020202020204" pitchFamily="34" charset="0"/>
              </a:rPr>
              <a:t> bacteria at bay</a:t>
            </a:r>
          </a:p>
        </p:txBody>
      </p:sp>
      <p:pic>
        <p:nvPicPr>
          <p:cNvPr id="7" name="Picture 6" descr="Photo of a culture-plate showing the dissolution of staphylococcal colonies in the neighborhood of a penicillium colony.">
            <a:extLst>
              <a:ext uri="{FF2B5EF4-FFF2-40B4-BE49-F238E27FC236}">
                <a16:creationId xmlns:a16="http://schemas.microsoft.com/office/drawing/2014/main" id="{57FD753A-BBC5-744F-8D7D-32410012F96D}"/>
              </a:ext>
            </a:extLst>
          </p:cNvPr>
          <p:cNvPicPr>
            <a:picLocks noChangeAspect="1"/>
          </p:cNvPicPr>
          <p:nvPr/>
        </p:nvPicPr>
        <p:blipFill>
          <a:blip r:embed="rId4"/>
          <a:stretch>
            <a:fillRect/>
          </a:stretch>
        </p:blipFill>
        <p:spPr>
          <a:xfrm>
            <a:off x="7100010" y="1779665"/>
            <a:ext cx="4696584" cy="4330249"/>
          </a:xfrm>
          <a:prstGeom prst="rect">
            <a:avLst/>
          </a:prstGeom>
        </p:spPr>
      </p:pic>
      <p:sp>
        <p:nvSpPr>
          <p:cNvPr id="8" name="Rectangle 7">
            <a:extLst>
              <a:ext uri="{FF2B5EF4-FFF2-40B4-BE49-F238E27FC236}">
                <a16:creationId xmlns:a16="http://schemas.microsoft.com/office/drawing/2014/main" id="{9F70E510-1E90-804B-90D8-F140AB94AFEA}"/>
              </a:ext>
            </a:extLst>
          </p:cNvPr>
          <p:cNvSpPr/>
          <p:nvPr/>
        </p:nvSpPr>
        <p:spPr>
          <a:xfrm>
            <a:off x="9333315" y="6119980"/>
            <a:ext cx="2285177" cy="276999"/>
          </a:xfrm>
          <a:prstGeom prst="rect">
            <a:avLst/>
          </a:prstGeom>
        </p:spPr>
        <p:txBody>
          <a:bodyPr wrap="none">
            <a:spAutoFit/>
          </a:bodyPr>
          <a:lstStyle/>
          <a:p>
            <a:r>
              <a:rPr lang="en-US" sz="1200" dirty="0"/>
              <a:t>Photo: </a:t>
            </a:r>
            <a:r>
              <a:rPr lang="en-US" sz="1200" i="1" dirty="0"/>
              <a:t>Brit. </a:t>
            </a:r>
            <a:r>
              <a:rPr lang="en-US" sz="1200" i="1" dirty="0" err="1"/>
              <a:t>Jrnl</a:t>
            </a:r>
            <a:r>
              <a:rPr lang="en-US" sz="1200" i="1" dirty="0"/>
              <a:t>. of </a:t>
            </a:r>
            <a:r>
              <a:rPr lang="en-US" sz="1200" i="1" dirty="0" err="1"/>
              <a:t>Experim</a:t>
            </a:r>
            <a:r>
              <a:rPr lang="en-US" sz="1200" i="1" dirty="0"/>
              <a:t>. Path</a:t>
            </a:r>
            <a:r>
              <a:rPr lang="en-US" sz="1200" dirty="0"/>
              <a:t>.</a:t>
            </a:r>
          </a:p>
        </p:txBody>
      </p:sp>
      <p:sp>
        <p:nvSpPr>
          <p:cNvPr id="6" name="Oval 5">
            <a:extLst>
              <a:ext uri="{FF2B5EF4-FFF2-40B4-BE49-F238E27FC236}">
                <a16:creationId xmlns:a16="http://schemas.microsoft.com/office/drawing/2014/main" id="{2AE1B1AD-2118-864C-A611-EBE57526E616}"/>
              </a:ext>
              <a:ext uri="{C183D7F6-B498-43B3-948B-1728B52AA6E4}">
                <adec:decorative xmlns:adec="http://schemas.microsoft.com/office/drawing/2017/decorative" val="1"/>
              </a:ext>
            </a:extLst>
          </p:cNvPr>
          <p:cNvSpPr/>
          <p:nvPr/>
        </p:nvSpPr>
        <p:spPr>
          <a:xfrm>
            <a:off x="8470572" y="2585000"/>
            <a:ext cx="1209224" cy="1166025"/>
          </a:xfrm>
          <a:prstGeom prst="ellipse">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Tree>
    <p:extLst>
      <p:ext uri="{BB962C8B-B14F-4D97-AF65-F5344CB8AC3E}">
        <p14:creationId xmlns:p14="http://schemas.microsoft.com/office/powerpoint/2010/main" val="2085590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descr="Someone using soap at the sink to wash their hands. ">
            <a:extLst>
              <a:ext uri="{FF2B5EF4-FFF2-40B4-BE49-F238E27FC236}">
                <a16:creationId xmlns:a16="http://schemas.microsoft.com/office/drawing/2014/main" id="{1E9CFF5C-3DF7-BD43-BE81-268DEFB888EC}"/>
              </a:ext>
            </a:extLst>
          </p:cNvPr>
          <p:cNvPicPr>
            <a:picLocks noGrp="1" noChangeAspect="1"/>
          </p:cNvPicPr>
          <p:nvPr>
            <p:ph idx="1"/>
          </p:nvPr>
        </p:nvPicPr>
        <p:blipFill>
          <a:blip r:embed="rId3"/>
          <a:stretch>
            <a:fillRect/>
          </a:stretch>
        </p:blipFill>
        <p:spPr>
          <a:xfrm>
            <a:off x="589496" y="1751636"/>
            <a:ext cx="5387632" cy="3570627"/>
          </a:xfrm>
        </p:spPr>
      </p:pic>
      <p:sp>
        <p:nvSpPr>
          <p:cNvPr id="3" name="Rectangle 2">
            <a:extLst>
              <a:ext uri="{FF2B5EF4-FFF2-40B4-BE49-F238E27FC236}">
                <a16:creationId xmlns:a16="http://schemas.microsoft.com/office/drawing/2014/main" id="{15D785A4-1C88-834A-9B2E-0743E18E5645}"/>
              </a:ext>
            </a:extLst>
          </p:cNvPr>
          <p:cNvSpPr/>
          <p:nvPr/>
        </p:nvSpPr>
        <p:spPr>
          <a:xfrm>
            <a:off x="5020201" y="5322263"/>
            <a:ext cx="948786" cy="276999"/>
          </a:xfrm>
          <a:prstGeom prst="rect">
            <a:avLst/>
          </a:prstGeom>
        </p:spPr>
        <p:txBody>
          <a:bodyPr wrap="none">
            <a:spAutoFit/>
          </a:bodyPr>
          <a:lstStyle/>
          <a:p>
            <a:r>
              <a:rPr lang="en-US" sz="1200"/>
              <a:t>Photos: FDA</a:t>
            </a:r>
          </a:p>
        </p:txBody>
      </p:sp>
      <p:sp>
        <p:nvSpPr>
          <p:cNvPr id="4" name="Title 1">
            <a:extLst>
              <a:ext uri="{FF2B5EF4-FFF2-40B4-BE49-F238E27FC236}">
                <a16:creationId xmlns:a16="http://schemas.microsoft.com/office/drawing/2014/main" id="{8BCADDF5-8CFB-BC46-A518-8E15E619438B}"/>
              </a:ext>
            </a:extLst>
          </p:cNvPr>
          <p:cNvSpPr>
            <a:spLocks noGrp="1"/>
          </p:cNvSpPr>
          <p:nvPr>
            <p:ph type="title"/>
          </p:nvPr>
        </p:nvSpPr>
        <p:spPr>
          <a:xfrm>
            <a:off x="584345" y="426073"/>
            <a:ext cx="7480663" cy="1325563"/>
          </a:xfrm>
        </p:spPr>
        <p:txBody>
          <a:bodyPr>
            <a:normAutofit/>
          </a:bodyPr>
          <a:lstStyle/>
          <a:p>
            <a:r>
              <a:rPr lang="en-US" sz="3800" dirty="0">
                <a:latin typeface="Arial" panose="020B0604020202020204" pitchFamily="34" charset="0"/>
                <a:cs typeface="Arial" panose="020B0604020202020204" pitchFamily="34" charset="0"/>
              </a:rPr>
              <a:t>Antibacterial soap everywhere!</a:t>
            </a:r>
          </a:p>
        </p:txBody>
      </p:sp>
      <p:pic>
        <p:nvPicPr>
          <p:cNvPr id="5" name="Picture 4" descr="Liquid soap bottles and toothpaste. ">
            <a:extLst>
              <a:ext uri="{FF2B5EF4-FFF2-40B4-BE49-F238E27FC236}">
                <a16:creationId xmlns:a16="http://schemas.microsoft.com/office/drawing/2014/main" id="{6966ABB2-EF0F-1B4D-ACD3-0B480343382F}"/>
              </a:ext>
            </a:extLst>
          </p:cNvPr>
          <p:cNvPicPr>
            <a:picLocks noChangeAspect="1"/>
          </p:cNvPicPr>
          <p:nvPr/>
        </p:nvPicPr>
        <p:blipFill>
          <a:blip r:embed="rId4"/>
          <a:stretch>
            <a:fillRect/>
          </a:stretch>
        </p:blipFill>
        <p:spPr>
          <a:xfrm>
            <a:off x="6269563" y="2130425"/>
            <a:ext cx="5349972" cy="2813050"/>
          </a:xfrm>
          <a:prstGeom prst="rect">
            <a:avLst/>
          </a:prstGeom>
        </p:spPr>
      </p:pic>
      <p:sp>
        <p:nvSpPr>
          <p:cNvPr id="6" name="TextBox 5">
            <a:extLst>
              <a:ext uri="{FF2B5EF4-FFF2-40B4-BE49-F238E27FC236}">
                <a16:creationId xmlns:a16="http://schemas.microsoft.com/office/drawing/2014/main" id="{8529DD07-583A-F745-B512-D9A7F0023B1D}"/>
              </a:ext>
            </a:extLst>
          </p:cNvPr>
          <p:cNvSpPr txBox="1"/>
          <p:nvPr/>
        </p:nvSpPr>
        <p:spPr>
          <a:xfrm>
            <a:off x="7127481" y="4999097"/>
            <a:ext cx="3634136" cy="461665"/>
          </a:xfrm>
          <a:prstGeom prst="rect">
            <a:avLst/>
          </a:prstGeom>
          <a:noFill/>
        </p:spPr>
        <p:txBody>
          <a:bodyPr wrap="none" rtlCol="0">
            <a:spAutoFit/>
          </a:bodyPr>
          <a:lstStyle/>
          <a:p>
            <a:r>
              <a:rPr lang="en-US" sz="2400">
                <a:latin typeface="Arial" panose="020B0604020202020204" pitchFamily="34" charset="0"/>
                <a:cs typeface="Arial" panose="020B0604020202020204" pitchFamily="34" charset="0"/>
              </a:rPr>
              <a:t>Triclosan banned in 2016</a:t>
            </a:r>
          </a:p>
        </p:txBody>
      </p:sp>
    </p:spTree>
    <p:extLst>
      <p:ext uri="{BB962C8B-B14F-4D97-AF65-F5344CB8AC3E}">
        <p14:creationId xmlns:p14="http://schemas.microsoft.com/office/powerpoint/2010/main" val="612977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rtoon of various bacterias.">
            <a:extLst>
              <a:ext uri="{FF2B5EF4-FFF2-40B4-BE49-F238E27FC236}">
                <a16:creationId xmlns:a16="http://schemas.microsoft.com/office/drawing/2014/main" id="{8720CC02-FBA6-E64B-8E9C-4E58CE4A2D8D}"/>
              </a:ext>
            </a:extLst>
          </p:cNvPr>
          <p:cNvPicPr>
            <a:picLocks noChangeAspect="1"/>
          </p:cNvPicPr>
          <p:nvPr/>
        </p:nvPicPr>
        <p:blipFill>
          <a:blip r:embed="rId3"/>
          <a:stretch>
            <a:fillRect/>
          </a:stretch>
        </p:blipFill>
        <p:spPr>
          <a:xfrm>
            <a:off x="467599" y="1192876"/>
            <a:ext cx="5459424" cy="3868392"/>
          </a:xfrm>
          <a:prstGeom prst="rect">
            <a:avLst/>
          </a:prstGeom>
        </p:spPr>
      </p:pic>
      <p:sp>
        <p:nvSpPr>
          <p:cNvPr id="3" name="Rectangle 2">
            <a:extLst>
              <a:ext uri="{FF2B5EF4-FFF2-40B4-BE49-F238E27FC236}">
                <a16:creationId xmlns:a16="http://schemas.microsoft.com/office/drawing/2014/main" id="{1D88FEF9-75CB-734F-AED8-01A03E013626}"/>
              </a:ext>
            </a:extLst>
          </p:cNvPr>
          <p:cNvSpPr/>
          <p:nvPr/>
        </p:nvSpPr>
        <p:spPr>
          <a:xfrm>
            <a:off x="3512836" y="5029328"/>
            <a:ext cx="1502463" cy="276999"/>
          </a:xfrm>
          <a:prstGeom prst="rect">
            <a:avLst/>
          </a:prstGeom>
        </p:spPr>
        <p:txBody>
          <a:bodyPr wrap="none">
            <a:spAutoFit/>
          </a:bodyPr>
          <a:lstStyle/>
          <a:p>
            <a:r>
              <a:rPr lang="en-US" sz="1200"/>
              <a:t>Illustration: StickPNG</a:t>
            </a:r>
          </a:p>
        </p:txBody>
      </p:sp>
      <p:sp>
        <p:nvSpPr>
          <p:cNvPr id="4" name="Title 1">
            <a:extLst>
              <a:ext uri="{FF2B5EF4-FFF2-40B4-BE49-F238E27FC236}">
                <a16:creationId xmlns:a16="http://schemas.microsoft.com/office/drawing/2014/main" id="{A8C279B5-92FC-8A43-AE3B-CED669072E69}"/>
              </a:ext>
            </a:extLst>
          </p:cNvPr>
          <p:cNvSpPr txBox="1">
            <a:spLocks noGrp="1"/>
          </p:cNvSpPr>
          <p:nvPr>
            <p:ph type="title" idx="4294967295"/>
          </p:nvPr>
        </p:nvSpPr>
        <p:spPr>
          <a:xfrm>
            <a:off x="166031" y="226110"/>
            <a:ext cx="8196072"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00" b="1" i="0" u="none" strike="noStrike" kern="1200" cap="none" spc="0" normalizeH="0" baseline="0" noProof="0" dirty="0">
                <a:ln>
                  <a:noFill/>
                </a:ln>
                <a:solidFill>
                  <a:schemeClr val="bg2"/>
                </a:solidFill>
                <a:effectLst/>
                <a:uLnTx/>
                <a:uFillTx/>
                <a:latin typeface="Arial" panose="020B0604020202020204" pitchFamily="34" charset="0"/>
                <a:ea typeface="+mj-ea"/>
                <a:cs typeface="Arial" panose="020B0604020202020204" pitchFamily="34" charset="0"/>
              </a:rPr>
              <a:t>Maybe we’ve killed friends?   </a:t>
            </a:r>
            <a:r>
              <a:rPr kumimoji="0" lang="en-US" sz="3800" b="1" i="1" u="none" strike="noStrike" kern="1200" cap="none" spc="0" normalizeH="0" baseline="0" noProof="0" dirty="0">
                <a:ln>
                  <a:noFill/>
                </a:ln>
                <a:solidFill>
                  <a:schemeClr val="bg2"/>
                </a:solidFill>
                <a:effectLst/>
                <a:uLnTx/>
                <a:uFillTx/>
                <a:latin typeface="Arial" panose="020B0604020202020204" pitchFamily="34" charset="0"/>
                <a:ea typeface="+mj-ea"/>
                <a:cs typeface="Arial" panose="020B0604020202020204" pitchFamily="34" charset="0"/>
              </a:rPr>
              <a:t> </a:t>
            </a:r>
          </a:p>
        </p:txBody>
      </p:sp>
      <p:pic>
        <p:nvPicPr>
          <p:cNvPr id="5" name="Content Placeholder 5" descr="Mitochondria, scanning electron microscope.">
            <a:extLst>
              <a:ext uri="{FF2B5EF4-FFF2-40B4-BE49-F238E27FC236}">
                <a16:creationId xmlns:a16="http://schemas.microsoft.com/office/drawing/2014/main" id="{DC3FDDB9-9C41-C849-A2DE-D9DCACDBF338}"/>
              </a:ext>
            </a:extLst>
          </p:cNvPr>
          <p:cNvPicPr>
            <a:picLocks noGrp="1" noChangeAspect="1"/>
          </p:cNvPicPr>
          <p:nvPr>
            <p:ph idx="1"/>
          </p:nvPr>
        </p:nvPicPr>
        <p:blipFill>
          <a:blip r:embed="rId4"/>
          <a:stretch>
            <a:fillRect/>
          </a:stretch>
        </p:blipFill>
        <p:spPr>
          <a:xfrm>
            <a:off x="8885446" y="370389"/>
            <a:ext cx="2752721" cy="1918563"/>
          </a:xfrm>
        </p:spPr>
      </p:pic>
      <p:pic>
        <p:nvPicPr>
          <p:cNvPr id="6" name="Content Placeholder 5" descr="Microscope image of moss leaf cells showing cell walls (between cells) and chloroplasts (green).">
            <a:extLst>
              <a:ext uri="{FF2B5EF4-FFF2-40B4-BE49-F238E27FC236}">
                <a16:creationId xmlns:a16="http://schemas.microsoft.com/office/drawing/2014/main" id="{65B5F45E-64F6-C341-A749-20A659C1E320}"/>
              </a:ext>
            </a:extLst>
          </p:cNvPr>
          <p:cNvPicPr>
            <a:picLocks noChangeAspect="1"/>
          </p:cNvPicPr>
          <p:nvPr/>
        </p:nvPicPr>
        <p:blipFill>
          <a:blip r:embed="rId5"/>
          <a:stretch>
            <a:fillRect/>
          </a:stretch>
        </p:blipFill>
        <p:spPr>
          <a:xfrm>
            <a:off x="8885446" y="2480165"/>
            <a:ext cx="2752721" cy="2007682"/>
          </a:xfrm>
          <a:prstGeom prst="rect">
            <a:avLst/>
          </a:prstGeom>
        </p:spPr>
      </p:pic>
      <p:pic>
        <p:nvPicPr>
          <p:cNvPr id="7" name="Picture 6" descr="Of an elbow with Psoriasis.">
            <a:extLst>
              <a:ext uri="{FF2B5EF4-FFF2-40B4-BE49-F238E27FC236}">
                <a16:creationId xmlns:a16="http://schemas.microsoft.com/office/drawing/2014/main" id="{84CC1CD7-CDDD-7242-9287-16DE3CD38AC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885446" y="4679060"/>
            <a:ext cx="2752722" cy="1836066"/>
          </a:xfrm>
          <a:prstGeom prst="rect">
            <a:avLst/>
          </a:prstGeom>
        </p:spPr>
      </p:pic>
      <p:pic>
        <p:nvPicPr>
          <p:cNvPr id="10" name="Picture 9" descr="Chemical topography of staphylococcus, propionibacterium and corynebacterium on human skin">
            <a:extLst>
              <a:ext uri="{FF2B5EF4-FFF2-40B4-BE49-F238E27FC236}">
                <a16:creationId xmlns:a16="http://schemas.microsoft.com/office/drawing/2014/main" id="{EFA02F8B-0C7C-E64D-A47B-D2077E68BA57}"/>
              </a:ext>
            </a:extLst>
          </p:cNvPr>
          <p:cNvPicPr>
            <a:picLocks noChangeAspect="1"/>
          </p:cNvPicPr>
          <p:nvPr/>
        </p:nvPicPr>
        <p:blipFill>
          <a:blip r:embed="rId7"/>
          <a:stretch>
            <a:fillRect/>
          </a:stretch>
        </p:blipFill>
        <p:spPr>
          <a:xfrm>
            <a:off x="6860698" y="4238659"/>
            <a:ext cx="1734451" cy="2276467"/>
          </a:xfrm>
          <a:prstGeom prst="rect">
            <a:avLst/>
          </a:prstGeom>
        </p:spPr>
      </p:pic>
    </p:spTree>
    <p:extLst>
      <p:ext uri="{BB962C8B-B14F-4D97-AF65-F5344CB8AC3E}">
        <p14:creationId xmlns:p14="http://schemas.microsoft.com/office/powerpoint/2010/main" val="2459937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A64C8C5-CA12-A244-8787-0584AC1BE197}"/>
              </a:ext>
            </a:extLst>
          </p:cNvPr>
          <p:cNvSpPr>
            <a:spLocks noGrp="1"/>
          </p:cNvSpPr>
          <p:nvPr>
            <p:ph type="title"/>
          </p:nvPr>
        </p:nvSpPr>
        <p:spPr>
          <a:xfrm>
            <a:off x="581450" y="339936"/>
            <a:ext cx="10515600" cy="1325563"/>
          </a:xfrm>
        </p:spPr>
        <p:txBody>
          <a:bodyPr>
            <a:normAutofit/>
          </a:bodyPr>
          <a:lstStyle/>
          <a:p>
            <a:r>
              <a:rPr lang="en-US" sz="3800" dirty="0">
                <a:latin typeface="Arial" panose="020B0604020202020204" pitchFamily="34" charset="0"/>
                <a:cs typeface="Arial" panose="020B0604020202020204" pitchFamily="34" charset="0"/>
              </a:rPr>
              <a:t>Microbiome: New lease on life for bacteria </a:t>
            </a:r>
          </a:p>
        </p:txBody>
      </p:sp>
      <p:pic>
        <p:nvPicPr>
          <p:cNvPr id="2" name="Picture 1" descr="Cartoon of good bacteria. ">
            <a:extLst>
              <a:ext uri="{FF2B5EF4-FFF2-40B4-BE49-F238E27FC236}">
                <a16:creationId xmlns:a16="http://schemas.microsoft.com/office/drawing/2014/main" id="{30CF8C0D-128C-2A4D-B5A8-788068CA0B2C}"/>
              </a:ext>
            </a:extLst>
          </p:cNvPr>
          <p:cNvPicPr>
            <a:picLocks noChangeAspect="1"/>
          </p:cNvPicPr>
          <p:nvPr/>
        </p:nvPicPr>
        <p:blipFill>
          <a:blip r:embed="rId3"/>
          <a:stretch>
            <a:fillRect/>
          </a:stretch>
        </p:blipFill>
        <p:spPr>
          <a:xfrm>
            <a:off x="1258602" y="1602671"/>
            <a:ext cx="3679261" cy="3487028"/>
          </a:xfrm>
          <a:prstGeom prst="rect">
            <a:avLst/>
          </a:prstGeom>
        </p:spPr>
      </p:pic>
      <p:sp>
        <p:nvSpPr>
          <p:cNvPr id="10" name="Rectangle 9">
            <a:extLst>
              <a:ext uri="{FF2B5EF4-FFF2-40B4-BE49-F238E27FC236}">
                <a16:creationId xmlns:a16="http://schemas.microsoft.com/office/drawing/2014/main" id="{C708CEEC-E95E-EB4C-A857-0C035E0FFC03}"/>
              </a:ext>
            </a:extLst>
          </p:cNvPr>
          <p:cNvSpPr/>
          <p:nvPr/>
        </p:nvSpPr>
        <p:spPr>
          <a:xfrm>
            <a:off x="2173291" y="4951199"/>
            <a:ext cx="1694723" cy="276999"/>
          </a:xfrm>
          <a:prstGeom prst="rect">
            <a:avLst/>
          </a:prstGeom>
        </p:spPr>
        <p:txBody>
          <a:bodyPr wrap="square">
            <a:spAutoFit/>
          </a:bodyPr>
          <a:lstStyle/>
          <a:p>
            <a:pPr algn="ctr"/>
            <a:r>
              <a:rPr lang="en-US" sz="1200"/>
              <a:t>Illustration: StickPNG</a:t>
            </a:r>
          </a:p>
        </p:txBody>
      </p:sp>
      <p:sp>
        <p:nvSpPr>
          <p:cNvPr id="23" name="TextBox 22">
            <a:extLst>
              <a:ext uri="{FF2B5EF4-FFF2-40B4-BE49-F238E27FC236}">
                <a16:creationId xmlns:a16="http://schemas.microsoft.com/office/drawing/2014/main" id="{4838FCCC-55E4-9E4F-82AD-B07749E2FC09}"/>
              </a:ext>
            </a:extLst>
          </p:cNvPr>
          <p:cNvSpPr txBox="1"/>
          <p:nvPr/>
        </p:nvSpPr>
        <p:spPr>
          <a:xfrm>
            <a:off x="6527434" y="2083059"/>
            <a:ext cx="1673856" cy="830997"/>
          </a:xfrm>
          <a:prstGeom prst="rect">
            <a:avLst/>
          </a:prstGeom>
          <a:noFill/>
        </p:spPr>
        <p:txBody>
          <a:bodyPr wrap="none" rtlCol="0">
            <a:spAutoFit/>
          </a:bodyPr>
          <a:lstStyle/>
          <a:p>
            <a:pPr algn="ctr"/>
            <a:r>
              <a:rPr lang="en-US" sz="2400">
                <a:latin typeface="Arial" panose="020B0604020202020204" pitchFamily="34" charset="0"/>
                <a:cs typeface="Arial" panose="020B0604020202020204" pitchFamily="34" charset="0"/>
              </a:rPr>
              <a:t>Fermented</a:t>
            </a:r>
            <a:br>
              <a:rPr lang="en-US" sz="2400">
                <a:latin typeface="Arial" panose="020B0604020202020204" pitchFamily="34" charset="0"/>
                <a:cs typeface="Arial" panose="020B0604020202020204" pitchFamily="34" charset="0"/>
              </a:rPr>
            </a:br>
            <a:r>
              <a:rPr lang="en-US" sz="2400">
                <a:latin typeface="Arial" panose="020B0604020202020204" pitchFamily="34" charset="0"/>
                <a:cs typeface="Arial" panose="020B0604020202020204" pitchFamily="34" charset="0"/>
              </a:rPr>
              <a:t>foods</a:t>
            </a:r>
          </a:p>
        </p:txBody>
      </p:sp>
      <p:pic>
        <p:nvPicPr>
          <p:cNvPr id="19" name="Picture 18" descr="Kimchi.">
            <a:extLst>
              <a:ext uri="{FF2B5EF4-FFF2-40B4-BE49-F238E27FC236}">
                <a16:creationId xmlns:a16="http://schemas.microsoft.com/office/drawing/2014/main" id="{AEF1FBAF-AA92-0640-B435-E72F72C070F4}"/>
              </a:ext>
            </a:extLst>
          </p:cNvPr>
          <p:cNvPicPr>
            <a:picLocks noChangeAspect="1"/>
          </p:cNvPicPr>
          <p:nvPr/>
        </p:nvPicPr>
        <p:blipFill>
          <a:blip r:embed="rId4"/>
          <a:stretch>
            <a:fillRect/>
          </a:stretch>
        </p:blipFill>
        <p:spPr>
          <a:xfrm>
            <a:off x="8522208" y="1555833"/>
            <a:ext cx="3351912" cy="1885450"/>
          </a:xfrm>
          <a:prstGeom prst="rect">
            <a:avLst/>
          </a:prstGeom>
        </p:spPr>
      </p:pic>
      <p:pic>
        <p:nvPicPr>
          <p:cNvPr id="22" name="Picture 21" descr="Yogurt in a bottle. ">
            <a:extLst>
              <a:ext uri="{FF2B5EF4-FFF2-40B4-BE49-F238E27FC236}">
                <a16:creationId xmlns:a16="http://schemas.microsoft.com/office/drawing/2014/main" id="{AE2B8592-07A4-E948-A528-345176A0AA4C}"/>
              </a:ext>
            </a:extLst>
          </p:cNvPr>
          <p:cNvPicPr>
            <a:picLocks noChangeAspect="1"/>
          </p:cNvPicPr>
          <p:nvPr/>
        </p:nvPicPr>
        <p:blipFill>
          <a:blip r:embed="rId5"/>
          <a:stretch>
            <a:fillRect/>
          </a:stretch>
        </p:blipFill>
        <p:spPr>
          <a:xfrm>
            <a:off x="6210145" y="3558490"/>
            <a:ext cx="2774185" cy="2774185"/>
          </a:xfrm>
          <a:prstGeom prst="rect">
            <a:avLst/>
          </a:prstGeom>
        </p:spPr>
      </p:pic>
      <p:pic>
        <p:nvPicPr>
          <p:cNvPr id="18" name="Picture 17" descr="sauerkraut in jars.">
            <a:extLst>
              <a:ext uri="{FF2B5EF4-FFF2-40B4-BE49-F238E27FC236}">
                <a16:creationId xmlns:a16="http://schemas.microsoft.com/office/drawing/2014/main" id="{E8E3DD62-9FFF-7844-ACF7-8B4686C2B51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093768" y="3561022"/>
            <a:ext cx="2780353" cy="2780353"/>
          </a:xfrm>
          <a:prstGeom prst="rect">
            <a:avLst/>
          </a:prstGeom>
        </p:spPr>
      </p:pic>
      <p:sp>
        <p:nvSpPr>
          <p:cNvPr id="21" name="TextBox 20">
            <a:extLst>
              <a:ext uri="{FF2B5EF4-FFF2-40B4-BE49-F238E27FC236}">
                <a16:creationId xmlns:a16="http://schemas.microsoft.com/office/drawing/2014/main" id="{7FB2E477-69C2-8D45-B827-48A24FD431C1}"/>
              </a:ext>
            </a:extLst>
          </p:cNvPr>
          <p:cNvSpPr txBox="1"/>
          <p:nvPr/>
        </p:nvSpPr>
        <p:spPr>
          <a:xfrm>
            <a:off x="10138965" y="6356429"/>
            <a:ext cx="1735155" cy="276999"/>
          </a:xfrm>
          <a:prstGeom prst="rect">
            <a:avLst/>
          </a:prstGeom>
          <a:noFill/>
        </p:spPr>
        <p:txBody>
          <a:bodyPr wrap="none" rtlCol="0">
            <a:spAutoFit/>
          </a:bodyPr>
          <a:lstStyle/>
          <a:p>
            <a:r>
              <a:rPr lang="en-US" sz="1200"/>
              <a:t>Photos: Cooks Illustrated</a:t>
            </a:r>
          </a:p>
        </p:txBody>
      </p:sp>
    </p:spTree>
    <p:extLst>
      <p:ext uri="{BB962C8B-B14F-4D97-AF65-F5344CB8AC3E}">
        <p14:creationId xmlns:p14="http://schemas.microsoft.com/office/powerpoint/2010/main" val="1361367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04AB104-553E-DE42-B8DE-F1E42B04845E}"/>
              </a:ext>
            </a:extLst>
          </p:cNvPr>
          <p:cNvSpPr>
            <a:spLocks noGrp="1"/>
          </p:cNvSpPr>
          <p:nvPr>
            <p:ph type="title"/>
          </p:nvPr>
        </p:nvSpPr>
        <p:spPr>
          <a:xfrm>
            <a:off x="744474" y="-177019"/>
            <a:ext cx="10515600" cy="1325563"/>
          </a:xfrm>
        </p:spPr>
        <p:txBody>
          <a:bodyPr>
            <a:normAutofit/>
          </a:bodyPr>
          <a:lstStyle/>
          <a:p>
            <a:r>
              <a:rPr lang="en-US" sz="3800" dirty="0">
                <a:latin typeface="Arial" panose="020B0604020202020204" pitchFamily="34" charset="0"/>
                <a:cs typeface="Arial" panose="020B0604020202020204" pitchFamily="34" charset="0"/>
              </a:rPr>
              <a:t>New research (short module): </a:t>
            </a:r>
          </a:p>
        </p:txBody>
      </p:sp>
      <p:sp>
        <p:nvSpPr>
          <p:cNvPr id="5" name="Rectangle 4">
            <a:extLst>
              <a:ext uri="{FF2B5EF4-FFF2-40B4-BE49-F238E27FC236}">
                <a16:creationId xmlns:a16="http://schemas.microsoft.com/office/drawing/2014/main" id="{EC771883-77EC-2F4B-B7F2-ABA4CD626E86}"/>
              </a:ext>
            </a:extLst>
          </p:cNvPr>
          <p:cNvSpPr/>
          <p:nvPr/>
        </p:nvSpPr>
        <p:spPr>
          <a:xfrm>
            <a:off x="667097" y="755334"/>
            <a:ext cx="9225602" cy="646331"/>
          </a:xfrm>
          <a:prstGeom prst="rect">
            <a:avLst/>
          </a:prstGeom>
        </p:spPr>
        <p:txBody>
          <a:bodyPr wrap="none">
            <a:spAutoFit/>
          </a:bodyPr>
          <a:lstStyle/>
          <a:p>
            <a:r>
              <a:rPr lang="en-US" sz="3600" dirty="0">
                <a:latin typeface="Arial" panose="020B0604020202020204" pitchFamily="34" charset="0"/>
                <a:cs typeface="Arial" panose="020B0604020202020204" pitchFamily="34" charset="0"/>
              </a:rPr>
              <a:t>Bacterial imbalance = deadly bacteria “wins”</a:t>
            </a:r>
            <a:endParaRPr lang="en-US" sz="3600" i="1"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1A40F1EC-1954-7C4B-8621-B2BCA74E3B93}"/>
              </a:ext>
            </a:extLst>
          </p:cNvPr>
          <p:cNvSpPr/>
          <p:nvPr/>
        </p:nvSpPr>
        <p:spPr>
          <a:xfrm>
            <a:off x="955637" y="1337707"/>
            <a:ext cx="8937062" cy="523220"/>
          </a:xfrm>
          <a:prstGeom prst="rect">
            <a:avLst/>
          </a:prstGeom>
        </p:spPr>
        <p:txBody>
          <a:bodyPr wrap="none">
            <a:spAutoFit/>
          </a:bodyPr>
          <a:lstStyle/>
          <a:p>
            <a:r>
              <a:rPr lang="en-US" sz="2800" dirty="0">
                <a:latin typeface="Arial" panose="020B0604020202020204" pitchFamily="34" charset="0"/>
                <a:cs typeface="Arial" panose="020B0604020202020204" pitchFamily="34" charset="0"/>
              </a:rPr>
              <a:t>Persistent </a:t>
            </a:r>
            <a:r>
              <a:rPr lang="en-US" sz="2800" i="1" dirty="0">
                <a:latin typeface="Arial" panose="020B0604020202020204" pitchFamily="34" charset="0"/>
                <a:cs typeface="Arial" panose="020B0604020202020204" pitchFamily="34" charset="0"/>
              </a:rPr>
              <a:t>c. </a:t>
            </a:r>
            <a:r>
              <a:rPr lang="en-US" sz="2800" i="1" dirty="0" err="1">
                <a:latin typeface="Arial" panose="020B0604020202020204" pitchFamily="34" charset="0"/>
                <a:cs typeface="Arial" panose="020B0604020202020204" pitchFamily="34" charset="0"/>
              </a:rPr>
              <a:t>difficle</a:t>
            </a:r>
            <a:r>
              <a:rPr lang="en-US" sz="2800" dirty="0">
                <a:latin typeface="Arial" panose="020B0604020202020204" pitchFamily="34" charset="0"/>
                <a:cs typeface="Arial" panose="020B0604020202020204" pitchFamily="34" charset="0"/>
              </a:rPr>
              <a:t> infection caused by antibiotic use</a:t>
            </a:r>
          </a:p>
        </p:txBody>
      </p:sp>
      <p:sp>
        <p:nvSpPr>
          <p:cNvPr id="10" name="TextBox 9">
            <a:extLst>
              <a:ext uri="{FF2B5EF4-FFF2-40B4-BE49-F238E27FC236}">
                <a16:creationId xmlns:a16="http://schemas.microsoft.com/office/drawing/2014/main" id="{B05845A9-078F-4744-BA8B-B8460D554F3A}"/>
              </a:ext>
            </a:extLst>
          </p:cNvPr>
          <p:cNvSpPr txBox="1"/>
          <p:nvPr/>
        </p:nvSpPr>
        <p:spPr>
          <a:xfrm>
            <a:off x="667097" y="2228671"/>
            <a:ext cx="2544148" cy="1107996"/>
          </a:xfrm>
          <a:prstGeom prst="rect">
            <a:avLst/>
          </a:prstGeom>
          <a:noFill/>
        </p:spPr>
        <p:txBody>
          <a:bodyPr wrap="square" rtlCol="0">
            <a:spAutoFit/>
          </a:bodyPr>
          <a:lstStyle/>
          <a:p>
            <a:pPr algn="r"/>
            <a:r>
              <a:rPr lang="en-US" sz="2200" dirty="0"/>
              <a:t>Intro activity:</a:t>
            </a:r>
          </a:p>
          <a:p>
            <a:pPr algn="r"/>
            <a:r>
              <a:rPr lang="en-US" sz="2200" dirty="0"/>
              <a:t>General media,</a:t>
            </a:r>
          </a:p>
          <a:p>
            <a:pPr algn="r"/>
            <a:r>
              <a:rPr lang="en-US" sz="2200" dirty="0"/>
              <a:t>topic in the news</a:t>
            </a:r>
          </a:p>
        </p:txBody>
      </p:sp>
      <p:pic>
        <p:nvPicPr>
          <p:cNvPr id="7" name="Picture 6" descr="Billie Iverson, 86, R.I., recently underwent a transplant of intestinal microbes that likely saved her life. ">
            <a:extLst>
              <a:ext uri="{FF2B5EF4-FFF2-40B4-BE49-F238E27FC236}">
                <a16:creationId xmlns:a16="http://schemas.microsoft.com/office/drawing/2014/main" id="{78FBDD7A-462A-1145-B46E-56BBF4362966}"/>
              </a:ext>
            </a:extLst>
          </p:cNvPr>
          <p:cNvPicPr>
            <a:picLocks noChangeAspect="1"/>
          </p:cNvPicPr>
          <p:nvPr/>
        </p:nvPicPr>
        <p:blipFill>
          <a:blip r:embed="rId3"/>
          <a:stretch>
            <a:fillRect/>
          </a:stretch>
        </p:blipFill>
        <p:spPr>
          <a:xfrm>
            <a:off x="3351427" y="2050090"/>
            <a:ext cx="5301693" cy="4255306"/>
          </a:xfrm>
          <a:prstGeom prst="rect">
            <a:avLst/>
          </a:prstGeom>
        </p:spPr>
      </p:pic>
      <p:sp>
        <p:nvSpPr>
          <p:cNvPr id="8" name="TextBox 7">
            <a:extLst>
              <a:ext uri="{FF2B5EF4-FFF2-40B4-BE49-F238E27FC236}">
                <a16:creationId xmlns:a16="http://schemas.microsoft.com/office/drawing/2014/main" id="{625E5A17-7667-3D4B-A8F1-CD8CD3DBB475}"/>
              </a:ext>
            </a:extLst>
          </p:cNvPr>
          <p:cNvSpPr txBox="1"/>
          <p:nvPr/>
        </p:nvSpPr>
        <p:spPr>
          <a:xfrm>
            <a:off x="5731703" y="6305396"/>
            <a:ext cx="3018775" cy="369332"/>
          </a:xfrm>
          <a:prstGeom prst="rect">
            <a:avLst/>
          </a:prstGeom>
          <a:noFill/>
        </p:spPr>
        <p:txBody>
          <a:bodyPr wrap="square" rtlCol="0">
            <a:spAutoFit/>
          </a:bodyPr>
          <a:lstStyle/>
          <a:p>
            <a:pPr algn="r"/>
            <a:r>
              <a:rPr lang="en-US" sz="1800" dirty="0"/>
              <a:t>NPR “All things considered”</a:t>
            </a:r>
          </a:p>
        </p:txBody>
      </p:sp>
    </p:spTree>
    <p:extLst>
      <p:ext uri="{BB962C8B-B14F-4D97-AF65-F5344CB8AC3E}">
        <p14:creationId xmlns:p14="http://schemas.microsoft.com/office/powerpoint/2010/main" val="6115424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7A265-E18D-AC4C-8663-BD0EC8A803B8}"/>
              </a:ext>
            </a:extLst>
          </p:cNvPr>
          <p:cNvSpPr>
            <a:spLocks noGrp="1"/>
          </p:cNvSpPr>
          <p:nvPr>
            <p:ph type="title"/>
          </p:nvPr>
        </p:nvSpPr>
        <p:spPr>
          <a:xfrm>
            <a:off x="838200" y="365127"/>
            <a:ext cx="3093720" cy="1325563"/>
          </a:xfrm>
        </p:spPr>
        <p:txBody>
          <a:bodyPr>
            <a:normAutofit/>
          </a:bodyPr>
          <a:lstStyle/>
          <a:p>
            <a:r>
              <a:rPr lang="en-US" sz="3800" dirty="0">
                <a:latin typeface="Arial" panose="020B0604020202020204" pitchFamily="34" charset="0"/>
                <a:cs typeface="Arial" panose="020B0604020202020204" pitchFamily="34" charset="0"/>
              </a:rPr>
              <a:t>References</a:t>
            </a:r>
          </a:p>
        </p:txBody>
      </p:sp>
      <p:sp>
        <p:nvSpPr>
          <p:cNvPr id="3" name="Content Placeholder 2">
            <a:extLst>
              <a:ext uri="{FF2B5EF4-FFF2-40B4-BE49-F238E27FC236}">
                <a16:creationId xmlns:a16="http://schemas.microsoft.com/office/drawing/2014/main" id="{4533BFB4-3514-0D44-AF46-3910907D1DC5}"/>
              </a:ext>
            </a:extLst>
          </p:cNvPr>
          <p:cNvSpPr>
            <a:spLocks noGrp="1"/>
          </p:cNvSpPr>
          <p:nvPr>
            <p:ph idx="1"/>
          </p:nvPr>
        </p:nvSpPr>
        <p:spPr>
          <a:xfrm>
            <a:off x="742551" y="1414145"/>
            <a:ext cx="11553371" cy="4351338"/>
          </a:xfrm>
        </p:spPr>
        <p:txBody>
          <a:bodyPr>
            <a:noAutofit/>
          </a:bodyPr>
          <a:lstStyle/>
          <a:p>
            <a:pPr marL="0" indent="0">
              <a:buNone/>
            </a:pPr>
            <a:r>
              <a:rPr lang="en-US" sz="2400" u="sng" dirty="0"/>
              <a:t>Book</a:t>
            </a:r>
          </a:p>
          <a:p>
            <a:pPr marL="0" indent="0">
              <a:lnSpc>
                <a:spcPct val="100000"/>
              </a:lnSpc>
              <a:spcBef>
                <a:spcPts val="0"/>
              </a:spcBef>
              <a:buNone/>
            </a:pPr>
            <a:r>
              <a:rPr lang="en-US" sz="2400" dirty="0"/>
              <a:t>• </a:t>
            </a:r>
            <a:r>
              <a:rPr lang="en-US" sz="2400" i="1" dirty="0"/>
              <a:t>I Contain the Multitudes, </a:t>
            </a:r>
            <a:r>
              <a:rPr lang="en-US" sz="2400" dirty="0"/>
              <a:t>by Ed Yong</a:t>
            </a:r>
          </a:p>
          <a:p>
            <a:pPr marL="0" indent="0">
              <a:lnSpc>
                <a:spcPct val="100000"/>
              </a:lnSpc>
              <a:spcBef>
                <a:spcPts val="0"/>
              </a:spcBef>
              <a:buNone/>
            </a:pPr>
            <a:r>
              <a:rPr lang="en-US" sz="2400" dirty="0"/>
              <a:t>Via HHMI &amp; PBS short videos, based on the book at: </a:t>
            </a:r>
          </a:p>
          <a:p>
            <a:pPr marL="0" indent="0">
              <a:lnSpc>
                <a:spcPct val="100000"/>
              </a:lnSpc>
              <a:spcBef>
                <a:spcPts val="0"/>
              </a:spcBef>
              <a:buNone/>
            </a:pPr>
            <a:r>
              <a:rPr lang="en-US" sz="2400" dirty="0"/>
              <a:t>https://www.biointeractive.org/classroom-resources/world-without-microbes</a:t>
            </a:r>
          </a:p>
          <a:p>
            <a:pPr marL="0" indent="0">
              <a:buNone/>
            </a:pPr>
            <a:endParaRPr lang="en-US" sz="2400" dirty="0"/>
          </a:p>
          <a:p>
            <a:pPr marL="0" indent="0">
              <a:spcBef>
                <a:spcPts val="0"/>
              </a:spcBef>
              <a:buNone/>
            </a:pPr>
            <a:r>
              <a:rPr lang="en-US" sz="2400" u="sng" dirty="0"/>
              <a:t>Articles</a:t>
            </a:r>
          </a:p>
          <a:p>
            <a:pPr marL="0" indent="0">
              <a:spcBef>
                <a:spcPts val="0"/>
              </a:spcBef>
              <a:buNone/>
            </a:pPr>
            <a:r>
              <a:rPr lang="en-US" sz="2400" dirty="0" err="1"/>
              <a:t>Bouslimani</a:t>
            </a:r>
            <a:r>
              <a:rPr lang="en-US" sz="2400" dirty="0"/>
              <a:t>, A., et al. ”Molecular cartography of the human skin surface in 3-D,” </a:t>
            </a:r>
            <a:r>
              <a:rPr lang="en-US" sz="2400" i="1" dirty="0"/>
              <a:t>PNAS</a:t>
            </a:r>
            <a:r>
              <a:rPr lang="en-US" sz="2400" dirty="0"/>
              <a:t>. 2015/03/30/online.</a:t>
            </a:r>
          </a:p>
          <a:p>
            <a:pPr marL="0" indent="0">
              <a:spcBef>
                <a:spcPts val="0"/>
              </a:spcBef>
              <a:buNone/>
            </a:pPr>
            <a:endParaRPr lang="en-US" sz="2400" dirty="0"/>
          </a:p>
          <a:p>
            <a:pPr marL="0" indent="0">
              <a:spcBef>
                <a:spcPts val="0"/>
              </a:spcBef>
              <a:buNone/>
            </a:pPr>
            <a:r>
              <a:rPr lang="en-US" sz="2400" dirty="0"/>
              <a:t>Banfield, J. F., et al.  “A new view of the tree of life,” </a:t>
            </a:r>
            <a:r>
              <a:rPr lang="en-US" sz="2400" i="1" dirty="0"/>
              <a:t>Nature Microbiology. </a:t>
            </a:r>
            <a:r>
              <a:rPr lang="en-US" sz="2400" dirty="0"/>
              <a:t>2016/04/11/online.</a:t>
            </a:r>
          </a:p>
          <a:p>
            <a:pPr marL="0" indent="0">
              <a:buNone/>
            </a:pPr>
            <a:endParaRPr lang="en-US" dirty="0"/>
          </a:p>
          <a:p>
            <a:pPr marL="0" indent="0">
              <a:buNone/>
            </a:pPr>
            <a:endParaRPr lang="en-US" u="sng" dirty="0"/>
          </a:p>
          <a:p>
            <a:pPr marL="0" indent="0">
              <a:buNone/>
            </a:pPr>
            <a:endParaRPr lang="en-US" dirty="0"/>
          </a:p>
        </p:txBody>
      </p:sp>
    </p:spTree>
    <p:extLst>
      <p:ext uri="{BB962C8B-B14F-4D97-AF65-F5344CB8AC3E}">
        <p14:creationId xmlns:p14="http://schemas.microsoft.com/office/powerpoint/2010/main" val="4767472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40607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859E0-EC7F-6A44-990F-F46C71B49131}"/>
              </a:ext>
            </a:extLst>
          </p:cNvPr>
          <p:cNvSpPr>
            <a:spLocks noGrp="1"/>
          </p:cNvSpPr>
          <p:nvPr>
            <p:ph type="title"/>
          </p:nvPr>
        </p:nvSpPr>
        <p:spPr>
          <a:xfrm>
            <a:off x="2445374" y="365125"/>
            <a:ext cx="10515600" cy="1325563"/>
          </a:xfrm>
        </p:spPr>
        <p:txBody>
          <a:bodyPr/>
          <a:lstStyle/>
          <a:p>
            <a:r>
              <a:rPr lang="en-US" dirty="0">
                <a:latin typeface="Arial" panose="020B0604020202020204" pitchFamily="34" charset="0"/>
                <a:cs typeface="Arial" panose="020B0604020202020204" pitchFamily="34" charset="0"/>
              </a:rPr>
              <a:t>What lives here?</a:t>
            </a:r>
          </a:p>
        </p:txBody>
      </p:sp>
      <p:pic>
        <p:nvPicPr>
          <p:cNvPr id="3" name="Content Placeholder 3" descr="2 Deer grazing &#10;&#10;">
            <a:extLst>
              <a:ext uri="{FF2B5EF4-FFF2-40B4-BE49-F238E27FC236}">
                <a16:creationId xmlns:a16="http://schemas.microsoft.com/office/drawing/2014/main" id="{231DC5CE-B53B-6742-BC06-89B841819016}"/>
              </a:ext>
            </a:extLst>
          </p:cNvPr>
          <p:cNvPicPr>
            <a:picLocks noGrp="1" noChangeAspect="1"/>
          </p:cNvPicPr>
          <p:nvPr>
            <p:ph idx="1"/>
          </p:nvPr>
        </p:nvPicPr>
        <p:blipFill>
          <a:blip r:embed="rId3"/>
          <a:stretch>
            <a:fillRect/>
          </a:stretch>
        </p:blipFill>
        <p:spPr>
          <a:xfrm>
            <a:off x="2445374" y="1567543"/>
            <a:ext cx="6914130" cy="4609420"/>
          </a:xfrm>
        </p:spPr>
      </p:pic>
      <p:sp>
        <p:nvSpPr>
          <p:cNvPr id="4" name="TextBox 3">
            <a:extLst>
              <a:ext uri="{FF2B5EF4-FFF2-40B4-BE49-F238E27FC236}">
                <a16:creationId xmlns:a16="http://schemas.microsoft.com/office/drawing/2014/main" id="{C5985F6E-49C4-DB45-9543-9FDF94436F06}"/>
              </a:ext>
            </a:extLst>
          </p:cNvPr>
          <p:cNvSpPr txBox="1"/>
          <p:nvPr/>
        </p:nvSpPr>
        <p:spPr>
          <a:xfrm>
            <a:off x="8250611" y="6192023"/>
            <a:ext cx="1108893" cy="276999"/>
          </a:xfrm>
          <a:prstGeom prst="rect">
            <a:avLst/>
          </a:prstGeom>
          <a:noFill/>
        </p:spPr>
        <p:txBody>
          <a:bodyPr wrap="none" rtlCol="0">
            <a:spAutoFit/>
          </a:bodyPr>
          <a:lstStyle/>
          <a:p>
            <a:r>
              <a:rPr lang="en-US" sz="1200" dirty="0"/>
              <a:t>Photo: </a:t>
            </a:r>
            <a:r>
              <a:rPr lang="en-US" sz="1200" dirty="0" err="1"/>
              <a:t>pixabay</a:t>
            </a:r>
            <a:endParaRPr lang="en-US" sz="1200"/>
          </a:p>
        </p:txBody>
      </p:sp>
    </p:spTree>
    <p:extLst>
      <p:ext uri="{BB962C8B-B14F-4D97-AF65-F5344CB8AC3E}">
        <p14:creationId xmlns:p14="http://schemas.microsoft.com/office/powerpoint/2010/main" val="1419441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9EAA685-C826-1846-882E-16D0047736AF}"/>
              </a:ext>
            </a:extLst>
          </p:cNvPr>
          <p:cNvSpPr>
            <a:spLocks noGrp="1"/>
          </p:cNvSpPr>
          <p:nvPr>
            <p:ph type="title"/>
          </p:nvPr>
        </p:nvSpPr>
        <p:spPr>
          <a:xfrm>
            <a:off x="254849" y="365125"/>
            <a:ext cx="10515600" cy="1325563"/>
          </a:xfrm>
        </p:spPr>
        <p:txBody>
          <a:bodyPr/>
          <a:lstStyle/>
          <a:p>
            <a:r>
              <a:rPr lang="en-US" dirty="0">
                <a:latin typeface="Arial" panose="020B0604020202020204" pitchFamily="34" charset="0"/>
                <a:cs typeface="Arial" panose="020B0604020202020204" pitchFamily="34" charset="0"/>
              </a:rPr>
              <a:t>There’s more than meets the eye</a:t>
            </a:r>
          </a:p>
        </p:txBody>
      </p:sp>
      <p:pic>
        <p:nvPicPr>
          <p:cNvPr id="6" name="Content Placeholder 3" descr="2 Deer grazing ">
            <a:extLst>
              <a:ext uri="{FF2B5EF4-FFF2-40B4-BE49-F238E27FC236}">
                <a16:creationId xmlns:a16="http://schemas.microsoft.com/office/drawing/2014/main" id="{48EDA2DF-5710-4D43-96A0-4A91E5478B47}"/>
              </a:ext>
            </a:extLst>
          </p:cNvPr>
          <p:cNvPicPr>
            <a:picLocks noGrp="1" noChangeAspect="1"/>
          </p:cNvPicPr>
          <p:nvPr>
            <p:ph idx="1"/>
          </p:nvPr>
        </p:nvPicPr>
        <p:blipFill>
          <a:blip r:embed="rId3"/>
          <a:stretch>
            <a:fillRect/>
          </a:stretch>
        </p:blipFill>
        <p:spPr>
          <a:xfrm>
            <a:off x="264596" y="1614054"/>
            <a:ext cx="6527007" cy="4351338"/>
          </a:xfrm>
        </p:spPr>
      </p:pic>
      <p:sp>
        <p:nvSpPr>
          <p:cNvPr id="9" name="Oval 8">
            <a:extLst>
              <a:ext uri="{FF2B5EF4-FFF2-40B4-BE49-F238E27FC236}">
                <a16:creationId xmlns:a16="http://schemas.microsoft.com/office/drawing/2014/main" id="{BB89BCB0-5F18-9246-9060-2085CA6A66CF}"/>
              </a:ext>
              <a:ext uri="{C183D7F6-B498-43B3-948B-1728B52AA6E4}">
                <adec:decorative xmlns:adec="http://schemas.microsoft.com/office/drawing/2017/decorative" val="1"/>
              </a:ext>
            </a:extLst>
          </p:cNvPr>
          <p:cNvSpPr/>
          <p:nvPr/>
        </p:nvSpPr>
        <p:spPr>
          <a:xfrm>
            <a:off x="911024" y="2847734"/>
            <a:ext cx="609600" cy="59909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DB171B0-AFF6-C243-8EA0-F7B9E7F9FB9A}"/>
              </a:ext>
              <a:ext uri="{C183D7F6-B498-43B3-948B-1728B52AA6E4}">
                <adec:decorative xmlns:adec="http://schemas.microsoft.com/office/drawing/2017/decorative" val="1"/>
              </a:ext>
            </a:extLst>
          </p:cNvPr>
          <p:cNvSpPr/>
          <p:nvPr/>
        </p:nvSpPr>
        <p:spPr>
          <a:xfrm>
            <a:off x="1862252" y="2650665"/>
            <a:ext cx="609600" cy="59909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F284AA5-D3E4-3744-91F6-E4FDD8BE726D}"/>
              </a:ext>
              <a:ext uri="{C183D7F6-B498-43B3-948B-1728B52AA6E4}">
                <adec:decorative xmlns:adec="http://schemas.microsoft.com/office/drawing/2017/decorative" val="1"/>
              </a:ext>
            </a:extLst>
          </p:cNvPr>
          <p:cNvSpPr/>
          <p:nvPr/>
        </p:nvSpPr>
        <p:spPr>
          <a:xfrm>
            <a:off x="3696306" y="3222959"/>
            <a:ext cx="609600" cy="59909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58A793D-6EE1-934F-909F-70ADAF42D225}"/>
              </a:ext>
              <a:ext uri="{C183D7F6-B498-43B3-948B-1728B52AA6E4}">
                <adec:decorative xmlns:adec="http://schemas.microsoft.com/office/drawing/2017/decorative" val="1"/>
              </a:ext>
            </a:extLst>
          </p:cNvPr>
          <p:cNvSpPr/>
          <p:nvPr/>
        </p:nvSpPr>
        <p:spPr>
          <a:xfrm>
            <a:off x="3869686" y="1835580"/>
            <a:ext cx="609600" cy="59909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2 different colored moths">
            <a:extLst>
              <a:ext uri="{FF2B5EF4-FFF2-40B4-BE49-F238E27FC236}">
                <a16:creationId xmlns:a16="http://schemas.microsoft.com/office/drawing/2014/main" id="{0CD8AC54-42E9-C841-8C93-7A8E3AB604BC}"/>
              </a:ext>
            </a:extLst>
          </p:cNvPr>
          <p:cNvPicPr>
            <a:picLocks noChangeAspect="1"/>
          </p:cNvPicPr>
          <p:nvPr/>
        </p:nvPicPr>
        <p:blipFill>
          <a:blip r:embed="rId4"/>
          <a:stretch>
            <a:fillRect/>
          </a:stretch>
        </p:blipFill>
        <p:spPr>
          <a:xfrm>
            <a:off x="6929475" y="1614054"/>
            <a:ext cx="2418024" cy="1550752"/>
          </a:xfrm>
          <a:prstGeom prst="rect">
            <a:avLst/>
          </a:prstGeom>
        </p:spPr>
      </p:pic>
      <p:sp>
        <p:nvSpPr>
          <p:cNvPr id="24" name="TextBox 23">
            <a:extLst>
              <a:ext uri="{FF2B5EF4-FFF2-40B4-BE49-F238E27FC236}">
                <a16:creationId xmlns:a16="http://schemas.microsoft.com/office/drawing/2014/main" id="{F8FCA0CA-3B5D-2946-878F-38A19B9880C3}"/>
              </a:ext>
            </a:extLst>
          </p:cNvPr>
          <p:cNvSpPr txBox="1"/>
          <p:nvPr/>
        </p:nvSpPr>
        <p:spPr>
          <a:xfrm>
            <a:off x="8360241" y="3171340"/>
            <a:ext cx="987258" cy="276999"/>
          </a:xfrm>
          <a:prstGeom prst="rect">
            <a:avLst/>
          </a:prstGeom>
          <a:noFill/>
        </p:spPr>
        <p:txBody>
          <a:bodyPr wrap="none" rtlCol="0">
            <a:spAutoFit/>
          </a:bodyPr>
          <a:lstStyle/>
          <a:p>
            <a:r>
              <a:rPr lang="en-US" sz="1200" dirty="0"/>
              <a:t>Photo: USDA</a:t>
            </a:r>
          </a:p>
        </p:txBody>
      </p:sp>
      <p:pic>
        <p:nvPicPr>
          <p:cNvPr id="19" name="Picture 18" descr="A close up of a human skin with tick&#10;&#10;">
            <a:extLst>
              <a:ext uri="{FF2B5EF4-FFF2-40B4-BE49-F238E27FC236}">
                <a16:creationId xmlns:a16="http://schemas.microsoft.com/office/drawing/2014/main" id="{E544F941-080C-EC42-92B7-79ACFB7FC230}"/>
              </a:ext>
            </a:extLst>
          </p:cNvPr>
          <p:cNvPicPr>
            <a:picLocks noChangeAspect="1"/>
          </p:cNvPicPr>
          <p:nvPr/>
        </p:nvPicPr>
        <p:blipFill>
          <a:blip r:embed="rId5"/>
          <a:stretch>
            <a:fillRect/>
          </a:stretch>
        </p:blipFill>
        <p:spPr>
          <a:xfrm>
            <a:off x="7110685" y="3835639"/>
            <a:ext cx="2014154" cy="2014154"/>
          </a:xfrm>
          <a:prstGeom prst="rect">
            <a:avLst/>
          </a:prstGeom>
        </p:spPr>
      </p:pic>
      <p:sp>
        <p:nvSpPr>
          <p:cNvPr id="20" name="TextBox 19">
            <a:extLst>
              <a:ext uri="{FF2B5EF4-FFF2-40B4-BE49-F238E27FC236}">
                <a16:creationId xmlns:a16="http://schemas.microsoft.com/office/drawing/2014/main" id="{DAA1DB62-E4DE-084C-AEC5-4DC99AA9AEE6}"/>
              </a:ext>
            </a:extLst>
          </p:cNvPr>
          <p:cNvSpPr txBox="1"/>
          <p:nvPr/>
        </p:nvSpPr>
        <p:spPr>
          <a:xfrm>
            <a:off x="7671101" y="5942568"/>
            <a:ext cx="893321" cy="276999"/>
          </a:xfrm>
          <a:prstGeom prst="rect">
            <a:avLst/>
          </a:prstGeom>
          <a:noFill/>
        </p:spPr>
        <p:txBody>
          <a:bodyPr wrap="none" rtlCol="0">
            <a:spAutoFit/>
          </a:bodyPr>
          <a:lstStyle/>
          <a:p>
            <a:r>
              <a:rPr lang="en-US" sz="1200" dirty="0"/>
              <a:t>Photo: CDC</a:t>
            </a:r>
          </a:p>
        </p:txBody>
      </p:sp>
      <p:pic>
        <p:nvPicPr>
          <p:cNvPr id="15" name="Picture 14" descr="A close-up of a tree trunk">
            <a:extLst>
              <a:ext uri="{FF2B5EF4-FFF2-40B4-BE49-F238E27FC236}">
                <a16:creationId xmlns:a16="http://schemas.microsoft.com/office/drawing/2014/main" id="{B50BAD7A-6A13-714B-85CE-58826498E762}"/>
              </a:ext>
            </a:extLst>
          </p:cNvPr>
          <p:cNvPicPr>
            <a:picLocks noChangeAspect="1"/>
          </p:cNvPicPr>
          <p:nvPr/>
        </p:nvPicPr>
        <p:blipFill>
          <a:blip r:embed="rId6"/>
          <a:stretch>
            <a:fillRect/>
          </a:stretch>
        </p:blipFill>
        <p:spPr>
          <a:xfrm>
            <a:off x="9500896" y="1614054"/>
            <a:ext cx="2468880" cy="1975104"/>
          </a:xfrm>
          <a:prstGeom prst="rect">
            <a:avLst/>
          </a:prstGeom>
        </p:spPr>
      </p:pic>
      <p:sp>
        <p:nvSpPr>
          <p:cNvPr id="16" name="TextBox 15">
            <a:extLst>
              <a:ext uri="{FF2B5EF4-FFF2-40B4-BE49-F238E27FC236}">
                <a16:creationId xmlns:a16="http://schemas.microsoft.com/office/drawing/2014/main" id="{247982C7-924D-7447-8DF0-9BC3ED475F2E}"/>
              </a:ext>
            </a:extLst>
          </p:cNvPr>
          <p:cNvSpPr txBox="1"/>
          <p:nvPr/>
        </p:nvSpPr>
        <p:spPr>
          <a:xfrm>
            <a:off x="9413856" y="3628902"/>
            <a:ext cx="1524905" cy="276999"/>
          </a:xfrm>
          <a:prstGeom prst="rect">
            <a:avLst/>
          </a:prstGeom>
          <a:noFill/>
        </p:spPr>
        <p:txBody>
          <a:bodyPr wrap="none" rtlCol="0">
            <a:spAutoFit/>
          </a:bodyPr>
          <a:lstStyle/>
          <a:p>
            <a:r>
              <a:rPr lang="en-US" sz="1200" dirty="0"/>
              <a:t>Photo: Rutgers NJAES</a:t>
            </a:r>
          </a:p>
        </p:txBody>
      </p:sp>
      <p:pic>
        <p:nvPicPr>
          <p:cNvPr id="17" name="Picture 16" descr="Nitrogen-fixing Bacteria under a scanning electron micrograph.">
            <a:extLst>
              <a:ext uri="{FF2B5EF4-FFF2-40B4-BE49-F238E27FC236}">
                <a16:creationId xmlns:a16="http://schemas.microsoft.com/office/drawing/2014/main" id="{A48F2AC5-E716-C542-80B8-A0DEECA8D36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500897" y="4042331"/>
            <a:ext cx="2468880" cy="1793025"/>
          </a:xfrm>
          <a:prstGeom prst="rect">
            <a:avLst/>
          </a:prstGeom>
        </p:spPr>
      </p:pic>
      <p:sp>
        <p:nvSpPr>
          <p:cNvPr id="18" name="TextBox 17">
            <a:extLst>
              <a:ext uri="{FF2B5EF4-FFF2-40B4-BE49-F238E27FC236}">
                <a16:creationId xmlns:a16="http://schemas.microsoft.com/office/drawing/2014/main" id="{C4190E9D-9596-CE46-A3D0-01C1FA23D5B0}"/>
              </a:ext>
            </a:extLst>
          </p:cNvPr>
          <p:cNvSpPr txBox="1"/>
          <p:nvPr/>
        </p:nvSpPr>
        <p:spPr>
          <a:xfrm>
            <a:off x="9433053" y="5875100"/>
            <a:ext cx="1976310" cy="276999"/>
          </a:xfrm>
          <a:prstGeom prst="rect">
            <a:avLst/>
          </a:prstGeom>
          <a:noFill/>
        </p:spPr>
        <p:txBody>
          <a:bodyPr wrap="none" rtlCol="0">
            <a:spAutoFit/>
          </a:bodyPr>
          <a:lstStyle/>
          <a:p>
            <a:r>
              <a:rPr lang="en-US" sz="1200" dirty="0"/>
              <a:t>Photo: Science Photo Library</a:t>
            </a:r>
          </a:p>
        </p:txBody>
      </p:sp>
    </p:spTree>
    <p:extLst>
      <p:ext uri="{BB962C8B-B14F-4D97-AF65-F5344CB8AC3E}">
        <p14:creationId xmlns:p14="http://schemas.microsoft.com/office/powerpoint/2010/main" val="1948813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24" grpId="0"/>
      <p:bldP spid="20" grpId="0"/>
      <p:bldP spid="16"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17C608D-AE6A-DA4D-A029-925BA499EBAF}"/>
              </a:ext>
            </a:extLst>
          </p:cNvPr>
          <p:cNvSpPr>
            <a:spLocks noGrp="1"/>
          </p:cNvSpPr>
          <p:nvPr>
            <p:ph type="title"/>
          </p:nvPr>
        </p:nvSpPr>
        <p:spPr>
          <a:xfrm>
            <a:off x="390080" y="13320"/>
            <a:ext cx="10515600" cy="1325563"/>
          </a:xfrm>
        </p:spPr>
        <p:txBody>
          <a:bodyPr/>
          <a:lstStyle/>
          <a:p>
            <a:r>
              <a:rPr lang="en-US" dirty="0">
                <a:latin typeface="Arial" panose="020B0604020202020204" pitchFamily="34" charset="0"/>
                <a:cs typeface="Arial" panose="020B0604020202020204" pitchFamily="34" charset="0"/>
              </a:rPr>
              <a:t>What does “microbiome” mean?</a:t>
            </a:r>
          </a:p>
        </p:txBody>
      </p:sp>
      <p:sp>
        <p:nvSpPr>
          <p:cNvPr id="17" name="TextBox 16">
            <a:extLst>
              <a:ext uri="{FF2B5EF4-FFF2-40B4-BE49-F238E27FC236}">
                <a16:creationId xmlns:a16="http://schemas.microsoft.com/office/drawing/2014/main" id="{2836517D-2991-3E47-87F6-0A08C03E0FFF}"/>
              </a:ext>
            </a:extLst>
          </p:cNvPr>
          <p:cNvSpPr txBox="1"/>
          <p:nvPr/>
        </p:nvSpPr>
        <p:spPr>
          <a:xfrm>
            <a:off x="398213" y="1289689"/>
            <a:ext cx="3230540" cy="307777"/>
          </a:xfrm>
          <a:prstGeom prst="rect">
            <a:avLst/>
          </a:prstGeom>
          <a:noFill/>
        </p:spPr>
        <p:txBody>
          <a:bodyPr wrap="square" rtlCol="0">
            <a:spAutoFit/>
          </a:bodyPr>
          <a:lstStyle/>
          <a:p>
            <a:r>
              <a:rPr lang="en-US" sz="1400" i="1" dirty="0"/>
              <a:t>Nature Biotechnology </a:t>
            </a:r>
            <a:r>
              <a:rPr lang="en-US" sz="1400" dirty="0"/>
              <a:t>(2016)</a:t>
            </a:r>
          </a:p>
        </p:txBody>
      </p:sp>
      <p:pic>
        <p:nvPicPr>
          <p:cNvPr id="15" name="Picture 14" descr="Chart, Data on Bacteria, Eukaryotes and Archaea">
            <a:extLst>
              <a:ext uri="{FF2B5EF4-FFF2-40B4-BE49-F238E27FC236}">
                <a16:creationId xmlns:a16="http://schemas.microsoft.com/office/drawing/2014/main" id="{B3857ED7-38ED-D14C-962E-5DA67A1EBFC9}"/>
              </a:ext>
            </a:extLst>
          </p:cNvPr>
          <p:cNvPicPr>
            <a:picLocks noChangeAspect="1"/>
          </p:cNvPicPr>
          <p:nvPr/>
        </p:nvPicPr>
        <p:blipFill>
          <a:blip r:embed="rId3"/>
          <a:stretch>
            <a:fillRect/>
          </a:stretch>
        </p:blipFill>
        <p:spPr>
          <a:xfrm>
            <a:off x="451274" y="1672881"/>
            <a:ext cx="2299484" cy="4264301"/>
          </a:xfrm>
          <a:prstGeom prst="rect">
            <a:avLst/>
          </a:prstGeom>
        </p:spPr>
      </p:pic>
      <p:sp>
        <p:nvSpPr>
          <p:cNvPr id="16" name="TextBox 15">
            <a:extLst>
              <a:ext uri="{FF2B5EF4-FFF2-40B4-BE49-F238E27FC236}">
                <a16:creationId xmlns:a16="http://schemas.microsoft.com/office/drawing/2014/main" id="{C075786F-A1E5-FF47-B08A-A211EEE89DBF}"/>
              </a:ext>
            </a:extLst>
          </p:cNvPr>
          <p:cNvSpPr txBox="1"/>
          <p:nvPr/>
        </p:nvSpPr>
        <p:spPr>
          <a:xfrm>
            <a:off x="729609" y="5937182"/>
            <a:ext cx="1967142" cy="276999"/>
          </a:xfrm>
          <a:prstGeom prst="rect">
            <a:avLst/>
          </a:prstGeom>
          <a:noFill/>
        </p:spPr>
        <p:txBody>
          <a:bodyPr wrap="none" rtlCol="0">
            <a:spAutoFit/>
          </a:bodyPr>
          <a:lstStyle/>
          <a:p>
            <a:r>
              <a:rPr lang="en-US" sz="1200" dirty="0"/>
              <a:t>Image: Banfield/UC Berkeley</a:t>
            </a:r>
          </a:p>
        </p:txBody>
      </p:sp>
      <p:sp>
        <p:nvSpPr>
          <p:cNvPr id="6" name="Rectangle 5">
            <a:extLst>
              <a:ext uri="{FF2B5EF4-FFF2-40B4-BE49-F238E27FC236}">
                <a16:creationId xmlns:a16="http://schemas.microsoft.com/office/drawing/2014/main" id="{491C315D-D7CB-2443-AD85-E3E04F589315}"/>
              </a:ext>
            </a:extLst>
          </p:cNvPr>
          <p:cNvSpPr/>
          <p:nvPr/>
        </p:nvSpPr>
        <p:spPr>
          <a:xfrm>
            <a:off x="3515714" y="1338883"/>
            <a:ext cx="5765693" cy="1138773"/>
          </a:xfrm>
          <a:prstGeom prst="rect">
            <a:avLst/>
          </a:prstGeom>
        </p:spPr>
        <p:txBody>
          <a:bodyPr wrap="square">
            <a:spAutoFit/>
          </a:bodyPr>
          <a:lstStyle/>
          <a:p>
            <a:r>
              <a:rPr lang="en-US" sz="1700" b="0" i="1" u="none" strike="noStrike" dirty="0">
                <a:effectLst/>
                <a:latin typeface="Arial" panose="020B0604020202020204" pitchFamily="34" charset="0"/>
                <a:cs typeface="Arial" panose="020B0604020202020204" pitchFamily="34" charset="0"/>
              </a:rPr>
              <a:t>“The ecological community of commensal, symbiotic and pathogenic microorganisms that literally share our body space and have been all but ignored as determinants of health and disease.” – Josh Lederberg 2001</a:t>
            </a:r>
            <a:endParaRPr lang="en-US" sz="1700" dirty="0">
              <a:latin typeface="Arial" panose="020B0604020202020204" pitchFamily="34" charset="0"/>
              <a:cs typeface="Arial" panose="020B0604020202020204" pitchFamily="34" charset="0"/>
            </a:endParaRPr>
          </a:p>
        </p:txBody>
      </p:sp>
      <p:pic>
        <p:nvPicPr>
          <p:cNvPr id="4" name="Content Placeholder 4" descr="Microbes inhabit just about every part of the human body outnumbering human cells by ten to one.">
            <a:extLst>
              <a:ext uri="{FF2B5EF4-FFF2-40B4-BE49-F238E27FC236}">
                <a16:creationId xmlns:a16="http://schemas.microsoft.com/office/drawing/2014/main" id="{1E36859F-973F-2240-93E9-580FDC6F508B}"/>
              </a:ext>
            </a:extLst>
          </p:cNvPr>
          <p:cNvPicPr>
            <a:picLocks noGrp="1" noChangeAspect="1"/>
          </p:cNvPicPr>
          <p:nvPr>
            <p:ph idx="1"/>
          </p:nvPr>
        </p:nvPicPr>
        <p:blipFill>
          <a:blip r:embed="rId4"/>
          <a:stretch>
            <a:fillRect/>
          </a:stretch>
        </p:blipFill>
        <p:spPr>
          <a:xfrm>
            <a:off x="3543813" y="2622336"/>
            <a:ext cx="5503878" cy="3098480"/>
          </a:xfrm>
        </p:spPr>
      </p:pic>
      <p:sp>
        <p:nvSpPr>
          <p:cNvPr id="5" name="Rectangle 4">
            <a:extLst>
              <a:ext uri="{FF2B5EF4-FFF2-40B4-BE49-F238E27FC236}">
                <a16:creationId xmlns:a16="http://schemas.microsoft.com/office/drawing/2014/main" id="{6CC188BD-9114-614C-9B6E-823343D64C82}"/>
              </a:ext>
            </a:extLst>
          </p:cNvPr>
          <p:cNvSpPr/>
          <p:nvPr/>
        </p:nvSpPr>
        <p:spPr>
          <a:xfrm>
            <a:off x="7988177" y="5764858"/>
            <a:ext cx="1167307" cy="276999"/>
          </a:xfrm>
          <a:prstGeom prst="rect">
            <a:avLst/>
          </a:prstGeom>
        </p:spPr>
        <p:txBody>
          <a:bodyPr wrap="none">
            <a:spAutoFit/>
          </a:bodyPr>
          <a:lstStyle/>
          <a:p>
            <a:r>
              <a:rPr lang="en-US" sz="1200"/>
              <a:t>Photo: NHGRI</a:t>
            </a:r>
          </a:p>
        </p:txBody>
      </p:sp>
      <p:pic>
        <p:nvPicPr>
          <p:cNvPr id="7" name="Picture 6" descr="Staph infection">
            <a:extLst>
              <a:ext uri="{FF2B5EF4-FFF2-40B4-BE49-F238E27FC236}">
                <a16:creationId xmlns:a16="http://schemas.microsoft.com/office/drawing/2014/main" id="{90631E76-BA4D-E449-A699-8F2556D688A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768776" y="783148"/>
            <a:ext cx="1376000" cy="1628636"/>
          </a:xfrm>
          <a:prstGeom prst="rect">
            <a:avLst/>
          </a:prstGeom>
        </p:spPr>
      </p:pic>
      <p:sp>
        <p:nvSpPr>
          <p:cNvPr id="8" name="TextBox 7">
            <a:extLst>
              <a:ext uri="{FF2B5EF4-FFF2-40B4-BE49-F238E27FC236}">
                <a16:creationId xmlns:a16="http://schemas.microsoft.com/office/drawing/2014/main" id="{08FFB70F-A568-384B-A68B-E301E09C3599}"/>
              </a:ext>
            </a:extLst>
          </p:cNvPr>
          <p:cNvSpPr txBox="1"/>
          <p:nvPr/>
        </p:nvSpPr>
        <p:spPr>
          <a:xfrm>
            <a:off x="10035754" y="2416034"/>
            <a:ext cx="1109022" cy="276999"/>
          </a:xfrm>
          <a:prstGeom prst="rect">
            <a:avLst/>
          </a:prstGeom>
          <a:noFill/>
        </p:spPr>
        <p:txBody>
          <a:bodyPr wrap="none" rtlCol="0">
            <a:spAutoFit/>
          </a:bodyPr>
          <a:lstStyle/>
          <a:p>
            <a:r>
              <a:rPr lang="en-US" sz="1200" dirty="0"/>
              <a:t>Photo: Rutgers</a:t>
            </a:r>
          </a:p>
        </p:txBody>
      </p:sp>
      <p:pic>
        <p:nvPicPr>
          <p:cNvPr id="9" name="Picture 8" descr="Fungi Mold Under Microscope">
            <a:extLst>
              <a:ext uri="{FF2B5EF4-FFF2-40B4-BE49-F238E27FC236}">
                <a16:creationId xmlns:a16="http://schemas.microsoft.com/office/drawing/2014/main" id="{9DB47F76-47BD-854C-B45B-84FA819560D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652009" y="2879498"/>
            <a:ext cx="1857989" cy="1393492"/>
          </a:xfrm>
          <a:prstGeom prst="rect">
            <a:avLst/>
          </a:prstGeom>
        </p:spPr>
      </p:pic>
      <p:sp>
        <p:nvSpPr>
          <p:cNvPr id="11" name="TextBox 10">
            <a:extLst>
              <a:ext uri="{FF2B5EF4-FFF2-40B4-BE49-F238E27FC236}">
                <a16:creationId xmlns:a16="http://schemas.microsoft.com/office/drawing/2014/main" id="{CE14C3D2-392E-F240-8B6E-EAC4A91F4CF1}"/>
              </a:ext>
            </a:extLst>
          </p:cNvPr>
          <p:cNvSpPr txBox="1"/>
          <p:nvPr/>
        </p:nvSpPr>
        <p:spPr>
          <a:xfrm>
            <a:off x="9947967" y="4284323"/>
            <a:ext cx="1562031" cy="276999"/>
          </a:xfrm>
          <a:prstGeom prst="rect">
            <a:avLst/>
          </a:prstGeom>
          <a:noFill/>
        </p:spPr>
        <p:txBody>
          <a:bodyPr wrap="none" rtlCol="0">
            <a:spAutoFit/>
          </a:bodyPr>
          <a:lstStyle/>
          <a:p>
            <a:r>
              <a:rPr lang="en-US" sz="1200" dirty="0"/>
              <a:t>Photo: microscopy UK</a:t>
            </a:r>
          </a:p>
        </p:txBody>
      </p:sp>
      <p:pic>
        <p:nvPicPr>
          <p:cNvPr id="12" name="Picture 11" descr="light density particle (called L2) produced by adenovirus delayed packaging mutant Ad5/FC31">
            <a:extLst>
              <a:ext uri="{FF2B5EF4-FFF2-40B4-BE49-F238E27FC236}">
                <a16:creationId xmlns:a16="http://schemas.microsoft.com/office/drawing/2014/main" id="{EEC86996-49D5-414C-8B3F-BD285203F3D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000220" y="4746829"/>
            <a:ext cx="1179278" cy="1179278"/>
          </a:xfrm>
          <a:prstGeom prst="rect">
            <a:avLst/>
          </a:prstGeom>
        </p:spPr>
      </p:pic>
      <p:sp>
        <p:nvSpPr>
          <p:cNvPr id="13" name="TextBox 12">
            <a:extLst>
              <a:ext uri="{FF2B5EF4-FFF2-40B4-BE49-F238E27FC236}">
                <a16:creationId xmlns:a16="http://schemas.microsoft.com/office/drawing/2014/main" id="{CEE4E4EA-E28D-7544-8358-E60E98E9D300}"/>
              </a:ext>
            </a:extLst>
          </p:cNvPr>
          <p:cNvSpPr txBox="1"/>
          <p:nvPr/>
        </p:nvSpPr>
        <p:spPr>
          <a:xfrm>
            <a:off x="10310221" y="5943803"/>
            <a:ext cx="869277" cy="276999"/>
          </a:xfrm>
          <a:prstGeom prst="rect">
            <a:avLst/>
          </a:prstGeom>
          <a:noFill/>
        </p:spPr>
        <p:txBody>
          <a:bodyPr wrap="none" rtlCol="0">
            <a:spAutoFit/>
          </a:bodyPr>
          <a:lstStyle/>
          <a:p>
            <a:r>
              <a:rPr lang="en-US" sz="1200" dirty="0"/>
              <a:t>Photo: NIH</a:t>
            </a:r>
          </a:p>
        </p:txBody>
      </p:sp>
    </p:spTree>
    <p:extLst>
      <p:ext uri="{BB962C8B-B14F-4D97-AF65-F5344CB8AC3E}">
        <p14:creationId xmlns:p14="http://schemas.microsoft.com/office/powerpoint/2010/main" val="857651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6" grpId="0"/>
      <p:bldP spid="6" grpId="0"/>
      <p:bldP spid="5" grpId="0"/>
      <p:bldP spid="8" grpId="0"/>
      <p:bldP spid="11"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FCF5823-2AA3-5943-AF1F-597EA0D22F4C}"/>
              </a:ext>
            </a:extLst>
          </p:cNvPr>
          <p:cNvSpPr>
            <a:spLocks noGrp="1"/>
          </p:cNvSpPr>
          <p:nvPr>
            <p:ph type="title"/>
          </p:nvPr>
        </p:nvSpPr>
        <p:spPr>
          <a:xfrm>
            <a:off x="1527346" y="25463"/>
            <a:ext cx="10515600" cy="1325563"/>
          </a:xfrm>
        </p:spPr>
        <p:txBody>
          <a:bodyPr>
            <a:normAutofit/>
          </a:bodyPr>
          <a:lstStyle/>
          <a:p>
            <a:r>
              <a:rPr lang="en-US" sz="3800" dirty="0">
                <a:latin typeface="Arial" panose="020B0604020202020204" pitchFamily="34" charset="0"/>
                <a:cs typeface="Arial" panose="020B0604020202020204" pitchFamily="34" charset="0"/>
              </a:rPr>
              <a:t>What about bacteria and people?</a:t>
            </a:r>
          </a:p>
        </p:txBody>
      </p:sp>
      <p:sp>
        <p:nvSpPr>
          <p:cNvPr id="5" name="TextBox 4">
            <a:extLst>
              <a:ext uri="{FF2B5EF4-FFF2-40B4-BE49-F238E27FC236}">
                <a16:creationId xmlns:a16="http://schemas.microsoft.com/office/drawing/2014/main" id="{0EABE56F-49F1-C84A-BAD0-6134E61AC6F9}"/>
              </a:ext>
            </a:extLst>
          </p:cNvPr>
          <p:cNvSpPr txBox="1"/>
          <p:nvPr/>
        </p:nvSpPr>
        <p:spPr>
          <a:xfrm>
            <a:off x="1454609" y="864064"/>
            <a:ext cx="3448123" cy="461665"/>
          </a:xfrm>
          <a:prstGeom prst="rect">
            <a:avLst/>
          </a:prstGeom>
          <a:noFill/>
        </p:spPr>
        <p:txBody>
          <a:bodyPr wrap="none" rtlCol="0">
            <a:spAutoFit/>
          </a:bodyPr>
          <a:lstStyle/>
          <a:p>
            <a:r>
              <a:rPr lang="en-US" dirty="0"/>
              <a:t>Considering just the skin…</a:t>
            </a:r>
          </a:p>
        </p:txBody>
      </p:sp>
      <p:pic>
        <p:nvPicPr>
          <p:cNvPr id="6" name="Content Placeholder 3" descr="Chemical topography of staphylococcus, propionibacterium and corynebacterium on human skin.">
            <a:extLst>
              <a:ext uri="{FF2B5EF4-FFF2-40B4-BE49-F238E27FC236}">
                <a16:creationId xmlns:a16="http://schemas.microsoft.com/office/drawing/2014/main" id="{277DDCD8-CE4D-604A-ADFF-CE65E2D01F5E}"/>
              </a:ext>
            </a:extLst>
          </p:cNvPr>
          <p:cNvPicPr>
            <a:picLocks noGrp="1" noChangeAspect="1"/>
          </p:cNvPicPr>
          <p:nvPr>
            <p:ph idx="1"/>
          </p:nvPr>
        </p:nvPicPr>
        <p:blipFill>
          <a:blip r:embed="rId3"/>
          <a:stretch>
            <a:fillRect/>
          </a:stretch>
        </p:blipFill>
        <p:spPr>
          <a:xfrm>
            <a:off x="1527346" y="1351026"/>
            <a:ext cx="9137308" cy="5403861"/>
          </a:xfrm>
        </p:spPr>
      </p:pic>
      <p:sp>
        <p:nvSpPr>
          <p:cNvPr id="7" name="TextBox 6">
            <a:extLst>
              <a:ext uri="{FF2B5EF4-FFF2-40B4-BE49-F238E27FC236}">
                <a16:creationId xmlns:a16="http://schemas.microsoft.com/office/drawing/2014/main" id="{9D6BD594-C0F4-7249-9F78-44528900F1FA}"/>
              </a:ext>
            </a:extLst>
          </p:cNvPr>
          <p:cNvSpPr txBox="1"/>
          <p:nvPr/>
        </p:nvSpPr>
        <p:spPr>
          <a:xfrm>
            <a:off x="6565139" y="84985"/>
            <a:ext cx="5626861" cy="307777"/>
          </a:xfrm>
          <a:prstGeom prst="rect">
            <a:avLst/>
          </a:prstGeom>
          <a:noFill/>
        </p:spPr>
        <p:txBody>
          <a:bodyPr wrap="none" rtlCol="0">
            <a:spAutoFit/>
          </a:bodyPr>
          <a:lstStyle/>
          <a:p>
            <a:r>
              <a:rPr lang="en-US" sz="1400" dirty="0"/>
              <a:t>“Molecular cartography of the human skin surface in 3D” </a:t>
            </a:r>
            <a:r>
              <a:rPr lang="en-US" sz="1400" i="1" dirty="0"/>
              <a:t>PNAS </a:t>
            </a:r>
            <a:r>
              <a:rPr lang="en-US" sz="1400" dirty="0"/>
              <a:t>2015</a:t>
            </a:r>
            <a:endParaRPr lang="en-US" sz="1400" i="1" dirty="0"/>
          </a:p>
        </p:txBody>
      </p:sp>
      <p:sp>
        <p:nvSpPr>
          <p:cNvPr id="8" name="Oval 7">
            <a:extLst>
              <a:ext uri="{FF2B5EF4-FFF2-40B4-BE49-F238E27FC236}">
                <a16:creationId xmlns:a16="http://schemas.microsoft.com/office/drawing/2014/main" id="{8DAD0A4F-9C6F-CA43-81E5-C64743B04F78}"/>
              </a:ext>
              <a:ext uri="{C183D7F6-B498-43B3-948B-1728B52AA6E4}">
                <adec:decorative xmlns:adec="http://schemas.microsoft.com/office/drawing/2017/decorative" val="1"/>
              </a:ext>
            </a:extLst>
          </p:cNvPr>
          <p:cNvSpPr/>
          <p:nvPr/>
        </p:nvSpPr>
        <p:spPr>
          <a:xfrm>
            <a:off x="2968095" y="5157976"/>
            <a:ext cx="522466" cy="499621"/>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CC79060-FBB4-5345-8819-3FF5641811BB}"/>
              </a:ext>
              <a:ext uri="{C183D7F6-B498-43B3-948B-1728B52AA6E4}">
                <adec:decorative xmlns:adec="http://schemas.microsoft.com/office/drawing/2017/decorative" val="1"/>
              </a:ext>
            </a:extLst>
          </p:cNvPr>
          <p:cNvSpPr/>
          <p:nvPr/>
        </p:nvSpPr>
        <p:spPr>
          <a:xfrm>
            <a:off x="2968095" y="2780782"/>
            <a:ext cx="522466" cy="499621"/>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EB8C880-EF56-6E41-8745-2FCEE710717A}"/>
              </a:ext>
              <a:ext uri="{C183D7F6-B498-43B3-948B-1728B52AA6E4}">
                <adec:decorative xmlns:adec="http://schemas.microsoft.com/office/drawing/2017/decorative" val="1"/>
              </a:ext>
            </a:extLst>
          </p:cNvPr>
          <p:cNvSpPr/>
          <p:nvPr/>
        </p:nvSpPr>
        <p:spPr>
          <a:xfrm>
            <a:off x="4874488" y="1755618"/>
            <a:ext cx="522466" cy="599373"/>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C2DF9CC-B7B7-444C-9319-303970998876}"/>
              </a:ext>
              <a:ext uri="{C183D7F6-B498-43B3-948B-1728B52AA6E4}">
                <adec:decorative xmlns:adec="http://schemas.microsoft.com/office/drawing/2017/decorative" val="1"/>
              </a:ext>
            </a:extLst>
          </p:cNvPr>
          <p:cNvSpPr/>
          <p:nvPr/>
        </p:nvSpPr>
        <p:spPr>
          <a:xfrm>
            <a:off x="6758924" y="4321829"/>
            <a:ext cx="522466" cy="499621"/>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CE9F52E-A7F7-8F48-8FC2-EE433060B81D}"/>
              </a:ext>
              <a:ext uri="{C183D7F6-B498-43B3-948B-1728B52AA6E4}">
                <adec:decorative xmlns:adec="http://schemas.microsoft.com/office/drawing/2017/decorative" val="1"/>
              </a:ext>
            </a:extLst>
          </p:cNvPr>
          <p:cNvSpPr/>
          <p:nvPr/>
        </p:nvSpPr>
        <p:spPr>
          <a:xfrm>
            <a:off x="6692132" y="1888772"/>
            <a:ext cx="522466" cy="499621"/>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CDB6DE6-F04F-EA4B-A2C2-ACA8FADA3D78}"/>
              </a:ext>
              <a:ext uri="{C183D7F6-B498-43B3-948B-1728B52AA6E4}">
                <adec:decorative xmlns:adec="http://schemas.microsoft.com/office/drawing/2017/decorative" val="1"/>
              </a:ext>
            </a:extLst>
          </p:cNvPr>
          <p:cNvSpPr/>
          <p:nvPr/>
        </p:nvSpPr>
        <p:spPr>
          <a:xfrm>
            <a:off x="4810665" y="4108810"/>
            <a:ext cx="522466" cy="499621"/>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0D9CCD7A-2C03-854E-9FCD-74B477FE80A2}"/>
              </a:ext>
              <a:ext uri="{C183D7F6-B498-43B3-948B-1728B52AA6E4}">
                <adec:decorative xmlns:adec="http://schemas.microsoft.com/office/drawing/2017/decorative" val="1"/>
              </a:ext>
            </a:extLst>
          </p:cNvPr>
          <p:cNvSpPr/>
          <p:nvPr/>
        </p:nvSpPr>
        <p:spPr>
          <a:xfrm>
            <a:off x="9691182" y="1755618"/>
            <a:ext cx="522466" cy="499621"/>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55635DA4-44C6-B646-8070-B55F0E1FC26E}"/>
              </a:ext>
              <a:ext uri="{C183D7F6-B498-43B3-948B-1728B52AA6E4}">
                <adec:decorative xmlns:adec="http://schemas.microsoft.com/office/drawing/2017/decorative" val="1"/>
              </a:ext>
            </a:extLst>
          </p:cNvPr>
          <p:cNvSpPr/>
          <p:nvPr/>
        </p:nvSpPr>
        <p:spPr>
          <a:xfrm>
            <a:off x="9752115" y="4108810"/>
            <a:ext cx="522466" cy="499621"/>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405AF4E4-E3D7-D643-8AC0-FDDB6CA85D30}"/>
              </a:ext>
              <a:ext uri="{C183D7F6-B498-43B3-948B-1728B52AA6E4}">
                <adec:decorative xmlns:adec="http://schemas.microsoft.com/office/drawing/2017/decorative" val="1"/>
              </a:ext>
            </a:extLst>
          </p:cNvPr>
          <p:cNvSpPr/>
          <p:nvPr/>
        </p:nvSpPr>
        <p:spPr>
          <a:xfrm>
            <a:off x="9630248" y="5349680"/>
            <a:ext cx="583399" cy="621351"/>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47B2CA4A-6C8B-5143-8328-17CC49E3FD2B}"/>
              </a:ext>
              <a:ext uri="{C183D7F6-B498-43B3-948B-1728B52AA6E4}">
                <adec:decorative xmlns:adec="http://schemas.microsoft.com/office/drawing/2017/decorative" val="1"/>
              </a:ext>
            </a:extLst>
          </p:cNvPr>
          <p:cNvCxnSpPr/>
          <p:nvPr/>
        </p:nvCxnSpPr>
        <p:spPr>
          <a:xfrm>
            <a:off x="1501124" y="3857625"/>
            <a:ext cx="916353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2760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9" grpId="0" animBg="1"/>
      <p:bldP spid="20" grpId="0" animBg="1"/>
      <p:bldP spid="21" grpId="0" animBg="1"/>
      <p:bldP spid="22" grpId="0" animBg="1"/>
      <p:bldP spid="24" grpId="0" animBg="1"/>
      <p:bldP spid="25" grpId="0" animBg="1"/>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921DDB2-5C75-E44A-AB01-4B7F23E29826}"/>
              </a:ext>
            </a:extLst>
          </p:cNvPr>
          <p:cNvSpPr txBox="1">
            <a:spLocks noGrp="1"/>
          </p:cNvSpPr>
          <p:nvPr>
            <p:ph type="title" idx="4294967295"/>
          </p:nvPr>
        </p:nvSpPr>
        <p:spPr>
          <a:xfrm>
            <a:off x="817386" y="464461"/>
            <a:ext cx="8204065"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00" b="1" i="0" u="none" strike="noStrike" kern="1200" cap="none" spc="0" normalizeH="0" baseline="0" noProof="0" dirty="0">
                <a:ln>
                  <a:noFill/>
                </a:ln>
                <a:solidFill>
                  <a:schemeClr val="bg2"/>
                </a:solidFill>
                <a:effectLst/>
                <a:uLnTx/>
                <a:uFillTx/>
                <a:latin typeface="Arial" panose="020B0604020202020204" pitchFamily="34" charset="0"/>
                <a:ea typeface="+mj-ea"/>
                <a:cs typeface="Arial" panose="020B0604020202020204" pitchFamily="34" charset="0"/>
              </a:rPr>
              <a:t>Prokaryotes predate people </a:t>
            </a:r>
            <a:r>
              <a:rPr kumimoji="0" lang="en-US" sz="3800" b="1" i="1" u="none" strike="noStrike" kern="1200" cap="none" spc="0" normalizeH="0" baseline="0" noProof="0" dirty="0">
                <a:ln>
                  <a:noFill/>
                </a:ln>
                <a:solidFill>
                  <a:schemeClr val="bg2"/>
                </a:solidFill>
                <a:effectLst/>
                <a:uLnTx/>
                <a:uFillTx/>
                <a:latin typeface="Arial" panose="020B0604020202020204" pitchFamily="34" charset="0"/>
                <a:ea typeface="+mj-ea"/>
                <a:cs typeface="Arial" panose="020B0604020202020204" pitchFamily="34" charset="0"/>
              </a:rPr>
              <a:t> </a:t>
            </a:r>
          </a:p>
        </p:txBody>
      </p:sp>
      <p:sp>
        <p:nvSpPr>
          <p:cNvPr id="8" name="Rectangle 7">
            <a:extLst>
              <a:ext uri="{FF2B5EF4-FFF2-40B4-BE49-F238E27FC236}">
                <a16:creationId xmlns:a16="http://schemas.microsoft.com/office/drawing/2014/main" id="{1061A885-74C4-B346-834D-F5433F78873A}"/>
              </a:ext>
            </a:extLst>
          </p:cNvPr>
          <p:cNvSpPr/>
          <p:nvPr/>
        </p:nvSpPr>
        <p:spPr>
          <a:xfrm>
            <a:off x="817386" y="1457797"/>
            <a:ext cx="1827744" cy="461665"/>
          </a:xfrm>
          <a:prstGeom prst="rect">
            <a:avLst/>
          </a:prstGeom>
        </p:spPr>
        <p:txBody>
          <a:bodyPr wrap="none">
            <a:spAutoFit/>
          </a:bodyPr>
          <a:lstStyle/>
          <a:p>
            <a:r>
              <a:rPr lang="en-US" dirty="0">
                <a:latin typeface="Arial" panose="020B0604020202020204" pitchFamily="34" charset="0"/>
                <a:cs typeface="Arial" panose="020B0604020202020204" pitchFamily="34" charset="0"/>
              </a:rPr>
              <a:t>Stromatolite</a:t>
            </a:r>
          </a:p>
        </p:txBody>
      </p:sp>
      <p:pic>
        <p:nvPicPr>
          <p:cNvPr id="4" name="Picture 3" descr="Microscope image of fossil evidence of layers of cynabacteria and stromatolite preserved in the middle of what was a tree. ">
            <a:extLst>
              <a:ext uri="{FF2B5EF4-FFF2-40B4-BE49-F238E27FC236}">
                <a16:creationId xmlns:a16="http://schemas.microsoft.com/office/drawing/2014/main" id="{7E97F396-14B2-AD4B-9CDF-46A05AF9B400}"/>
              </a:ext>
            </a:extLst>
          </p:cNvPr>
          <p:cNvPicPr>
            <a:picLocks noChangeAspect="1"/>
          </p:cNvPicPr>
          <p:nvPr/>
        </p:nvPicPr>
        <p:blipFill>
          <a:blip r:embed="rId3"/>
          <a:stretch>
            <a:fillRect/>
          </a:stretch>
        </p:blipFill>
        <p:spPr>
          <a:xfrm>
            <a:off x="908762" y="1944284"/>
            <a:ext cx="4122057" cy="3369781"/>
          </a:xfrm>
          <a:prstGeom prst="rect">
            <a:avLst/>
          </a:prstGeom>
        </p:spPr>
      </p:pic>
      <p:sp>
        <p:nvSpPr>
          <p:cNvPr id="5" name="Rectangle 4">
            <a:extLst>
              <a:ext uri="{FF2B5EF4-FFF2-40B4-BE49-F238E27FC236}">
                <a16:creationId xmlns:a16="http://schemas.microsoft.com/office/drawing/2014/main" id="{B294DC53-A080-3045-9938-5D40CFD0C008}"/>
              </a:ext>
            </a:extLst>
          </p:cNvPr>
          <p:cNvSpPr/>
          <p:nvPr/>
        </p:nvSpPr>
        <p:spPr>
          <a:xfrm>
            <a:off x="2644307" y="5314063"/>
            <a:ext cx="2254335" cy="276999"/>
          </a:xfrm>
          <a:prstGeom prst="rect">
            <a:avLst/>
          </a:prstGeom>
        </p:spPr>
        <p:txBody>
          <a:bodyPr wrap="none">
            <a:spAutoFit/>
          </a:bodyPr>
          <a:lstStyle/>
          <a:p>
            <a:r>
              <a:rPr lang="en-US" sz="1200" dirty="0"/>
              <a:t>Photo: CA State Univ. Long Beach</a:t>
            </a:r>
          </a:p>
        </p:txBody>
      </p:sp>
      <p:sp>
        <p:nvSpPr>
          <p:cNvPr id="10" name="TextBox 9">
            <a:extLst>
              <a:ext uri="{FF2B5EF4-FFF2-40B4-BE49-F238E27FC236}">
                <a16:creationId xmlns:a16="http://schemas.microsoft.com/office/drawing/2014/main" id="{791424F9-BA34-7749-B0DD-E7D087844BF8}"/>
              </a:ext>
            </a:extLst>
          </p:cNvPr>
          <p:cNvSpPr txBox="1"/>
          <p:nvPr/>
        </p:nvSpPr>
        <p:spPr>
          <a:xfrm>
            <a:off x="833420" y="5558007"/>
            <a:ext cx="4344459" cy="400110"/>
          </a:xfrm>
          <a:prstGeom prst="rect">
            <a:avLst/>
          </a:prstGeom>
          <a:noFill/>
        </p:spPr>
        <p:txBody>
          <a:bodyPr wrap="none" rtlCol="0">
            <a:spAutoFit/>
          </a:bodyPr>
          <a:lstStyle/>
          <a:p>
            <a:r>
              <a:rPr lang="en-US" sz="2000">
                <a:latin typeface="Arial" panose="020B0604020202020204" pitchFamily="34" charset="0"/>
                <a:cs typeface="Arial" panose="020B0604020202020204" pitchFamily="34" charset="0"/>
              </a:rPr>
              <a:t>3,500,000,000 (3.5 billion) years ago</a:t>
            </a:r>
          </a:p>
        </p:txBody>
      </p:sp>
      <p:sp>
        <p:nvSpPr>
          <p:cNvPr id="9" name="Rectangle 8">
            <a:extLst>
              <a:ext uri="{FF2B5EF4-FFF2-40B4-BE49-F238E27FC236}">
                <a16:creationId xmlns:a16="http://schemas.microsoft.com/office/drawing/2014/main" id="{77F2AE3C-5029-CA44-A6F4-C2BA968B404E}"/>
              </a:ext>
            </a:extLst>
          </p:cNvPr>
          <p:cNvSpPr/>
          <p:nvPr/>
        </p:nvSpPr>
        <p:spPr>
          <a:xfrm>
            <a:off x="6019455" y="1459228"/>
            <a:ext cx="2154757" cy="461665"/>
          </a:xfrm>
          <a:prstGeom prst="rect">
            <a:avLst/>
          </a:prstGeom>
        </p:spPr>
        <p:txBody>
          <a:bodyPr wrap="none">
            <a:spAutoFit/>
          </a:bodyPr>
          <a:lstStyle/>
          <a:p>
            <a:r>
              <a:rPr lang="en-US" i="1" dirty="0">
                <a:latin typeface="Arial" panose="020B0604020202020204" pitchFamily="34" charset="0"/>
                <a:cs typeface="Arial" panose="020B0604020202020204" pitchFamily="34" charset="0"/>
              </a:rPr>
              <a:t>Homo sapiens</a:t>
            </a:r>
          </a:p>
        </p:txBody>
      </p:sp>
      <p:pic>
        <p:nvPicPr>
          <p:cNvPr id="6" name="Picture 5" descr="A composite computer reconstruction of fossils from Jebel Irhoud shows a modern, flattened face paired with an archaic, elongated braincase.">
            <a:extLst>
              <a:ext uri="{FF2B5EF4-FFF2-40B4-BE49-F238E27FC236}">
                <a16:creationId xmlns:a16="http://schemas.microsoft.com/office/drawing/2014/main" id="{E28D2963-E767-F446-8471-00305FBE90EB}"/>
              </a:ext>
            </a:extLst>
          </p:cNvPr>
          <p:cNvPicPr>
            <a:picLocks noChangeAspect="1"/>
          </p:cNvPicPr>
          <p:nvPr/>
        </p:nvPicPr>
        <p:blipFill>
          <a:blip r:embed="rId4"/>
          <a:stretch>
            <a:fillRect/>
          </a:stretch>
        </p:blipFill>
        <p:spPr>
          <a:xfrm>
            <a:off x="6019455" y="1944284"/>
            <a:ext cx="5990721" cy="3369781"/>
          </a:xfrm>
          <a:prstGeom prst="rect">
            <a:avLst/>
          </a:prstGeom>
        </p:spPr>
      </p:pic>
      <p:sp>
        <p:nvSpPr>
          <p:cNvPr id="7" name="Rectangle 6">
            <a:extLst>
              <a:ext uri="{FF2B5EF4-FFF2-40B4-BE49-F238E27FC236}">
                <a16:creationId xmlns:a16="http://schemas.microsoft.com/office/drawing/2014/main" id="{C61EDFEF-6908-3546-9CB9-742AE9C6BACE}"/>
              </a:ext>
            </a:extLst>
          </p:cNvPr>
          <p:cNvSpPr/>
          <p:nvPr/>
        </p:nvSpPr>
        <p:spPr>
          <a:xfrm>
            <a:off x="10894230" y="5314063"/>
            <a:ext cx="1106521" cy="276999"/>
          </a:xfrm>
          <a:prstGeom prst="rect">
            <a:avLst/>
          </a:prstGeom>
        </p:spPr>
        <p:txBody>
          <a:bodyPr wrap="none">
            <a:spAutoFit/>
          </a:bodyPr>
          <a:lstStyle/>
          <a:p>
            <a:r>
              <a:rPr lang="en-US" sz="1200" dirty="0"/>
              <a:t>Photo: Science</a:t>
            </a:r>
          </a:p>
        </p:txBody>
      </p:sp>
      <p:sp>
        <p:nvSpPr>
          <p:cNvPr id="11" name="Rectangle 10">
            <a:extLst>
              <a:ext uri="{FF2B5EF4-FFF2-40B4-BE49-F238E27FC236}">
                <a16:creationId xmlns:a16="http://schemas.microsoft.com/office/drawing/2014/main" id="{ABE1872A-608B-DB42-A7EB-18F2F338C623}"/>
              </a:ext>
            </a:extLst>
          </p:cNvPr>
          <p:cNvSpPr/>
          <p:nvPr/>
        </p:nvSpPr>
        <p:spPr>
          <a:xfrm>
            <a:off x="5953466" y="5558007"/>
            <a:ext cx="2307042" cy="400110"/>
          </a:xfrm>
          <a:prstGeom prst="rect">
            <a:avLst/>
          </a:prstGeom>
        </p:spPr>
        <p:txBody>
          <a:bodyPr wrap="none">
            <a:spAutoFit/>
          </a:bodyPr>
          <a:lstStyle/>
          <a:p>
            <a:r>
              <a:rPr lang="en-US" sz="2000" dirty="0">
                <a:latin typeface="Arial" panose="020B0604020202020204" pitchFamily="34" charset="0"/>
                <a:cs typeface="Arial" panose="020B0604020202020204" pitchFamily="34" charset="0"/>
              </a:rPr>
              <a:t>300,000 years ago</a:t>
            </a:r>
          </a:p>
        </p:txBody>
      </p:sp>
    </p:spTree>
    <p:extLst>
      <p:ext uri="{BB962C8B-B14F-4D97-AF65-F5344CB8AC3E}">
        <p14:creationId xmlns:p14="http://schemas.microsoft.com/office/powerpoint/2010/main" val="2966016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P spid="10" grpId="0"/>
      <p:bldP spid="9"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descr="Mitochondria, scanning electron microscope.">
            <a:extLst>
              <a:ext uri="{FF2B5EF4-FFF2-40B4-BE49-F238E27FC236}">
                <a16:creationId xmlns:a16="http://schemas.microsoft.com/office/drawing/2014/main" id="{4C9CC2AF-E389-9B4E-9D15-61E335278960}"/>
              </a:ext>
            </a:extLst>
          </p:cNvPr>
          <p:cNvPicPr>
            <a:picLocks noGrp="1" noChangeAspect="1"/>
          </p:cNvPicPr>
          <p:nvPr>
            <p:ph idx="1"/>
          </p:nvPr>
        </p:nvPicPr>
        <p:blipFill rotWithShape="1">
          <a:blip r:embed="rId3">
            <a:extLst>
              <a:ext uri="{28A0092B-C50C-407E-A947-70E740481C1C}">
                <a14:useLocalDpi xmlns:a14="http://schemas.microsoft.com/office/drawing/2010/main"/>
              </a:ext>
            </a:extLst>
          </a:blip>
          <a:srcRect/>
          <a:stretch/>
        </p:blipFill>
        <p:spPr>
          <a:xfrm>
            <a:off x="1984247" y="1472183"/>
            <a:ext cx="6520243" cy="4517137"/>
          </a:xfrm>
        </p:spPr>
      </p:pic>
      <p:sp>
        <p:nvSpPr>
          <p:cNvPr id="3" name="Rectangle 2">
            <a:extLst>
              <a:ext uri="{FF2B5EF4-FFF2-40B4-BE49-F238E27FC236}">
                <a16:creationId xmlns:a16="http://schemas.microsoft.com/office/drawing/2014/main" id="{065A1DF5-9F0F-BB43-A9F3-232B81CD1BD8}"/>
              </a:ext>
            </a:extLst>
          </p:cNvPr>
          <p:cNvSpPr/>
          <p:nvPr/>
        </p:nvSpPr>
        <p:spPr>
          <a:xfrm>
            <a:off x="6854650" y="5989320"/>
            <a:ext cx="1567545" cy="276999"/>
          </a:xfrm>
          <a:prstGeom prst="rect">
            <a:avLst/>
          </a:prstGeom>
        </p:spPr>
        <p:txBody>
          <a:bodyPr wrap="none">
            <a:spAutoFit/>
          </a:bodyPr>
          <a:lstStyle/>
          <a:p>
            <a:r>
              <a:rPr lang="en-US" sz="1200" dirty="0"/>
              <a:t>Photo: Science Source</a:t>
            </a:r>
          </a:p>
        </p:txBody>
      </p:sp>
      <p:sp>
        <p:nvSpPr>
          <p:cNvPr id="4" name="Title 1">
            <a:extLst>
              <a:ext uri="{FF2B5EF4-FFF2-40B4-BE49-F238E27FC236}">
                <a16:creationId xmlns:a16="http://schemas.microsoft.com/office/drawing/2014/main" id="{D758CA17-C62F-1340-9AAB-964763CC18A5}"/>
              </a:ext>
            </a:extLst>
          </p:cNvPr>
          <p:cNvSpPr txBox="1">
            <a:spLocks noGrp="1"/>
          </p:cNvSpPr>
          <p:nvPr>
            <p:ph type="title" idx="4294967295"/>
          </p:nvPr>
        </p:nvSpPr>
        <p:spPr>
          <a:xfrm>
            <a:off x="1857081" y="315396"/>
            <a:ext cx="7607431"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00" b="1" i="0" u="none" strike="noStrike" kern="1200" cap="none" spc="0" normalizeH="0" baseline="0" noProof="0" dirty="0">
                <a:ln>
                  <a:noFill/>
                </a:ln>
                <a:solidFill>
                  <a:schemeClr val="bg2"/>
                </a:solidFill>
                <a:effectLst/>
                <a:uLnTx/>
                <a:uFillTx/>
                <a:latin typeface="Arial" panose="020B0604020202020204" pitchFamily="34" charset="0"/>
                <a:ea typeface="+mj-ea"/>
                <a:cs typeface="Arial" panose="020B0604020202020204" pitchFamily="34" charset="0"/>
              </a:rPr>
              <a:t>Mitochondria’s prokaryote roots </a:t>
            </a:r>
            <a:r>
              <a:rPr kumimoji="0" lang="en-US" sz="3800" b="1" i="1" u="none" strike="noStrike" kern="1200" cap="none" spc="0" normalizeH="0" baseline="0" noProof="0" dirty="0">
                <a:ln>
                  <a:noFill/>
                </a:ln>
                <a:solidFill>
                  <a:schemeClr val="bg2"/>
                </a:solidFill>
                <a:effectLst/>
                <a:uLnTx/>
                <a:uFillTx/>
                <a:latin typeface="Arial" panose="020B0604020202020204" pitchFamily="34" charset="0"/>
                <a:ea typeface="+mj-ea"/>
                <a:cs typeface="Arial" panose="020B0604020202020204" pitchFamily="34" charset="0"/>
              </a:rPr>
              <a:t> </a:t>
            </a:r>
          </a:p>
        </p:txBody>
      </p:sp>
      <p:sp>
        <p:nvSpPr>
          <p:cNvPr id="5" name="TextBox 4">
            <a:extLst>
              <a:ext uri="{FF2B5EF4-FFF2-40B4-BE49-F238E27FC236}">
                <a16:creationId xmlns:a16="http://schemas.microsoft.com/office/drawing/2014/main" id="{7DF626CA-615B-614A-8331-5D03E059E781}"/>
              </a:ext>
            </a:extLst>
          </p:cNvPr>
          <p:cNvSpPr txBox="1"/>
          <p:nvPr/>
        </p:nvSpPr>
        <p:spPr>
          <a:xfrm>
            <a:off x="8631656" y="2636202"/>
            <a:ext cx="2808242" cy="2492990"/>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double-membrane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mtDNA</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ribosomes</a:t>
            </a:r>
          </a:p>
          <a:p>
            <a:endParaRPr lang="en-US" dirty="0"/>
          </a:p>
          <a:p>
            <a:endParaRPr lang="en-US" dirty="0"/>
          </a:p>
        </p:txBody>
      </p:sp>
    </p:spTree>
    <p:extLst>
      <p:ext uri="{BB962C8B-B14F-4D97-AF65-F5344CB8AC3E}">
        <p14:creationId xmlns:p14="http://schemas.microsoft.com/office/powerpoint/2010/main" val="2523655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descr="Microscope image of moss leaf cells showing cell walls (between cells) and chloroplasts (green).">
            <a:extLst>
              <a:ext uri="{FF2B5EF4-FFF2-40B4-BE49-F238E27FC236}">
                <a16:creationId xmlns:a16="http://schemas.microsoft.com/office/drawing/2014/main" id="{76683EE7-1286-3D42-96F4-115234FDC683}"/>
              </a:ext>
            </a:extLst>
          </p:cNvPr>
          <p:cNvPicPr>
            <a:picLocks noGrp="1" noChangeAspect="1"/>
          </p:cNvPicPr>
          <p:nvPr>
            <p:ph idx="1"/>
          </p:nvPr>
        </p:nvPicPr>
        <p:blipFill>
          <a:blip r:embed="rId3"/>
          <a:stretch>
            <a:fillRect/>
          </a:stretch>
        </p:blipFill>
        <p:spPr>
          <a:xfrm>
            <a:off x="2558987" y="1263084"/>
            <a:ext cx="6172636" cy="4501980"/>
          </a:xfrm>
        </p:spPr>
      </p:pic>
      <p:sp>
        <p:nvSpPr>
          <p:cNvPr id="3" name="Rectangle 2">
            <a:extLst>
              <a:ext uri="{FF2B5EF4-FFF2-40B4-BE49-F238E27FC236}">
                <a16:creationId xmlns:a16="http://schemas.microsoft.com/office/drawing/2014/main" id="{E1308903-9530-844E-92D7-E1217FE907D2}"/>
              </a:ext>
            </a:extLst>
          </p:cNvPr>
          <p:cNvSpPr/>
          <p:nvPr/>
        </p:nvSpPr>
        <p:spPr>
          <a:xfrm>
            <a:off x="7273532" y="5838216"/>
            <a:ext cx="1458091" cy="276999"/>
          </a:xfrm>
          <a:prstGeom prst="rect">
            <a:avLst/>
          </a:prstGeom>
        </p:spPr>
        <p:txBody>
          <a:bodyPr wrap="none">
            <a:spAutoFit/>
          </a:bodyPr>
          <a:lstStyle/>
          <a:p>
            <a:r>
              <a:rPr lang="en-US" sz="1200" dirty="0"/>
              <a:t>Photo: Getty Images</a:t>
            </a:r>
          </a:p>
        </p:txBody>
      </p:sp>
      <p:sp>
        <p:nvSpPr>
          <p:cNvPr id="5" name="Title 1">
            <a:extLst>
              <a:ext uri="{FF2B5EF4-FFF2-40B4-BE49-F238E27FC236}">
                <a16:creationId xmlns:a16="http://schemas.microsoft.com/office/drawing/2014/main" id="{0132CE8D-C6D3-BB49-B5A3-1FF9B0EA08F1}"/>
              </a:ext>
            </a:extLst>
          </p:cNvPr>
          <p:cNvSpPr txBox="1">
            <a:spLocks noGrp="1"/>
          </p:cNvSpPr>
          <p:nvPr>
            <p:ph type="title" idx="4294967295"/>
          </p:nvPr>
        </p:nvSpPr>
        <p:spPr>
          <a:xfrm>
            <a:off x="2474976" y="114228"/>
            <a:ext cx="12206287"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00" b="1" i="0" u="none" strike="noStrike" kern="1200" cap="none" spc="0" normalizeH="0" baseline="0" noProof="0" dirty="0">
                <a:ln>
                  <a:noFill/>
                </a:ln>
                <a:solidFill>
                  <a:schemeClr val="bg2"/>
                </a:solidFill>
                <a:effectLst/>
                <a:uLnTx/>
                <a:uFillTx/>
                <a:latin typeface="Arial" panose="020B0604020202020204" pitchFamily="34" charset="0"/>
                <a:ea typeface="+mj-ea"/>
                <a:cs typeface="Arial" panose="020B0604020202020204" pitchFamily="34" charset="0"/>
              </a:rPr>
              <a:t>Chloroplast’s prokaryote roots </a:t>
            </a:r>
            <a:r>
              <a:rPr kumimoji="0" lang="en-US" sz="3800" b="1" i="1" u="none" strike="noStrike" kern="1200" cap="none" spc="0" normalizeH="0" baseline="0" noProof="0" dirty="0">
                <a:ln>
                  <a:noFill/>
                </a:ln>
                <a:solidFill>
                  <a:schemeClr val="bg2"/>
                </a:solidFill>
                <a:effectLst/>
                <a:uLnTx/>
                <a:uFillTx/>
                <a:latin typeface="Arial" panose="020B0604020202020204" pitchFamily="34" charset="0"/>
                <a:ea typeface="+mj-ea"/>
                <a:cs typeface="Arial" panose="020B0604020202020204" pitchFamily="34" charset="0"/>
              </a:rPr>
              <a:t> </a:t>
            </a:r>
          </a:p>
        </p:txBody>
      </p:sp>
      <p:sp>
        <p:nvSpPr>
          <p:cNvPr id="6" name="TextBox 5">
            <a:extLst>
              <a:ext uri="{FF2B5EF4-FFF2-40B4-BE49-F238E27FC236}">
                <a16:creationId xmlns:a16="http://schemas.microsoft.com/office/drawing/2014/main" id="{211D97DF-BFEE-044C-85BA-C42AFADBF303}"/>
              </a:ext>
            </a:extLst>
          </p:cNvPr>
          <p:cNvSpPr txBox="1"/>
          <p:nvPr/>
        </p:nvSpPr>
        <p:spPr>
          <a:xfrm>
            <a:off x="8852481" y="2267579"/>
            <a:ext cx="2808242" cy="2492990"/>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double-membrane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cpDNA</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ribosomes</a:t>
            </a:r>
          </a:p>
          <a:p>
            <a:endParaRPr lang="en-US" dirty="0"/>
          </a:p>
          <a:p>
            <a:endParaRPr lang="en-US" dirty="0"/>
          </a:p>
        </p:txBody>
      </p:sp>
    </p:spTree>
    <p:extLst>
      <p:ext uri="{BB962C8B-B14F-4D97-AF65-F5344CB8AC3E}">
        <p14:creationId xmlns:p14="http://schemas.microsoft.com/office/powerpoint/2010/main" val="2948530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265DED5-8E7B-744A-B222-B3EE65FCE2F6}"/>
              </a:ext>
            </a:extLst>
          </p:cNvPr>
          <p:cNvSpPr txBox="1">
            <a:spLocks noGrp="1"/>
          </p:cNvSpPr>
          <p:nvPr>
            <p:ph type="title" idx="4294967295"/>
          </p:nvPr>
        </p:nvSpPr>
        <p:spPr>
          <a:xfrm>
            <a:off x="176237" y="63268"/>
            <a:ext cx="7930816"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00" b="1" i="0" u="none" strike="noStrike" kern="1200" cap="none" spc="0" normalizeH="0" baseline="0" noProof="0" dirty="0">
                <a:ln>
                  <a:noFill/>
                </a:ln>
                <a:solidFill>
                  <a:schemeClr val="bg2"/>
                </a:solidFill>
                <a:effectLst/>
                <a:uLnTx/>
                <a:uFillTx/>
                <a:latin typeface="Arial" panose="020B0604020202020204" pitchFamily="34" charset="0"/>
                <a:ea typeface="+mj-ea"/>
                <a:cs typeface="Arial" panose="020B0604020202020204" pitchFamily="34" charset="0"/>
              </a:rPr>
              <a:t>Microbiome advances</a:t>
            </a:r>
            <a:endParaRPr kumimoji="0" lang="en-US" sz="3800" b="1" i="1" u="none" strike="noStrike" kern="1200" cap="none" spc="0" normalizeH="0" baseline="0" noProof="0" dirty="0">
              <a:ln>
                <a:noFill/>
              </a:ln>
              <a:solidFill>
                <a:schemeClr val="bg2"/>
              </a:solidFill>
              <a:effectLst/>
              <a:uLnTx/>
              <a:uFillTx/>
              <a:latin typeface="Arial" panose="020B0604020202020204" pitchFamily="34" charset="0"/>
              <a:ea typeface="+mj-ea"/>
              <a:cs typeface="Arial" panose="020B0604020202020204" pitchFamily="34" charset="0"/>
            </a:endParaRPr>
          </a:p>
        </p:txBody>
      </p:sp>
      <p:sp>
        <p:nvSpPr>
          <p:cNvPr id="4" name="TextBox 3">
            <a:extLst>
              <a:ext uri="{FF2B5EF4-FFF2-40B4-BE49-F238E27FC236}">
                <a16:creationId xmlns:a16="http://schemas.microsoft.com/office/drawing/2014/main" id="{154872A6-7719-9140-8675-AFE3F8335411}"/>
              </a:ext>
            </a:extLst>
          </p:cNvPr>
          <p:cNvSpPr txBox="1"/>
          <p:nvPr/>
        </p:nvSpPr>
        <p:spPr>
          <a:xfrm>
            <a:off x="8856851" y="1310377"/>
            <a:ext cx="1454244" cy="369332"/>
          </a:xfrm>
          <a:prstGeom prst="rect">
            <a:avLst/>
          </a:prstGeom>
          <a:noFill/>
        </p:spPr>
        <p:txBody>
          <a:bodyPr wrap="none" rtlCol="0">
            <a:spAutoFit/>
          </a:bodyPr>
          <a:lstStyle/>
          <a:p>
            <a:pPr algn="ctr"/>
            <a:r>
              <a:rPr lang="en-US" sz="1800" dirty="0"/>
              <a:t>autoimmune</a:t>
            </a:r>
          </a:p>
        </p:txBody>
      </p:sp>
      <p:sp>
        <p:nvSpPr>
          <p:cNvPr id="5" name="TextBox 4">
            <a:extLst>
              <a:ext uri="{FF2B5EF4-FFF2-40B4-BE49-F238E27FC236}">
                <a16:creationId xmlns:a16="http://schemas.microsoft.com/office/drawing/2014/main" id="{EB64424B-E15A-9645-A539-458139BB0ED5}"/>
              </a:ext>
            </a:extLst>
          </p:cNvPr>
          <p:cNvSpPr txBox="1"/>
          <p:nvPr/>
        </p:nvSpPr>
        <p:spPr>
          <a:xfrm>
            <a:off x="3835398" y="2604252"/>
            <a:ext cx="2052806" cy="369332"/>
          </a:xfrm>
          <a:prstGeom prst="rect">
            <a:avLst/>
          </a:prstGeom>
          <a:noFill/>
        </p:spPr>
        <p:txBody>
          <a:bodyPr wrap="none" rtlCol="0">
            <a:spAutoFit/>
          </a:bodyPr>
          <a:lstStyle/>
          <a:p>
            <a:pPr algn="ctr"/>
            <a:r>
              <a:rPr lang="en-US" sz="1800" dirty="0"/>
              <a:t>drug effectiveness</a:t>
            </a:r>
          </a:p>
        </p:txBody>
      </p:sp>
      <p:sp>
        <p:nvSpPr>
          <p:cNvPr id="7" name="TextBox 6">
            <a:extLst>
              <a:ext uri="{FF2B5EF4-FFF2-40B4-BE49-F238E27FC236}">
                <a16:creationId xmlns:a16="http://schemas.microsoft.com/office/drawing/2014/main" id="{8C1AE108-E35E-E243-B675-7258165CA0C3}"/>
              </a:ext>
            </a:extLst>
          </p:cNvPr>
          <p:cNvSpPr txBox="1"/>
          <p:nvPr/>
        </p:nvSpPr>
        <p:spPr>
          <a:xfrm>
            <a:off x="8765530" y="2604252"/>
            <a:ext cx="1672253" cy="369332"/>
          </a:xfrm>
          <a:prstGeom prst="rect">
            <a:avLst/>
          </a:prstGeom>
          <a:noFill/>
        </p:spPr>
        <p:txBody>
          <a:bodyPr wrap="none" rtlCol="0">
            <a:spAutoFit/>
          </a:bodyPr>
          <a:lstStyle/>
          <a:p>
            <a:pPr algn="ctr"/>
            <a:r>
              <a:rPr lang="en-US" sz="1800" dirty="0"/>
              <a:t>cardiovascular</a:t>
            </a:r>
          </a:p>
        </p:txBody>
      </p:sp>
      <p:sp>
        <p:nvSpPr>
          <p:cNvPr id="8" name="TextBox 7">
            <a:extLst>
              <a:ext uri="{FF2B5EF4-FFF2-40B4-BE49-F238E27FC236}">
                <a16:creationId xmlns:a16="http://schemas.microsoft.com/office/drawing/2014/main" id="{A37844ED-4686-AE42-8982-ABBBFFBE0067}"/>
              </a:ext>
            </a:extLst>
          </p:cNvPr>
          <p:cNvSpPr txBox="1"/>
          <p:nvPr/>
        </p:nvSpPr>
        <p:spPr>
          <a:xfrm>
            <a:off x="2852277" y="1310377"/>
            <a:ext cx="4019049" cy="369332"/>
          </a:xfrm>
          <a:prstGeom prst="rect">
            <a:avLst/>
          </a:prstGeom>
          <a:noFill/>
        </p:spPr>
        <p:txBody>
          <a:bodyPr wrap="none" rtlCol="0">
            <a:spAutoFit/>
          </a:bodyPr>
          <a:lstStyle/>
          <a:p>
            <a:pPr algn="ctr"/>
            <a:r>
              <a:rPr lang="en-US" sz="1800" dirty="0"/>
              <a:t>nutrient absorption: starvation/obesity</a:t>
            </a:r>
          </a:p>
        </p:txBody>
      </p:sp>
      <p:sp>
        <p:nvSpPr>
          <p:cNvPr id="9" name="TextBox 8">
            <a:extLst>
              <a:ext uri="{FF2B5EF4-FFF2-40B4-BE49-F238E27FC236}">
                <a16:creationId xmlns:a16="http://schemas.microsoft.com/office/drawing/2014/main" id="{317719C6-0CEF-134C-B7FD-58CA298AF0AC}"/>
              </a:ext>
            </a:extLst>
          </p:cNvPr>
          <p:cNvSpPr txBox="1"/>
          <p:nvPr/>
        </p:nvSpPr>
        <p:spPr>
          <a:xfrm>
            <a:off x="8816120" y="1950200"/>
            <a:ext cx="1492716" cy="369332"/>
          </a:xfrm>
          <a:prstGeom prst="rect">
            <a:avLst/>
          </a:prstGeom>
          <a:noFill/>
        </p:spPr>
        <p:txBody>
          <a:bodyPr wrap="none" rtlCol="0">
            <a:spAutoFit/>
          </a:bodyPr>
          <a:lstStyle/>
          <a:p>
            <a:pPr algn="ctr"/>
            <a:r>
              <a:rPr lang="en-US" sz="1800" i="1" dirty="0"/>
              <a:t>inflammation</a:t>
            </a:r>
          </a:p>
        </p:txBody>
      </p:sp>
      <p:pic>
        <p:nvPicPr>
          <p:cNvPr id="11" name="Picture 10" descr="NIH Human Microbiome Project. ">
            <a:extLst>
              <a:ext uri="{FF2B5EF4-FFF2-40B4-BE49-F238E27FC236}">
                <a16:creationId xmlns:a16="http://schemas.microsoft.com/office/drawing/2014/main" id="{9BCA3097-930B-1440-B3FF-1FC131C49069}"/>
              </a:ext>
            </a:extLst>
          </p:cNvPr>
          <p:cNvPicPr>
            <a:picLocks noChangeAspect="1"/>
          </p:cNvPicPr>
          <p:nvPr/>
        </p:nvPicPr>
        <p:blipFill>
          <a:blip r:embed="rId3"/>
          <a:stretch>
            <a:fillRect/>
          </a:stretch>
        </p:blipFill>
        <p:spPr>
          <a:xfrm>
            <a:off x="3805858" y="3526167"/>
            <a:ext cx="4580284" cy="3196168"/>
          </a:xfrm>
          <a:prstGeom prst="rect">
            <a:avLst/>
          </a:prstGeom>
        </p:spPr>
      </p:pic>
      <p:sp>
        <p:nvSpPr>
          <p:cNvPr id="12" name="Rectangle 11">
            <a:extLst>
              <a:ext uri="{FF2B5EF4-FFF2-40B4-BE49-F238E27FC236}">
                <a16:creationId xmlns:a16="http://schemas.microsoft.com/office/drawing/2014/main" id="{47699657-27D8-D24A-909A-EEBFDEB08E0E}"/>
              </a:ext>
            </a:extLst>
          </p:cNvPr>
          <p:cNvSpPr/>
          <p:nvPr/>
        </p:nvSpPr>
        <p:spPr>
          <a:xfrm>
            <a:off x="8836954" y="3595362"/>
            <a:ext cx="1518364" cy="369332"/>
          </a:xfrm>
          <a:prstGeom prst="rect">
            <a:avLst/>
          </a:prstGeom>
        </p:spPr>
        <p:txBody>
          <a:bodyPr wrap="none">
            <a:spAutoFit/>
          </a:bodyPr>
          <a:lstStyle/>
          <a:p>
            <a:pPr algn="ctr"/>
            <a:r>
              <a:rPr lang="en-US" sz="1800" dirty="0" err="1"/>
              <a:t>hmpdacc.org</a:t>
            </a:r>
            <a:endParaRPr lang="en-US" sz="1800" dirty="0"/>
          </a:p>
        </p:txBody>
      </p:sp>
      <p:sp>
        <p:nvSpPr>
          <p:cNvPr id="13" name="TextBox 12">
            <a:extLst>
              <a:ext uri="{FF2B5EF4-FFF2-40B4-BE49-F238E27FC236}">
                <a16:creationId xmlns:a16="http://schemas.microsoft.com/office/drawing/2014/main" id="{A5260766-34A7-624F-B39F-1DCCAE8AC964}"/>
              </a:ext>
            </a:extLst>
          </p:cNvPr>
          <p:cNvSpPr txBox="1"/>
          <p:nvPr/>
        </p:nvSpPr>
        <p:spPr>
          <a:xfrm>
            <a:off x="8983985" y="4553295"/>
            <a:ext cx="1595309" cy="369332"/>
          </a:xfrm>
          <a:prstGeom prst="rect">
            <a:avLst/>
          </a:prstGeom>
          <a:noFill/>
        </p:spPr>
        <p:txBody>
          <a:bodyPr wrap="none" rtlCol="0">
            <a:spAutoFit/>
          </a:bodyPr>
          <a:lstStyle/>
          <a:p>
            <a:pPr algn="ctr"/>
            <a:r>
              <a:rPr lang="en-US" sz="1800" dirty="0"/>
              <a:t>Pre-term birth</a:t>
            </a:r>
          </a:p>
        </p:txBody>
      </p:sp>
      <p:sp>
        <p:nvSpPr>
          <p:cNvPr id="14" name="Rectangle 13">
            <a:extLst>
              <a:ext uri="{FF2B5EF4-FFF2-40B4-BE49-F238E27FC236}">
                <a16:creationId xmlns:a16="http://schemas.microsoft.com/office/drawing/2014/main" id="{4B46B457-803F-9449-BD3D-C5CD8EF7E327}"/>
              </a:ext>
            </a:extLst>
          </p:cNvPr>
          <p:cNvSpPr/>
          <p:nvPr/>
        </p:nvSpPr>
        <p:spPr>
          <a:xfrm>
            <a:off x="8983985" y="5138546"/>
            <a:ext cx="3425459" cy="369332"/>
          </a:xfrm>
          <a:prstGeom prst="rect">
            <a:avLst/>
          </a:prstGeom>
        </p:spPr>
        <p:txBody>
          <a:bodyPr wrap="square">
            <a:spAutoFit/>
          </a:bodyPr>
          <a:lstStyle/>
          <a:p>
            <a:r>
              <a:rPr lang="en-US" sz="1800"/>
              <a:t>Inflammatory bowel disease</a:t>
            </a:r>
          </a:p>
        </p:txBody>
      </p:sp>
      <p:sp>
        <p:nvSpPr>
          <p:cNvPr id="15" name="Rectangle 14">
            <a:extLst>
              <a:ext uri="{FF2B5EF4-FFF2-40B4-BE49-F238E27FC236}">
                <a16:creationId xmlns:a16="http://schemas.microsoft.com/office/drawing/2014/main" id="{49925B85-24CA-3C4C-916E-862582E5A4E1}"/>
              </a:ext>
            </a:extLst>
          </p:cNvPr>
          <p:cNvSpPr/>
          <p:nvPr/>
        </p:nvSpPr>
        <p:spPr>
          <a:xfrm>
            <a:off x="9003221" y="5723797"/>
            <a:ext cx="1826206" cy="369332"/>
          </a:xfrm>
          <a:prstGeom prst="rect">
            <a:avLst/>
          </a:prstGeom>
        </p:spPr>
        <p:txBody>
          <a:bodyPr wrap="none">
            <a:spAutoFit/>
          </a:bodyPr>
          <a:lstStyle/>
          <a:p>
            <a:pPr algn="ctr"/>
            <a:r>
              <a:rPr lang="en-US" sz="1800"/>
              <a:t>Type-2 diabetes</a:t>
            </a:r>
          </a:p>
        </p:txBody>
      </p:sp>
      <p:sp>
        <p:nvSpPr>
          <p:cNvPr id="17" name="Right Brace 16">
            <a:extLst>
              <a:ext uri="{FF2B5EF4-FFF2-40B4-BE49-F238E27FC236}">
                <a16:creationId xmlns:a16="http://schemas.microsoft.com/office/drawing/2014/main" id="{A7E467BE-CA2C-804B-A6B2-0E79C1FDFF56}"/>
              </a:ext>
              <a:ext uri="{C183D7F6-B498-43B3-948B-1728B52AA6E4}">
                <adec:decorative xmlns:adec="http://schemas.microsoft.com/office/drawing/2017/decorative" val="1"/>
              </a:ext>
            </a:extLst>
          </p:cNvPr>
          <p:cNvSpPr/>
          <p:nvPr/>
        </p:nvSpPr>
        <p:spPr>
          <a:xfrm>
            <a:off x="8497589" y="4271963"/>
            <a:ext cx="374949" cy="2085975"/>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a:extLst>
              <a:ext uri="{FF2B5EF4-FFF2-40B4-BE49-F238E27FC236}">
                <a16:creationId xmlns:a16="http://schemas.microsoft.com/office/drawing/2014/main" id="{C64A30CE-96DD-9843-AD79-58968B1083F9}"/>
              </a:ext>
            </a:extLst>
          </p:cNvPr>
          <p:cNvSpPr txBox="1"/>
          <p:nvPr/>
        </p:nvSpPr>
        <p:spPr>
          <a:xfrm>
            <a:off x="176236" y="918680"/>
            <a:ext cx="2946989" cy="523220"/>
          </a:xfrm>
          <a:prstGeom prst="rect">
            <a:avLst/>
          </a:prstGeom>
          <a:noFill/>
        </p:spPr>
        <p:txBody>
          <a:bodyPr wrap="square" rtlCol="0">
            <a:spAutoFit/>
          </a:bodyPr>
          <a:lstStyle/>
          <a:p>
            <a:r>
              <a:rPr lang="en-US" sz="2800">
                <a:latin typeface="Franklin Gothic Medium" panose="020B0603020102020204" pitchFamily="34" charset="0"/>
              </a:rPr>
              <a:t>Gastrointestinal</a:t>
            </a:r>
            <a:r>
              <a:rPr lang="en-US" sz="2400"/>
              <a:t>:</a:t>
            </a:r>
          </a:p>
        </p:txBody>
      </p:sp>
      <p:sp>
        <p:nvSpPr>
          <p:cNvPr id="20" name="TextBox 19">
            <a:extLst>
              <a:ext uri="{FF2B5EF4-FFF2-40B4-BE49-F238E27FC236}">
                <a16:creationId xmlns:a16="http://schemas.microsoft.com/office/drawing/2014/main" id="{035627ED-2977-FB4E-8279-26343B5C775D}"/>
              </a:ext>
            </a:extLst>
          </p:cNvPr>
          <p:cNvSpPr txBox="1"/>
          <p:nvPr/>
        </p:nvSpPr>
        <p:spPr>
          <a:xfrm>
            <a:off x="2968981" y="1950200"/>
            <a:ext cx="3785641" cy="369332"/>
          </a:xfrm>
          <a:prstGeom prst="rect">
            <a:avLst/>
          </a:prstGeom>
          <a:noFill/>
        </p:spPr>
        <p:txBody>
          <a:bodyPr wrap="square" rtlCol="0">
            <a:spAutoFit/>
          </a:bodyPr>
          <a:lstStyle/>
          <a:p>
            <a:pPr algn="ctr"/>
            <a:r>
              <a:rPr lang="en-US" sz="1800" i="1" dirty="0"/>
              <a:t>biome-aided metabolism</a:t>
            </a:r>
          </a:p>
        </p:txBody>
      </p:sp>
      <p:sp>
        <p:nvSpPr>
          <p:cNvPr id="31" name="Up-Down Arrow 30">
            <a:extLst>
              <a:ext uri="{FF2B5EF4-FFF2-40B4-BE49-F238E27FC236}">
                <a16:creationId xmlns:a16="http://schemas.microsoft.com/office/drawing/2014/main" id="{40FFAC4C-B8FC-D047-A08E-63E926F7397F}"/>
              </a:ext>
              <a:ext uri="{C183D7F6-B498-43B3-948B-1728B52AA6E4}">
                <adec:decorative xmlns:adec="http://schemas.microsoft.com/office/drawing/2017/decorative" val="1"/>
              </a:ext>
            </a:extLst>
          </p:cNvPr>
          <p:cNvSpPr/>
          <p:nvPr/>
        </p:nvSpPr>
        <p:spPr>
          <a:xfrm>
            <a:off x="9537215" y="1682912"/>
            <a:ext cx="45719" cy="226335"/>
          </a:xfrm>
          <a:prstGeom prst="up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21" name="Up-Down Arrow 20">
            <a:extLst>
              <a:ext uri="{FF2B5EF4-FFF2-40B4-BE49-F238E27FC236}">
                <a16:creationId xmlns:a16="http://schemas.microsoft.com/office/drawing/2014/main" id="{CF35E800-A5C5-494B-B68F-3468A6410825}"/>
              </a:ext>
              <a:ext uri="{C183D7F6-B498-43B3-948B-1728B52AA6E4}">
                <adec:decorative xmlns:adec="http://schemas.microsoft.com/office/drawing/2017/decorative" val="1"/>
              </a:ext>
            </a:extLst>
          </p:cNvPr>
          <p:cNvSpPr/>
          <p:nvPr/>
        </p:nvSpPr>
        <p:spPr>
          <a:xfrm>
            <a:off x="9550417" y="2389507"/>
            <a:ext cx="45719" cy="226335"/>
          </a:xfrm>
          <a:prstGeom prst="up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6"/>
                </a:solidFill>
              </a:rPr>
              <a:t>        </a:t>
            </a:r>
          </a:p>
        </p:txBody>
      </p:sp>
      <p:sp>
        <p:nvSpPr>
          <p:cNvPr id="23" name="Up-Down Arrow 22">
            <a:extLst>
              <a:ext uri="{FF2B5EF4-FFF2-40B4-BE49-F238E27FC236}">
                <a16:creationId xmlns:a16="http://schemas.microsoft.com/office/drawing/2014/main" id="{33A8F98A-BC5C-8A49-9CE5-E76998D6ADF4}"/>
              </a:ext>
              <a:ext uri="{C183D7F6-B498-43B3-948B-1728B52AA6E4}">
                <adec:decorative xmlns:adec="http://schemas.microsoft.com/office/drawing/2017/decorative" val="1"/>
              </a:ext>
            </a:extLst>
          </p:cNvPr>
          <p:cNvSpPr/>
          <p:nvPr/>
        </p:nvSpPr>
        <p:spPr>
          <a:xfrm>
            <a:off x="4828248" y="1682912"/>
            <a:ext cx="45719" cy="226335"/>
          </a:xfrm>
          <a:prstGeom prst="up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24" name="Up-Down Arrow 23">
            <a:extLst>
              <a:ext uri="{FF2B5EF4-FFF2-40B4-BE49-F238E27FC236}">
                <a16:creationId xmlns:a16="http://schemas.microsoft.com/office/drawing/2014/main" id="{FE126FF4-F15F-3748-A209-85584DA2E23C}"/>
              </a:ext>
              <a:ext uri="{C183D7F6-B498-43B3-948B-1728B52AA6E4}">
                <adec:decorative xmlns:adec="http://schemas.microsoft.com/office/drawing/2017/decorative" val="1"/>
              </a:ext>
            </a:extLst>
          </p:cNvPr>
          <p:cNvSpPr/>
          <p:nvPr/>
        </p:nvSpPr>
        <p:spPr>
          <a:xfrm>
            <a:off x="4841450" y="2389507"/>
            <a:ext cx="45719" cy="226335"/>
          </a:xfrm>
          <a:prstGeom prst="up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6"/>
                </a:solidFill>
              </a:rPr>
              <a:t>        </a:t>
            </a:r>
          </a:p>
        </p:txBody>
      </p:sp>
    </p:spTree>
    <p:extLst>
      <p:ext uri="{BB962C8B-B14F-4D97-AF65-F5344CB8AC3E}">
        <p14:creationId xmlns:p14="http://schemas.microsoft.com/office/powerpoint/2010/main" val="235650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P spid="9" grpId="0"/>
      <p:bldP spid="12" grpId="0"/>
      <p:bldP spid="13" grpId="0"/>
      <p:bldP spid="14" grpId="0"/>
      <p:bldP spid="15" grpId="0"/>
      <p:bldP spid="17" grpId="0" animBg="1"/>
      <p:bldP spid="19" grpId="0"/>
      <p:bldP spid="20" grpId="0"/>
      <p:bldP spid="31" grpId="0" animBg="1"/>
      <p:bldP spid="21" grpId="0" animBg="1"/>
      <p:bldP spid="23" grpId="0" animBg="1"/>
      <p:bldP spid="24" grpId="0" animBg="1"/>
    </p:bldLst>
  </p:timing>
</p:sld>
</file>

<file path=ppt/theme/theme1.xml><?xml version="1.0" encoding="utf-8"?>
<a:theme xmlns:a="http://schemas.openxmlformats.org/drawingml/2006/main" name="2_Custom Design">
  <a:themeElements>
    <a:clrScheme name="Blue colors firm">
      <a:dk1>
        <a:srgbClr val="FFFFFF"/>
      </a:dk1>
      <a:lt1>
        <a:srgbClr val="001956"/>
      </a:lt1>
      <a:dk2>
        <a:srgbClr val="616165"/>
      </a:dk2>
      <a:lt2>
        <a:srgbClr val="5FE0D3"/>
      </a:lt2>
      <a:accent1>
        <a:srgbClr val="FFFFFF"/>
      </a:accent1>
      <a:accent2>
        <a:srgbClr val="FE7F01"/>
      </a:accent2>
      <a:accent3>
        <a:srgbClr val="5EDFD3"/>
      </a:accent3>
      <a:accent4>
        <a:srgbClr val="00BC0E"/>
      </a:accent4>
      <a:accent5>
        <a:srgbClr val="5B1D9D"/>
      </a:accent5>
      <a:accent6>
        <a:srgbClr val="61616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spAutoFit/>
      </a:bodyPr>
      <a:lstStyle>
        <a:defPPr>
          <a:defRPr sz="1333" b="0" i="0" kern="1200" baseline="0" dirty="0" smtClean="0">
            <a:solidFill>
              <a:schemeClr val="bg1"/>
            </a:solidFill>
            <a:effectLst/>
            <a:latin typeface="+mj-lt"/>
            <a:ea typeface="Helvetica Neue" charset="0"/>
            <a:cs typeface="Helvetica Neue"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44CA6DE6677D444AAC8F6E3A3DC303C" ma:contentTypeVersion="14" ma:contentTypeDescription="Create a new document." ma:contentTypeScope="" ma:versionID="6ecc290ebba3134342d1ec4bead59837">
  <xsd:schema xmlns:xsd="http://www.w3.org/2001/XMLSchema" xmlns:xs="http://www.w3.org/2001/XMLSchema" xmlns:p="http://schemas.microsoft.com/office/2006/metadata/properties" xmlns:ns2="6820bf7a-2f66-4a35-b05a-fe5df42323ad" xmlns:ns3="9a84338f-7c3f-4013-b62c-2320c6dcb5a6" targetNamespace="http://schemas.microsoft.com/office/2006/metadata/properties" ma:root="true" ma:fieldsID="c4d1b91454065d1f3ac4e4e8d6906890" ns2:_="" ns3:_="">
    <xsd:import namespace="6820bf7a-2f66-4a35-b05a-fe5df42323ad"/>
    <xsd:import namespace="9a84338f-7c3f-4013-b62c-2320c6dcb5a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2:MediaLengthInSeconds" minOccurs="0"/>
                <xsd:element ref="ns3:TaxKeywordTaxHTField"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20bf7a-2f66-4a35-b05a-fe5df42323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a84338f-7c3f-4013-b62c-2320c6dcb5a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KeywordTaxHTField" ma:index="20" nillable="true" ma:taxonomy="true" ma:internalName="TaxKeywordTaxHTField" ma:taxonomyFieldName="TaxKeyword" ma:displayName="Enterprise Keywords" ma:fieldId="{23f27201-bee3-471e-b2e7-b64fd8b7ca38}" ma:taxonomyMulti="true" ma:sspId="8ce9f98e-9ad5-43de-b59a-72d7e946aae0" ma:termSetId="00000000-0000-0000-0000-000000000000" ma:anchorId="00000000-0000-0000-0000-000000000000" ma:open="true" ma:isKeyword="true">
      <xsd:complexType>
        <xsd:sequence>
          <xsd:element ref="pc:Terms" minOccurs="0" maxOccurs="1"/>
        </xsd:sequence>
      </xsd:complexType>
    </xsd:element>
    <xsd:element name="TaxCatchAll" ma:index="21" nillable="true" ma:displayName="Taxonomy Catch All Column" ma:hidden="true" ma:list="{60628c1c-709c-4053-b729-49b3c5687c11}" ma:internalName="TaxCatchAll" ma:showField="CatchAllData" ma:web="9a84338f-7c3f-4013-b62c-2320c6dcb5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KeywordTaxHTField xmlns="9a84338f-7c3f-4013-b62c-2320c6dcb5a6">
      <Terms xmlns="http://schemas.microsoft.com/office/infopath/2007/PartnerControls"/>
    </TaxKeywordTaxHTField>
    <TaxCatchAll xmlns="9a84338f-7c3f-4013-b62c-2320c6dcb5a6"/>
  </documentManagement>
</p:properties>
</file>

<file path=customXml/itemProps1.xml><?xml version="1.0" encoding="utf-8"?>
<ds:datastoreItem xmlns:ds="http://schemas.openxmlformats.org/officeDocument/2006/customXml" ds:itemID="{30F33AD9-8C31-472C-8D15-7C42D0AB82E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820bf7a-2f66-4a35-b05a-fe5df42323ad"/>
    <ds:schemaRef ds:uri="9a84338f-7c3f-4013-b62c-2320c6dcb5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CA3DE18-62BB-47D5-BCA3-45361673C6B5}">
  <ds:schemaRefs>
    <ds:schemaRef ds:uri="http://schemas.microsoft.com/sharepoint/v3/contenttype/forms"/>
  </ds:schemaRefs>
</ds:datastoreItem>
</file>

<file path=customXml/itemProps3.xml><?xml version="1.0" encoding="utf-8"?>
<ds:datastoreItem xmlns:ds="http://schemas.openxmlformats.org/officeDocument/2006/customXml" ds:itemID="{5812F9C0-BC0A-47B7-952F-CD52D7A8EBD2}">
  <ds:schemaRef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purl.org/dc/dcmitype/"/>
    <ds:schemaRef ds:uri="9a84338f-7c3f-4013-b62c-2320c6dcb5a6"/>
    <ds:schemaRef ds:uri="6820bf7a-2f66-4a35-b05a-fe5df42323ad"/>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8097</TotalTime>
  <Words>4414</Words>
  <Application>Microsoft Office PowerPoint</Application>
  <PresentationFormat>Widescreen</PresentationFormat>
  <Paragraphs>250</Paragraphs>
  <Slides>17</Slides>
  <Notes>17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Franklin Gothic Medium</vt:lpstr>
      <vt:lpstr>2_Custom Design</vt:lpstr>
      <vt:lpstr>A Glimpse Into  the Microbiome</vt:lpstr>
      <vt:lpstr>What lives here?</vt:lpstr>
      <vt:lpstr>There’s more than meets the eye</vt:lpstr>
      <vt:lpstr>What does “microbiome” mean?</vt:lpstr>
      <vt:lpstr>What about bacteria and people?</vt:lpstr>
      <vt:lpstr>Prokaryotes predate people  </vt:lpstr>
      <vt:lpstr>Mitochondria’s prokaryote roots  </vt:lpstr>
      <vt:lpstr>Chloroplast’s prokaryote roots  </vt:lpstr>
      <vt:lpstr>Microbiome advances</vt:lpstr>
      <vt:lpstr>Deadly bacteria  </vt:lpstr>
      <vt:lpstr>Penicillin revolution </vt:lpstr>
      <vt:lpstr>Antibacterial soap everywhere!</vt:lpstr>
      <vt:lpstr>Maybe we’ve killed friends?    </vt:lpstr>
      <vt:lpstr>Microbiome: New lease on life for bacteria </vt:lpstr>
      <vt:lpstr>New research (short module): </vt:lpstr>
      <vt:lpstr>References</vt:lpstr>
      <vt:lpstr>PowerPoint Presentation</vt:lpstr>
    </vt:vector>
  </TitlesOfParts>
  <Company>Northern Virginia Community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Glimpse Into The Microbiome</dc:title>
  <dc:subject>2021 NHGRI Short Course in Genomics</dc:subject>
  <dc:creator>Andrew Lee</dc:creator>
  <cp:lastModifiedBy>Nerurkar, Mukul (NIH/NHGRI) [C]</cp:lastModifiedBy>
  <cp:revision>415</cp:revision>
  <dcterms:created xsi:type="dcterms:W3CDTF">2016-02-09T15:15:29Z</dcterms:created>
  <dcterms:modified xsi:type="dcterms:W3CDTF">2021-07-29T19:03:00Z</dcterms:modified>
</cp:coreProperties>
</file>