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, Jill (NIH/NHGRI) [E]" initials="T[" lastIdx="6" clrIdx="0">
    <p:extLst>
      <p:ext uri="{19B8F6BF-5375-455C-9EA6-DF929625EA0E}">
        <p15:presenceInfo xmlns:p15="http://schemas.microsoft.com/office/powerpoint/2012/main" userId="S::thomasjid@nih.gov::c40a9579-3fcf-4ad3-a5d3-2968b5c8397d" providerId="AD"/>
      </p:ext>
    </p:extLst>
  </p:cmAuthor>
  <p:cmAuthor id="2" name="Jacoby Morris, Kimberly (NIH/NHGRI) [C]" initials="J[" lastIdx="5" clrIdx="1">
    <p:extLst>
      <p:ext uri="{19B8F6BF-5375-455C-9EA6-DF929625EA0E}">
        <p15:presenceInfo xmlns:p15="http://schemas.microsoft.com/office/powerpoint/2012/main" userId="S::jacobymorriskj@nih.gov::5ee65d46-fe2c-443f-a3ae-977f187ef7d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E0D3"/>
    <a:srgbClr val="FFFFFF"/>
    <a:srgbClr val="032251"/>
    <a:srgbClr val="02102A"/>
    <a:srgbClr val="00174E"/>
    <a:srgbClr val="052150"/>
    <a:srgbClr val="03204C"/>
    <a:srgbClr val="02122A"/>
    <a:srgbClr val="616166"/>
    <a:srgbClr val="5E9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/>
    <p:restoredTop sz="94683"/>
  </p:normalViewPr>
  <p:slideViewPr>
    <p:cSldViewPr snapToGrid="0">
      <p:cViewPr varScale="1">
        <p:scale>
          <a:sx n="123" d="100"/>
          <a:sy n="123" d="100"/>
        </p:scale>
        <p:origin x="1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4328" y="1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039C-FAAB-964A-8F3E-CCE540E90DC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59673-AA67-854A-A18B-D6B01208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6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01791-AF4A-434F-A100-3EAE938867A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BAFF-ADEB-4744-BC7F-43E9D31D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6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1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6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469" y="1121833"/>
            <a:ext cx="8080056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469" y="3602569"/>
            <a:ext cx="8080056" cy="1655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3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" y="0"/>
            <a:ext cx="9142616" cy="6858000"/>
          </a:xfrm>
          <a:prstGeom prst="rect">
            <a:avLst/>
          </a:prstGeom>
        </p:spPr>
      </p:pic>
      <p:sp>
        <p:nvSpPr>
          <p:cNvPr id="13" name="Header Rule">
            <a:extLst>
              <a:ext uri="{FF2B5EF4-FFF2-40B4-BE49-F238E27FC236}">
                <a16:creationId xmlns:a16="http://schemas.microsoft.com/office/drawing/2014/main" id="{4DF04FB6-DC97-4C1D-9A00-6E8187CF934D}"/>
              </a:ext>
            </a:extLst>
          </p:cNvPr>
          <p:cNvSpPr/>
          <p:nvPr userDrawn="1"/>
        </p:nvSpPr>
        <p:spPr>
          <a:xfrm>
            <a:off x="516469" y="1788366"/>
            <a:ext cx="324070" cy="957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16470" y="2167772"/>
            <a:ext cx="8080056" cy="1604433"/>
          </a:xfrm>
        </p:spPr>
        <p:txBody>
          <a:bodyPr lIns="0" anchor="t" anchorCtr="0">
            <a:normAutofit/>
          </a:bodyPr>
          <a:lstStyle>
            <a:lvl1pPr algn="l">
              <a:defRPr sz="405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1478" y="6356352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8" y="6356352"/>
            <a:ext cx="360042" cy="3428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469" y="1830650"/>
            <a:ext cx="8080056" cy="43849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6469" y="370389"/>
            <a:ext cx="8080056" cy="1319513"/>
          </a:xfrm>
        </p:spPr>
        <p:txBody>
          <a:bodyPr lIns="0" anchor="ctr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69" y="1710268"/>
            <a:ext cx="8080056" cy="28532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69" y="4588935"/>
            <a:ext cx="8080056" cy="15007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6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6469" y="370388"/>
            <a:ext cx="8080055" cy="1319513"/>
          </a:xfrm>
        </p:spPr>
        <p:txBody>
          <a:bodyPr lIns="0" anchor="ctr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469" y="1830649"/>
            <a:ext cx="3979331" cy="438495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7192" y="1830649"/>
            <a:ext cx="3979331" cy="4384955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3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67" y="1830649"/>
            <a:ext cx="3980929" cy="7450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7" y="2651527"/>
            <a:ext cx="3980929" cy="34882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449" y="1830649"/>
            <a:ext cx="4002076" cy="7450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449" y="2651527"/>
            <a:ext cx="4002076" cy="34882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16469" y="370388"/>
            <a:ext cx="8080056" cy="1319513"/>
          </a:xfrm>
        </p:spPr>
        <p:txBody>
          <a:bodyPr lIns="0" anchor="ctr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891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6469" y="370388"/>
            <a:ext cx="8080056" cy="1319513"/>
          </a:xfrm>
        </p:spPr>
        <p:txBody>
          <a:bodyPr lIns="0" anchor="ctr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3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0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467" y="1839871"/>
            <a:ext cx="8080058" cy="1604433"/>
          </a:xfrm>
        </p:spPr>
        <p:txBody>
          <a:bodyPr lIns="0" anchor="b">
            <a:normAutofit/>
          </a:bodyPr>
          <a:lstStyle>
            <a:lvl1pPr algn="l">
              <a:defRPr sz="405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467" y="3602569"/>
            <a:ext cx="8080058" cy="1655233"/>
          </a:xfrm>
        </p:spPr>
        <p:txBody>
          <a:bodyPr lIns="0"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616" cy="6858000"/>
          </a:xfrm>
          <a:prstGeom prst="rect">
            <a:avLst/>
          </a:prstGeom>
        </p:spPr>
      </p:pic>
      <p:sp>
        <p:nvSpPr>
          <p:cNvPr id="13" name="Header Rule">
            <a:extLst>
              <a:ext uri="{FF2B5EF4-FFF2-40B4-BE49-F238E27FC236}">
                <a16:creationId xmlns:a16="http://schemas.microsoft.com/office/drawing/2014/main" id="{4DF04FB6-DC97-4C1D-9A00-6E8187CF934D}"/>
              </a:ext>
            </a:extLst>
          </p:cNvPr>
          <p:cNvSpPr/>
          <p:nvPr userDrawn="1"/>
        </p:nvSpPr>
        <p:spPr>
          <a:xfrm>
            <a:off x="516469" y="1788366"/>
            <a:ext cx="324070" cy="95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16469" y="2167772"/>
            <a:ext cx="8080056" cy="1604433"/>
          </a:xfrm>
        </p:spPr>
        <p:txBody>
          <a:bodyPr lIns="0" anchor="t" anchorCtr="0">
            <a:normAutofit/>
          </a:bodyPr>
          <a:lstStyle>
            <a:lvl1pPr algn="l">
              <a:defRPr sz="40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1478" y="6356352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38" y="6330951"/>
            <a:ext cx="403053" cy="3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616" cy="685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8" y="6356352"/>
            <a:ext cx="360042" cy="3428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019" y="366186"/>
            <a:ext cx="8069505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019" y="1826685"/>
            <a:ext cx="8069505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8893" y="6356352"/>
            <a:ext cx="425868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2203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accent5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77" r:id="rId8"/>
    <p:sldLayoutId id="2147483694" r:id="rId9"/>
    <p:sldLayoutId id="2147483776" r:id="rId10"/>
  </p:sldLayoutIdLst>
  <p:hf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ome.gov/event-calendar/Healthcare-Provider-Genomics-Education-Wee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ome.gov/event-calendar/Healthcare-Provider-Genomics-Education-Wee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isern@mail.nih.gov" TargetMode="External"/><Relationship Id="rId2" Type="http://schemas.openxmlformats.org/officeDocument/2006/relationships/hyperlink" Target="mailto:donna.messersmith@nih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DF86-09F2-374A-B1BB-F25B4D484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Media 101</a:t>
            </a:r>
          </a:p>
        </p:txBody>
      </p:sp>
    </p:spTree>
    <p:extLst>
      <p:ext uri="{BB962C8B-B14F-4D97-AF65-F5344CB8AC3E}">
        <p14:creationId xmlns:p14="http://schemas.microsoft.com/office/powerpoint/2010/main" val="6093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netic test results on a digital tablet">
            <a:extLst>
              <a:ext uri="{FF2B5EF4-FFF2-40B4-BE49-F238E27FC236}">
                <a16:creationId xmlns:a16="http://schemas.microsoft.com/office/drawing/2014/main" id="{86EEB6EC-65D5-3649-B3CC-354BFD7825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0" t="4195" r="7777"/>
          <a:stretch/>
        </p:blipFill>
        <p:spPr>
          <a:xfrm>
            <a:off x="2856928" y="857257"/>
            <a:ext cx="6287071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626EEB-70EE-2B45-8BF4-59DAF423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21" y="1728216"/>
            <a:ext cx="2578608" cy="843534"/>
          </a:xfrm>
        </p:spPr>
        <p:txBody>
          <a:bodyPr anchor="b">
            <a:noAutofit/>
          </a:bodyPr>
          <a:lstStyle/>
          <a:p>
            <a:r>
              <a:rPr lang="en-US" sz="2800" dirty="0"/>
              <a:t>Healthcare Professionals’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BEC21-2AD6-F846-8DF8-0140931E7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20" y="2710733"/>
            <a:ext cx="2579180" cy="24054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Genomics is becoming an increasingly important part of patient care, but healthcare professionals may not be aware of the genomics education resources available.</a:t>
            </a:r>
          </a:p>
          <a:p>
            <a:endParaRPr lang="en-US" sz="1275" dirty="0"/>
          </a:p>
        </p:txBody>
      </p:sp>
    </p:spTree>
    <p:extLst>
      <p:ext uri="{BB962C8B-B14F-4D97-AF65-F5344CB8AC3E}">
        <p14:creationId xmlns:p14="http://schemas.microsoft.com/office/powerpoint/2010/main" val="239243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8929-F462-6441-A78B-BB55C4AA1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20" y="3716170"/>
            <a:ext cx="7842281" cy="687569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2800" dirty="0">
                <a:solidFill>
                  <a:schemeClr val="tx1"/>
                </a:solidFill>
              </a:rPr>
              <a:t>National Human Genome Research Institute</a:t>
            </a:r>
            <a:endParaRPr lang="en-US" sz="2800" dirty="0">
              <a:solidFill>
                <a:schemeClr val="tx1"/>
              </a:solidFill>
              <a:cs typeface="Arial"/>
            </a:endParaRPr>
          </a:p>
        </p:txBody>
      </p:sp>
      <p:pic>
        <p:nvPicPr>
          <p:cNvPr id="7" name="Picture 7" descr="Healthcare Providers">
            <a:extLst>
              <a:ext uri="{FF2B5EF4-FFF2-40B4-BE49-F238E27FC236}">
                <a16:creationId xmlns:a16="http://schemas.microsoft.com/office/drawing/2014/main" id="{B49DDD54-2667-490E-8180-F18EDF646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01" b="24357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48080-9177-8944-B231-E28DDBEB5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4893" y="4410772"/>
            <a:ext cx="561406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714375" lvl="1" indent="-228600" defTabSz="914400">
              <a:buFont typeface="Arial" panose="020B0604020202020204" pitchFamily="34" charset="0"/>
              <a:buChar char="•"/>
            </a:pPr>
            <a:r>
              <a:rPr lang="en-US" sz="1800" dirty="0"/>
              <a:t>NHGRI is one of the 27 Institutes and Centers that make up the National Institutes of Health.</a:t>
            </a:r>
            <a:endParaRPr lang="en-US" sz="1800" dirty="0">
              <a:cs typeface="Arial"/>
            </a:endParaRPr>
          </a:p>
          <a:p>
            <a:pPr marL="714375" lvl="1" indent="-228600" defTabSz="914400">
              <a:buFont typeface="Arial" panose="020B0604020202020204" pitchFamily="34" charset="0"/>
              <a:buChar char="•"/>
            </a:pPr>
            <a:r>
              <a:rPr lang="en-US" sz="1800" dirty="0"/>
              <a:t>NHGRI is devoted to advancing health through genome research.</a:t>
            </a:r>
            <a:endParaRPr lang="en-US" sz="1800" dirty="0">
              <a:cs typeface="Arial"/>
            </a:endParaRPr>
          </a:p>
          <a:p>
            <a:pPr marL="714375" lvl="1" indent="-228600" defTabSz="914400">
              <a:buFont typeface="Arial" panose="020B0604020202020204" pitchFamily="34" charset="0"/>
              <a:buChar char="•"/>
            </a:pPr>
            <a:r>
              <a:rPr lang="en-US" sz="1800" dirty="0"/>
              <a:t>NHGRI is working to improve genomic education for healthcare professionals and improve patient care.</a:t>
            </a:r>
            <a:endParaRPr lang="en-US" sz="1800" dirty="0">
              <a:cs typeface="Arial"/>
            </a:endParaRPr>
          </a:p>
          <a:p>
            <a:pPr marL="714375" lvl="1" indent="-228600" defTabSz="91440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27965" indent="-228600" defTabSz="9144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0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BD57-9BAC-634A-A9AD-1A11D16D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02" y="518768"/>
            <a:ext cx="8572627" cy="624232"/>
          </a:xfrm>
        </p:spPr>
        <p:txBody>
          <a:bodyPr>
            <a:noAutofit/>
          </a:bodyPr>
          <a:lstStyle/>
          <a:p>
            <a:r>
              <a:rPr lang="en-US" sz="2800"/>
              <a:t>Healthcare Professionals’ </a:t>
            </a:r>
            <a:r>
              <a:rPr lang="en-US" sz="2800" dirty="0"/>
              <a:t>Genomics Education Week</a:t>
            </a:r>
            <a:endParaRPr lang="en-US" sz="2800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F9EE-9FCF-4F4E-B7AF-81C86715B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102" y="1392174"/>
            <a:ext cx="8248213" cy="4073652"/>
          </a:xfrm>
        </p:spPr>
        <p:txBody>
          <a:bodyPr anchor="ctr">
            <a:normAutofit/>
          </a:bodyPr>
          <a:lstStyle/>
          <a:p>
            <a:pPr marL="227965" indent="-227965"/>
            <a:r>
              <a:rPr lang="en-US" sz="1800" dirty="0"/>
              <a:t>The National Human Genome Research Institute and its partners are organizing a social media campaign from June 6-10 focusing on healthcare professionals’ genomics education.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>
                <a:cs typeface="Arial"/>
              </a:rPr>
              <a:t>The Healthcare Professionals’ Genomics Education Week is an opportunity to increase your organization’s social media following and direct the audience to free genomic resources offered by your organization.</a:t>
            </a:r>
          </a:p>
          <a:p>
            <a:pPr marL="227965" indent="-227965"/>
            <a:r>
              <a:rPr lang="en-US" sz="1800" dirty="0"/>
              <a:t>In past campaigns, we have shared resources that have increased engagement and awareness. Several resources from these efforts have gone viral.</a:t>
            </a:r>
          </a:p>
          <a:p>
            <a:pPr marL="227965" indent="-227965"/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7290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FBB9-F619-314F-AC96-032DE9CD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469" y="243389"/>
            <a:ext cx="8080056" cy="1319513"/>
          </a:xfrm>
        </p:spPr>
        <p:txBody>
          <a:bodyPr>
            <a:normAutofit/>
          </a:bodyPr>
          <a:lstStyle/>
          <a:p>
            <a:r>
              <a:rPr lang="en-US" sz="2800" dirty="0"/>
              <a:t>We’re Better Together!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4EE6B-4F52-174C-8830-73E271259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75" y="1427878"/>
            <a:ext cx="8049050" cy="36992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sz="1800" dirty="0"/>
              <a:t>Harness the power of Facebook, Twitter, YouTube and other social media platforms to reach healthcare professionals, educators, students, trainees and others. 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/>
              <a:t>Map out a schedule of postings, tweets and videos to help build excitement in your communities. </a:t>
            </a:r>
            <a:endParaRPr lang="en-US" sz="1800" dirty="0">
              <a:cs typeface="Arial" panose="020B0604020202020204"/>
            </a:endParaRPr>
          </a:p>
          <a:p>
            <a:pPr marL="227965" indent="-227965"/>
            <a:r>
              <a:rPr lang="en-US" sz="1800" dirty="0"/>
              <a:t>Host webinars featuring healthcare professionals discussing the role of genomics in their professions.</a:t>
            </a:r>
          </a:p>
          <a:p>
            <a:pPr marL="227965" indent="-227965"/>
            <a:r>
              <a:rPr lang="en-US" sz="1800" dirty="0"/>
              <a:t>Create online partnerships by hosting Twitter chats, contests and other competitions. Start now!</a:t>
            </a:r>
          </a:p>
          <a:p>
            <a:pPr marL="227965" indent="-227965"/>
            <a:r>
              <a:rPr lang="en-US" sz="1800" dirty="0"/>
              <a:t>Use the hashtag #MedGeneEd22 to spread the word about the week, your events and activities. </a:t>
            </a:r>
            <a:endParaRPr lang="en-US" sz="1800" dirty="0">
              <a:cs typeface="Arial"/>
            </a:endParaRPr>
          </a:p>
          <a:p>
            <a:pPr marL="227965" indent="-227965"/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861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B85B-9546-CA4C-9FC0-EAABE442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Follow #MedGeneEd22</a:t>
            </a:r>
            <a:endParaRPr lang="en-US" sz="2800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87E91-BD5E-0E45-A1EF-D567B952C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83" y="1449650"/>
            <a:ext cx="8080056" cy="43849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sz="2400" dirty="0"/>
              <a:t>Like us on Facebook: </a:t>
            </a:r>
            <a:endParaRPr lang="en-US" sz="2400" dirty="0">
              <a:cs typeface="Arial"/>
            </a:endParaRPr>
          </a:p>
          <a:p>
            <a:pPr marL="685165" lvl="1" indent="-227965"/>
            <a:r>
              <a:rPr lang="en-US" dirty="0"/>
              <a:t>Facebook.com/</a:t>
            </a:r>
            <a:r>
              <a:rPr lang="en-US" dirty="0" err="1"/>
              <a:t>genome_gov</a:t>
            </a:r>
            <a:r>
              <a:rPr lang="en-US" dirty="0"/>
              <a:t> </a:t>
            </a:r>
          </a:p>
          <a:p>
            <a:pPr marL="457200" lvl="1" indent="0">
              <a:buNone/>
            </a:pPr>
            <a:endParaRPr lang="en-US" dirty="0">
              <a:cs typeface="Arial"/>
            </a:endParaRPr>
          </a:p>
          <a:p>
            <a:pPr marL="227965" indent="-227965"/>
            <a:r>
              <a:rPr lang="en-US" sz="2400" dirty="0"/>
              <a:t>Follow us on Twitter:</a:t>
            </a:r>
            <a:endParaRPr lang="en-US" sz="2400" dirty="0">
              <a:cs typeface="Arial"/>
            </a:endParaRPr>
          </a:p>
          <a:p>
            <a:pPr marL="685165" lvl="1" indent="-227965"/>
            <a:r>
              <a:rPr lang="en-US" dirty="0"/>
              <a:t>@</a:t>
            </a:r>
            <a:r>
              <a:rPr lang="en-US" dirty="0" err="1"/>
              <a:t>genome_gov</a:t>
            </a:r>
            <a:endParaRPr lang="en-US" dirty="0"/>
          </a:p>
          <a:p>
            <a:pPr marL="457200" lvl="1" indent="0">
              <a:buNone/>
            </a:pPr>
            <a:endParaRPr lang="en-US" dirty="0">
              <a:cs typeface="Arial"/>
            </a:endParaRPr>
          </a:p>
          <a:p>
            <a:pPr marL="227976" indent="-227965"/>
            <a:r>
              <a:rPr lang="en-US" sz="2400" dirty="0"/>
              <a:t>Use #MedGeneEd22 to engage in, and keep the conversation moving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408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8EDE-E125-4241-B12A-B1DE5067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24" y="236495"/>
            <a:ext cx="7728695" cy="106439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Suggested Tweets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8315F-53B5-4E4D-BC35-4F9BDB984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15" y="1135231"/>
            <a:ext cx="8382170" cy="58521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dirty="0"/>
              <a:t>Build excitement in the days leading up to your events and celebrations by posting some of these tweets: 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/>
              <a:t>Get excited! From June 6-10, @</a:t>
            </a:r>
            <a:r>
              <a:rPr lang="en-US" sz="1800" dirty="0" err="1"/>
              <a:t>genome_gov</a:t>
            </a:r>
            <a:r>
              <a:rPr lang="en-US" sz="1800" dirty="0"/>
              <a:t> and partner organizations will disseminate FREE genomics education resources for healthcare professionals, students, and trainees. #MedGeneEd22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/>
              <a:t>Celebrate #MedGeneEd22 with @</a:t>
            </a:r>
            <a:r>
              <a:rPr lang="en-US" sz="1800" dirty="0" err="1"/>
              <a:t>genome_gov</a:t>
            </a:r>
            <a:r>
              <a:rPr lang="en-US" sz="1800" dirty="0"/>
              <a:t> from June 6-10, 2022. 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err="1">
                <a:hlinkClick r:id="rId3"/>
              </a:rPr>
              <a:t>www.genome.gov</a:t>
            </a:r>
            <a:r>
              <a:rPr lang="en-US" sz="1800" dirty="0">
                <a:hlinkClick r:id="rId3"/>
              </a:rPr>
              <a:t>/event-calendar/Healthcare-Provider-Genomics-Education-Week</a:t>
            </a:r>
            <a:endParaRPr lang="en-US" sz="1800" dirty="0"/>
          </a:p>
          <a:p>
            <a:pPr marL="227965" indent="-227965"/>
            <a:r>
              <a:rPr lang="en-US" sz="1800" dirty="0"/>
              <a:t>Genomics is changing the medical landscape and improving health. Learn more by following #MedGeneEd22.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/>
              <a:t>Healthcare Professionals’ Genomics Education Week is an opportunity to discover freely available novel and innovative genomic education resources. #MedGeneEd22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/>
              <a:t>Did you know that many healthcare professionals receive a limited amount of genomics education? Increased education can improve patient outcomes. #MedGeneEd22</a:t>
            </a:r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974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1616-03ED-7C40-A1CE-A47E52B1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454" y="254464"/>
            <a:ext cx="7545923" cy="98549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Suggested Facebook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7AC97-4D90-2241-997F-82EE6AA7B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8" y="1472910"/>
            <a:ext cx="8256680" cy="47863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dirty="0"/>
              <a:t>Use these sample Facebook posts for #MedGeneEd22: 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/>
              <a:t>1. #MedGeneEd22 is a collaborative effort. Visit </a:t>
            </a:r>
            <a:r>
              <a:rPr lang="en-US" sz="1800" dirty="0">
                <a:hlinkClick r:id="rId3"/>
              </a:rPr>
              <a:t>https://www.genome.gov/event-calendar/Healthcare-Provider-Genomics-Education-Week</a:t>
            </a:r>
            <a:r>
              <a:rPr lang="en-US" sz="1800" dirty="0"/>
              <a:t> </a:t>
            </a:r>
            <a:r>
              <a:rPr lang="en-US" sz="1800" dirty="0">
                <a:ea typeface="+mn-lt"/>
                <a:cs typeface="+mn-lt"/>
              </a:rPr>
              <a:t>to</a:t>
            </a:r>
            <a:r>
              <a:rPr lang="en-US" sz="1800" dirty="0"/>
              <a:t> see the virtual education opportunities on the schedule for the week.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/>
              <a:t>2. Save the dates: June 6-10 for </a:t>
            </a:r>
            <a:r>
              <a:rPr lang="en-US" sz="1800"/>
              <a:t>Healthcare Professionals’ </a:t>
            </a:r>
            <a:r>
              <a:rPr lang="en-US" sz="1800" dirty="0"/>
              <a:t>Genomic Education Week. </a:t>
            </a:r>
            <a:r>
              <a:rPr lang="en-US" sz="1800" dirty="0">
                <a:ea typeface="+mn-lt"/>
                <a:cs typeface="+mn-lt"/>
              </a:rPr>
              <a:t>#MedGeneEd22</a:t>
            </a:r>
            <a:endParaRPr lang="en-US" sz="1800" dirty="0">
              <a:cs typeface="Arial"/>
            </a:endParaRPr>
          </a:p>
          <a:p>
            <a:pPr marL="227965" indent="-227965"/>
            <a:r>
              <a:rPr lang="en-US" sz="1800" dirty="0"/>
              <a:t>3. From June 6-10, @genome_gov and partner organizations will participate in a campaign across multiple social media platforms geared towards disseminating free genomics educational resources to healthcare professionals, students and trainees. Visit </a:t>
            </a:r>
            <a:r>
              <a:rPr lang="en-US" sz="1800" dirty="0">
                <a:hlinkClick r:id="rId3"/>
              </a:rPr>
              <a:t>https://www.genome.gov/event-calendar/Healthcare-Provider-Genomics-Education-Week</a:t>
            </a:r>
            <a:r>
              <a:rPr lang="en-US" sz="1800" dirty="0"/>
              <a:t> </a:t>
            </a:r>
            <a:r>
              <a:rPr lang="en-US" sz="1800" dirty="0">
                <a:ea typeface="+mn-lt"/>
                <a:cs typeface="+mn-lt"/>
              </a:rPr>
              <a:t>to</a:t>
            </a:r>
            <a:r>
              <a:rPr lang="en-US" sz="1800" dirty="0"/>
              <a:t> learn more. #MedGeneEd22</a:t>
            </a:r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995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21F4F1-1C48-364F-90DB-14B4363A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Questions?	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D773B0-9A97-BA40-8E4C-32F844E06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Reach out to</a:t>
            </a:r>
            <a:endParaRPr lang="en-US" sz="2400" dirty="0">
              <a:cs typeface="Arial" panose="020B0604020202020204"/>
            </a:endParaRPr>
          </a:p>
          <a:p>
            <a:pPr marL="0" indent="0" algn="ctr">
              <a:buNone/>
            </a:pPr>
            <a:r>
              <a:rPr lang="en-US" sz="2400" dirty="0"/>
              <a:t> </a:t>
            </a:r>
            <a:r>
              <a:rPr lang="en-US" sz="2400" dirty="0">
                <a:hlinkClick r:id="rId2"/>
              </a:rPr>
              <a:t>donna.messersmith@nih.gov</a:t>
            </a:r>
            <a:r>
              <a:rPr lang="en-US" sz="2400" dirty="0"/>
              <a:t> </a:t>
            </a:r>
            <a:endParaRPr lang="en-US" sz="2400" dirty="0">
              <a:cs typeface="Arial" panose="020B0604020202020204"/>
            </a:endParaRPr>
          </a:p>
          <a:p>
            <a:pPr marL="0" indent="0" algn="ctr">
              <a:buNone/>
            </a:pPr>
            <a:r>
              <a:rPr lang="en-US" sz="2400" dirty="0"/>
              <a:t>or</a:t>
            </a:r>
            <a:endParaRPr lang="en-US" sz="2400" dirty="0">
              <a:cs typeface="Arial"/>
            </a:endParaRPr>
          </a:p>
          <a:p>
            <a:pPr marL="0" indent="0" algn="ctr">
              <a:buNone/>
            </a:pPr>
            <a:r>
              <a:rPr lang="en-US" sz="2400" dirty="0">
                <a:cs typeface="Arial"/>
                <a:hlinkClick r:id="rId3"/>
              </a:rPr>
              <a:t>wisern@mail.nih.gov</a:t>
            </a:r>
            <a:endParaRPr lang="en-US" sz="2400" dirty="0">
              <a:cs typeface="Arial"/>
            </a:endParaRPr>
          </a:p>
          <a:p>
            <a:pPr marL="0" indent="0" algn="ctr">
              <a:buNone/>
            </a:pPr>
            <a:endParaRPr lang="en-US" sz="2400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39977-0FDF-6B49-9ABE-43064E3F6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40130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for Grey backgrounds">
      <a:dk1>
        <a:srgbClr val="001A56"/>
      </a:dk1>
      <a:lt1>
        <a:srgbClr val="FFFFFF"/>
      </a:lt1>
      <a:dk2>
        <a:srgbClr val="616165"/>
      </a:dk2>
      <a:lt2>
        <a:srgbClr val="5FE0D3"/>
      </a:lt2>
      <a:accent1>
        <a:srgbClr val="000064"/>
      </a:accent1>
      <a:accent2>
        <a:srgbClr val="FE7F01"/>
      </a:accent2>
      <a:accent3>
        <a:srgbClr val="5C1E9E"/>
      </a:accent3>
      <a:accent4>
        <a:srgbClr val="00BC0E"/>
      </a:accent4>
      <a:accent5>
        <a:srgbClr val="000000"/>
      </a:accent5>
      <a:accent6>
        <a:srgbClr val="04164E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0F40C204849E4CAD326C61582B54CC" ma:contentTypeVersion="0" ma:contentTypeDescription="Create a new document." ma:contentTypeScope="" ma:versionID="686c6dfefb0bd633a4a0f494cf3d17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7AF22A-80D0-4E3C-B88B-EA5537F165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7340BA-D653-4C5B-A343-D99AA7314C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1E28C03-DD30-4B68-8670-960E20B8858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586</Words>
  <Application>Microsoft Office PowerPoint</Application>
  <PresentationFormat>On-screen Show (4:3)</PresentationFormat>
  <Paragraphs>47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2_Custom Design</vt:lpstr>
      <vt:lpstr>Social Media 101</vt:lpstr>
      <vt:lpstr>Healthcare Professionals’ Education</vt:lpstr>
      <vt:lpstr>National Human Genome Research Institute</vt:lpstr>
      <vt:lpstr>Healthcare Professionals’ Genomics Education Week</vt:lpstr>
      <vt:lpstr>We’re Better Together!</vt:lpstr>
      <vt:lpstr>Follow #MedGeneEd22</vt:lpstr>
      <vt:lpstr>Suggested Tweets</vt:lpstr>
      <vt:lpstr>Suggested Facebook Posts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Genome: Unlocking Life’s Code Do-It-Yourself Exhibition</dc:title>
  <dc:creator>Jacoby Morris, Kimberly (NIH/NHGRI) [C]</dc:creator>
  <cp:lastModifiedBy>Nerurkar, Mukul (NIH/NHGRI) [C]</cp:lastModifiedBy>
  <cp:revision>75</cp:revision>
  <dcterms:created xsi:type="dcterms:W3CDTF">2020-01-30T14:46:44Z</dcterms:created>
  <dcterms:modified xsi:type="dcterms:W3CDTF">2022-05-03T14:40:23Z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0x010100B80F40C204849E4CAD326C61582B54CC</vt:lpwstr>
  </property>
</Properties>
</file>