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4" r:id="rId1"/>
  </p:sldMasterIdLst>
  <p:notesMasterIdLst>
    <p:notesMasterId r:id="rId9"/>
  </p:notesMasterIdLst>
  <p:handoutMasterIdLst>
    <p:handoutMasterId r:id="rId10"/>
  </p:handoutMasterIdLst>
  <p:sldIdLst>
    <p:sldId id="293" r:id="rId2"/>
    <p:sldId id="302" r:id="rId3"/>
    <p:sldId id="295" r:id="rId4"/>
    <p:sldId id="300" r:id="rId5"/>
    <p:sldId id="299" r:id="rId6"/>
    <p:sldId id="296" r:id="rId7"/>
    <p:sldId id="297" r:id="rId8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, Jill (NIH/NHGRI) [E]" initials="T[" lastIdx="10" clrIdx="0">
    <p:extLst>
      <p:ext uri="{19B8F6BF-5375-455C-9EA6-DF929625EA0E}">
        <p15:presenceInfo xmlns:p15="http://schemas.microsoft.com/office/powerpoint/2012/main" userId="S::thomasjid@nih.gov::c40a9579-3fcf-4ad3-a5d3-2968b5c8397d" providerId="AD"/>
      </p:ext>
    </p:extLst>
  </p:cmAuthor>
  <p:cmAuthor id="2" name="Wedel, Harry (NIH/NHGRI) [C]" initials="W[" lastIdx="2" clrIdx="1">
    <p:extLst>
      <p:ext uri="{19B8F6BF-5375-455C-9EA6-DF929625EA0E}">
        <p15:presenceInfo xmlns:p15="http://schemas.microsoft.com/office/powerpoint/2012/main" userId="S::wedelhj@nih.gov::4436eb20-010a-4990-b4ab-433631569b0b" providerId="AD"/>
      </p:ext>
    </p:extLst>
  </p:cmAuthor>
  <p:cmAuthor id="3" name="del Aguila, Ernesto (NIH/NHGRI) [C]" initials="d[" lastIdx="3" clrIdx="2">
    <p:extLst>
      <p:ext uri="{19B8F6BF-5375-455C-9EA6-DF929625EA0E}">
        <p15:presenceInfo xmlns:p15="http://schemas.microsoft.com/office/powerpoint/2012/main" userId="S::delaguilae@nih.gov::6e30caff-b45f-46f1-8b9b-3fee365e7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5E9CB0"/>
    <a:srgbClr val="ACC7EE"/>
    <a:srgbClr val="FFFFFF"/>
    <a:srgbClr val="616365"/>
    <a:srgbClr val="02102A"/>
    <a:srgbClr val="052150"/>
    <a:srgbClr val="032251"/>
    <a:srgbClr val="03204C"/>
    <a:srgbClr val="021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78"/>
  </p:normalViewPr>
  <p:slideViewPr>
    <p:cSldViewPr snapToGrid="0" snapToObjects="1">
      <p:cViewPr varScale="1">
        <p:scale>
          <a:sx n="62" d="100"/>
          <a:sy n="62" d="100"/>
        </p:scale>
        <p:origin x="82" y="4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D2BA2-F4CF-4E48-A6D9-6D48925772B1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99539-F269-B64D-B583-3588045FC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72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01791-AF4A-434F-A100-3EAE938867A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8BAFF-ADEB-4744-BC7F-43E9D31D4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4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13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57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51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6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6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78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8EFC93-6169-C64D-BCB7-98D1B91389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5AD7F7-4606-5244-9BED-0E5930FFE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6232" y="3661485"/>
            <a:ext cx="11024168" cy="421525"/>
          </a:xfrm>
        </p:spPr>
        <p:txBody>
          <a:bodyPr lIns="0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76232" y="4083010"/>
            <a:ext cx="11024168" cy="314847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Professional Title, Branch or Division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76232" y="4397857"/>
            <a:ext cx="11024168" cy="314847"/>
          </a:xfr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71" y="1065928"/>
            <a:ext cx="11039858" cy="2414177"/>
          </a:xfrm>
        </p:spPr>
        <p:txBody>
          <a:bodyPr lIns="0" anchor="b" anchorCtr="0">
            <a:normAutofit/>
          </a:bodyPr>
          <a:lstStyle>
            <a:lvl1pPr>
              <a:defRPr sz="5867" b="1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/>
              <a:t>Talk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5604370"/>
            <a:ext cx="900103" cy="904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12" y="5844456"/>
            <a:ext cx="2157819" cy="450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71" y="5700983"/>
            <a:ext cx="1530351" cy="7112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71" y="1839870"/>
            <a:ext cx="11039857" cy="1604433"/>
          </a:xfrm>
        </p:spPr>
        <p:txBody>
          <a:bodyPr lIns="0" anchor="b">
            <a:normAutofit/>
          </a:bodyPr>
          <a:lstStyle>
            <a:lvl1pPr algn="l">
              <a:defRPr sz="5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1" y="3602568"/>
            <a:ext cx="11039858" cy="1655233"/>
          </a:xfrm>
        </p:spPr>
        <p:txBody>
          <a:bodyPr lIns="0"/>
          <a:lstStyle>
            <a:lvl1pPr marL="0" indent="0" algn="l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Inter-Society Coordinating Committee for Practitioner Education in Genomics (ISCC-PEG)</a:t>
            </a:r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375163-AF84-6849-9335-82327FCC3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37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2" y="0"/>
            <a:ext cx="1219104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61058E-B601-3749-9031-E63F7427F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5" y="-11951"/>
            <a:ext cx="12213244" cy="686994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576071" y="2163931"/>
            <a:ext cx="11039857" cy="1604433"/>
          </a:xfrm>
        </p:spPr>
        <p:txBody>
          <a:bodyPr lIns="0" anchor="t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Inter-Society Coordinating Committee for Practitioner Education in Genomics (ISCC-PEG)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" y="6299010"/>
            <a:ext cx="456253" cy="438477"/>
          </a:xfrm>
          <a:prstGeom prst="rect">
            <a:avLst/>
          </a:prstGeom>
        </p:spPr>
      </p:pic>
      <p:sp>
        <p:nvSpPr>
          <p:cNvPr id="14" name="Header Rule">
            <a:extLst>
              <a:ext uri="{FF2B5EF4-FFF2-40B4-BE49-F238E27FC236}">
                <a16:creationId xmlns:a16="http://schemas.microsoft.com/office/drawing/2014/main" id="{4DF04FB6-DC97-4C1D-9A00-6E8187CF934D}"/>
              </a:ext>
            </a:extLst>
          </p:cNvPr>
          <p:cNvSpPr/>
          <p:nvPr userDrawn="1"/>
        </p:nvSpPr>
        <p:spPr>
          <a:xfrm>
            <a:off x="576071" y="1757368"/>
            <a:ext cx="402336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81B150-4294-A540-9584-113DBC1B7E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091587-48C9-924A-A7C7-10A399C46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576071" y="2163931"/>
            <a:ext cx="11039857" cy="1604433"/>
          </a:xfrm>
        </p:spPr>
        <p:txBody>
          <a:bodyPr lIns="0" anchor="t" anchorCtr="0">
            <a:norm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5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5"/>
                </a:solidFill>
              </a:defRPr>
            </a:lvl1pPr>
          </a:lstStyle>
          <a:p>
            <a:r>
              <a:rPr lang="en-US"/>
              <a:t>Inter-Society Coordinating Committee for Practitioner Education in Genomics (ISCC-PEG)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" y="6299010"/>
            <a:ext cx="456253" cy="438477"/>
          </a:xfrm>
          <a:prstGeom prst="rect">
            <a:avLst/>
          </a:prstGeom>
        </p:spPr>
      </p:pic>
      <p:sp>
        <p:nvSpPr>
          <p:cNvPr id="14" name="Header Rule">
            <a:extLst>
              <a:ext uri="{FF2B5EF4-FFF2-40B4-BE49-F238E27FC236}">
                <a16:creationId xmlns:a16="http://schemas.microsoft.com/office/drawing/2014/main" id="{4DF04FB6-DC97-4C1D-9A00-6E8187CF934D}"/>
              </a:ext>
            </a:extLst>
          </p:cNvPr>
          <p:cNvSpPr/>
          <p:nvPr userDrawn="1"/>
        </p:nvSpPr>
        <p:spPr>
          <a:xfrm>
            <a:off x="576071" y="1757368"/>
            <a:ext cx="402336" cy="118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6" y="6333350"/>
            <a:ext cx="392641" cy="3739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8EFC93-6169-C64D-BCB7-98D1B91389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5C2450-530B-B941-B822-C0E524060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6232" y="3661485"/>
            <a:ext cx="11024168" cy="421525"/>
          </a:xfrm>
        </p:spPr>
        <p:txBody>
          <a:bodyPr lIns="0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76232" y="4083010"/>
            <a:ext cx="11024168" cy="314847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Professional Title, Branch or Division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76232" y="4397857"/>
            <a:ext cx="11024168" cy="314847"/>
          </a:xfr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71" y="1065928"/>
            <a:ext cx="11039858" cy="2414177"/>
          </a:xfrm>
        </p:spPr>
        <p:txBody>
          <a:bodyPr lIns="0" anchor="b" anchorCtr="0">
            <a:normAutofit/>
          </a:bodyPr>
          <a:lstStyle>
            <a:lvl1pPr>
              <a:defRPr sz="5867" b="1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/>
              <a:t>Talk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5604370"/>
            <a:ext cx="900103" cy="904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12" y="5844456"/>
            <a:ext cx="2157819" cy="450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71" y="5700983"/>
            <a:ext cx="1530351" cy="7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5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71" y="1121833"/>
            <a:ext cx="11039858" cy="2387600"/>
          </a:xfrm>
        </p:spPr>
        <p:txBody>
          <a:bodyPr anchor="b"/>
          <a:lstStyle>
            <a:lvl1pPr algn="ctr">
              <a:defRPr sz="8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1" y="3602568"/>
            <a:ext cx="11039858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Inter-Society Coordinating Committee for Practitioner Education in Genomics (ISCC-PEG)</a:t>
            </a:r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3560"/>
            <a:ext cx="11039856" cy="43628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A5600F-0B9B-ED4E-80FD-1E96C1A0F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6185"/>
            <a:ext cx="10777728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Inter-Society Coordinating Committee for Practitioner Education in Genomics (ISCC-PEG)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B69D-9E19-4FB8-BEAE-20F88589C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1" y="1710267"/>
            <a:ext cx="11039858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1" y="4588934"/>
            <a:ext cx="11039858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Inter-Society Coordinating Committee for Practitioner Education in Genomics (ISCC-PEG)</a:t>
            </a:r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813560"/>
            <a:ext cx="5276088" cy="4362873"/>
          </a:xfr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1166" y="1813560"/>
            <a:ext cx="5554762" cy="4362873"/>
          </a:xfr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Inter-Society Coordinating Committee for Practitioner Education in Genomics (ISCC-PEG)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6071" y="350520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813560"/>
            <a:ext cx="5393654" cy="907984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828223"/>
            <a:ext cx="5393654" cy="336090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2607" y="1813560"/>
            <a:ext cx="5452436" cy="907984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2607" y="2828223"/>
            <a:ext cx="5452436" cy="336090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Inter-Society Coordinating Committee for Practitioner Education in Genomics (ISCC-PEG)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6071" y="350521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Inter-Society Coordinating Committee for Practitioner Education in Genomics (ISCC-PEG)</a:t>
            </a:r>
          </a:p>
        </p:txBody>
      </p:sp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6071" y="350520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Inter-Society Coordinating Committee for Practitioner Education in Genomics (ISCC-PEG)</a:t>
            </a:r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rgbClr val="5E9CB0"/>
            </a:gs>
            <a:gs pos="100000">
              <a:srgbClr val="F2F2F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88" b="75988"/>
          <a:stretch/>
        </p:blipFill>
        <p:spPr>
          <a:xfrm>
            <a:off x="9670774" y="0"/>
            <a:ext cx="2521226" cy="164676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6" y="6333350"/>
            <a:ext cx="392641" cy="37394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Inter-Society Coordinating Committee for Practitioner Education in Genomics (ISCC-PEG)</a:t>
            </a:r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2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806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6" r:id="rId10"/>
    <p:sldLayoutId id="2147483803" r:id="rId11"/>
    <p:sldLayoutId id="2147483798" r:id="rId12"/>
    <p:sldLayoutId id="2147483805" r:id="rId13"/>
  </p:sldLayoutIdLst>
  <p:hf sldNum="0"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333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2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2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Presenter Name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Organization/Title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Inter-Society Coordinating Committee for Practitioner Education in Genomics (ISCC-PEG)</a:t>
            </a:r>
          </a:p>
        </p:txBody>
      </p:sp>
    </p:spTree>
    <p:extLst>
      <p:ext uri="{BB962C8B-B14F-4D97-AF65-F5344CB8AC3E}">
        <p14:creationId xmlns:p14="http://schemas.microsoft.com/office/powerpoint/2010/main" val="2850537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4_NHGRI_Helping.mp4" descr="F4_NHGRI_Helping.mp4">
            <a:hlinkClick r:id="" action="ppaction://media"/>
            <a:extLst>
              <a:ext uri="{FF2B5EF4-FFF2-40B4-BE49-F238E27FC236}">
                <a16:creationId xmlns:a16="http://schemas.microsoft.com/office/drawing/2014/main" id="{F2059AB4-7957-3642-B7AA-5047F1FCC1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BA8727-37CA-8542-A096-E41766EE5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523" y="2641460"/>
            <a:ext cx="8408280" cy="33021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13765" lvl="1" indent="-304165"/>
            <a:r>
              <a:rPr lang="en-US" sz="2500" b="1" dirty="0">
                <a:solidFill>
                  <a:schemeClr val="bg1"/>
                </a:solidFill>
              </a:rPr>
              <a:t>Add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6181BE-B4C8-BB42-AF20-8769AAF2E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641" y="1274558"/>
            <a:ext cx="10515600" cy="979139"/>
          </a:xfrm>
        </p:spPr>
        <p:txBody>
          <a:bodyPr>
            <a:norm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407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4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4_Healthcareworkers.mp4" descr="F4_Healthcareworkers.mp4">
            <a:hlinkClick r:id="" action="ppaction://media"/>
            <a:extLst>
              <a:ext uri="{FF2B5EF4-FFF2-40B4-BE49-F238E27FC236}">
                <a16:creationId xmlns:a16="http://schemas.microsoft.com/office/drawing/2014/main" id="{0336A549-E509-7249-B677-4E791788AC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512"/>
            <a:ext cx="12192000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07D865-5D73-FA40-920B-B7C99C27F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274" y="1524000"/>
            <a:ext cx="5358390" cy="45544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04165" indent="-304165"/>
            <a:r>
              <a:rPr lang="en-US" sz="2400" dirty="0">
                <a:solidFill>
                  <a:schemeClr val="tx1"/>
                </a:solidFill>
                <a:cs typeface="Arial"/>
              </a:rPr>
              <a:t>Add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CD3763-2803-6E4C-9312-B9A04806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66" y="187509"/>
            <a:ext cx="11634951" cy="1336491"/>
          </a:xfrm>
        </p:spPr>
        <p:txBody>
          <a:bodyPr>
            <a:normAutofit/>
          </a:bodyPr>
          <a:lstStyle/>
          <a:p>
            <a:r>
              <a:rPr lang="en-US" sz="360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485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6_Groups.mp4" descr="F6_Groups.mp4">
            <a:hlinkClick r:id="" action="ppaction://media"/>
            <a:extLst>
              <a:ext uri="{FF2B5EF4-FFF2-40B4-BE49-F238E27FC236}">
                <a16:creationId xmlns:a16="http://schemas.microsoft.com/office/drawing/2014/main" id="{D7105EF3-BB54-3A42-BB4B-1E3BE9F6AB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DCA168-5AF6-5946-B2E7-EFF4405A6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498" y="1707390"/>
            <a:ext cx="5781822" cy="4735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04165" indent="-304165"/>
            <a:r>
              <a:rPr lang="en-US" sz="2400" dirty="0">
                <a:solidFill>
                  <a:schemeClr val="bg1"/>
                </a:solidFill>
              </a:rPr>
              <a:t>Add Text</a:t>
            </a:r>
            <a:endParaRPr lang="en-US" sz="2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5A3BA3-D279-D244-BBDF-EF9F11AEE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90" y="219041"/>
            <a:ext cx="10754710" cy="132503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51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6_Education_1.mp4" descr="F6_Education_1.mp4">
            <a:hlinkClick r:id="" action="ppaction://media"/>
            <a:extLst>
              <a:ext uri="{FF2B5EF4-FFF2-40B4-BE49-F238E27FC236}">
                <a16:creationId xmlns:a16="http://schemas.microsoft.com/office/drawing/2014/main" id="{A170849F-4D17-9043-A627-E108587C3B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1550FD-E796-B741-ABED-694D57C93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33951"/>
            <a:ext cx="6266163" cy="4362873"/>
          </a:xfrm>
        </p:spPr>
        <p:txBody>
          <a:bodyPr>
            <a:normAutofit/>
          </a:bodyPr>
          <a:lstStyle/>
          <a:p>
            <a:r>
              <a:rPr lang="en-US" sz="2933" dirty="0">
                <a:solidFill>
                  <a:schemeClr val="tx1"/>
                </a:solidFill>
              </a:rPr>
              <a:t>Add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62BEF7-88B2-3145-AA8D-4E752C4B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16" y="441750"/>
            <a:ext cx="6397917" cy="1050451"/>
          </a:xfrm>
        </p:spPr>
        <p:txBody>
          <a:bodyPr>
            <a:normAutofit/>
          </a:bodyPr>
          <a:lstStyle/>
          <a:p>
            <a:r>
              <a:rPr lang="en-US" sz="4000" dirty="0"/>
              <a:t>Slide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6D5CC0-72A7-0F4B-9294-4D65049060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6" y="6333350"/>
            <a:ext cx="392641" cy="3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8_Get_Involved.mp4" descr="F8_Get_Involved.mp4">
            <a:hlinkClick r:id="" action="ppaction://media"/>
            <a:extLst>
              <a:ext uri="{FF2B5EF4-FFF2-40B4-BE49-F238E27FC236}">
                <a16:creationId xmlns:a16="http://schemas.microsoft.com/office/drawing/2014/main" id="{30BF130B-889B-7D40-B317-80475A3386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C7B74D-3592-EC41-BAE6-452D066F5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6" y="6333350"/>
            <a:ext cx="392641" cy="37394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0F8107-8C06-6A43-92CD-3D5BC9DC7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387" y="1340420"/>
            <a:ext cx="9272685" cy="43628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04195" indent="-304165"/>
            <a:r>
              <a:rPr lang="en-US" sz="3466" dirty="0">
                <a:solidFill>
                  <a:schemeClr val="bg1"/>
                </a:solidFill>
              </a:rPr>
              <a:t>Add text</a:t>
            </a:r>
            <a:endParaRPr lang="en-US" sz="3466" dirty="0">
              <a:solidFill>
                <a:schemeClr val="tx1"/>
              </a:solidFill>
              <a:cs typeface="Arial" panose="020B0604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F0AF65-0D51-0143-AAE4-7D5DECF4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821"/>
            <a:ext cx="10515600" cy="869491"/>
          </a:xfrm>
        </p:spPr>
        <p:txBody>
          <a:bodyPr/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10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for Grey backgrounds">
      <a:dk1>
        <a:srgbClr val="001A56"/>
      </a:dk1>
      <a:lt1>
        <a:srgbClr val="FFFFFF"/>
      </a:lt1>
      <a:dk2>
        <a:srgbClr val="616165"/>
      </a:dk2>
      <a:lt2>
        <a:srgbClr val="5FE0D3"/>
      </a:lt2>
      <a:accent1>
        <a:srgbClr val="000064"/>
      </a:accent1>
      <a:accent2>
        <a:srgbClr val="FE7F01"/>
      </a:accent2>
      <a:accent3>
        <a:srgbClr val="5C1E9E"/>
      </a:accent3>
      <a:accent4>
        <a:srgbClr val="00BC0E"/>
      </a:accent4>
      <a:accent5>
        <a:srgbClr val="000000"/>
      </a:accent5>
      <a:accent6>
        <a:srgbClr val="04164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44</Words>
  <Application>Microsoft Office PowerPoint</Application>
  <PresentationFormat>Widescreen</PresentationFormat>
  <Paragraphs>21</Paragraphs>
  <Slides>7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2_Custom Design</vt:lpstr>
      <vt:lpstr>Title</vt:lpstr>
      <vt:lpstr>PowerPoint Presentation</vt:lpstr>
      <vt:lpstr>Slide Title</vt:lpstr>
      <vt:lpstr>Slide Title</vt:lpstr>
      <vt:lpstr>Slide Title</vt:lpstr>
      <vt:lpstr>Slide Title</vt:lpstr>
      <vt:lpstr>Slide Title</vt:lpstr>
    </vt:vector>
  </TitlesOfParts>
  <Company>NHGRI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 Aguila, Ernesto (NIH/NHGRI) [C]</dc:creator>
  <cp:lastModifiedBy>Messersmith, Donna (NIH/NHGRI) [E]</cp:lastModifiedBy>
  <cp:revision>23</cp:revision>
  <dcterms:created xsi:type="dcterms:W3CDTF">2016-02-09T15:15:29Z</dcterms:created>
  <dcterms:modified xsi:type="dcterms:W3CDTF">2022-08-22T20:34:38Z</dcterms:modified>
</cp:coreProperties>
</file>