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208_B9F8510F.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218_D61985C1.xml" ContentType="application/vnd.ms-powerpoint.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73"/>
  </p:notesMasterIdLst>
  <p:handoutMasterIdLst>
    <p:handoutMasterId r:id="rId74"/>
  </p:handoutMasterIdLst>
  <p:sldIdLst>
    <p:sldId id="472" r:id="rId6"/>
    <p:sldId id="466" r:id="rId7"/>
    <p:sldId id="578" r:id="rId8"/>
    <p:sldId id="579" r:id="rId9"/>
    <p:sldId id="562" r:id="rId10"/>
    <p:sldId id="504" r:id="rId11"/>
    <p:sldId id="512" r:id="rId12"/>
    <p:sldId id="549" r:id="rId13"/>
    <p:sldId id="574" r:id="rId14"/>
    <p:sldId id="498" r:id="rId15"/>
    <p:sldId id="539" r:id="rId16"/>
    <p:sldId id="540" r:id="rId17"/>
    <p:sldId id="541" r:id="rId18"/>
    <p:sldId id="474" r:id="rId19"/>
    <p:sldId id="513" r:id="rId20"/>
    <p:sldId id="515" r:id="rId21"/>
    <p:sldId id="569" r:id="rId22"/>
    <p:sldId id="516" r:id="rId23"/>
    <p:sldId id="473" r:id="rId24"/>
    <p:sldId id="514" r:id="rId25"/>
    <p:sldId id="558" r:id="rId26"/>
    <p:sldId id="526" r:id="rId27"/>
    <p:sldId id="542" r:id="rId28"/>
    <p:sldId id="527" r:id="rId29"/>
    <p:sldId id="528" r:id="rId30"/>
    <p:sldId id="529" r:id="rId31"/>
    <p:sldId id="530" r:id="rId32"/>
    <p:sldId id="553" r:id="rId33"/>
    <p:sldId id="505" r:id="rId34"/>
    <p:sldId id="575" r:id="rId35"/>
    <p:sldId id="451" r:id="rId36"/>
    <p:sldId id="517" r:id="rId37"/>
    <p:sldId id="554" r:id="rId38"/>
    <p:sldId id="506" r:id="rId39"/>
    <p:sldId id="537" r:id="rId40"/>
    <p:sldId id="538" r:id="rId41"/>
    <p:sldId id="544" r:id="rId42"/>
    <p:sldId id="547" r:id="rId43"/>
    <p:sldId id="546" r:id="rId44"/>
    <p:sldId id="545" r:id="rId45"/>
    <p:sldId id="550" r:id="rId46"/>
    <p:sldId id="452" r:id="rId47"/>
    <p:sldId id="476" r:id="rId48"/>
    <p:sldId id="458" r:id="rId49"/>
    <p:sldId id="479" r:id="rId50"/>
    <p:sldId id="483" r:id="rId51"/>
    <p:sldId id="481" r:id="rId52"/>
    <p:sldId id="520" r:id="rId53"/>
    <p:sldId id="555" r:id="rId54"/>
    <p:sldId id="464" r:id="rId55"/>
    <p:sldId id="510" r:id="rId56"/>
    <p:sldId id="581" r:id="rId57"/>
    <p:sldId id="523" r:id="rId58"/>
    <p:sldId id="533" r:id="rId59"/>
    <p:sldId id="536" r:id="rId60"/>
    <p:sldId id="534" r:id="rId61"/>
    <p:sldId id="576" r:id="rId62"/>
    <p:sldId id="570" r:id="rId63"/>
    <p:sldId id="571" r:id="rId64"/>
    <p:sldId id="548" r:id="rId65"/>
    <p:sldId id="573" r:id="rId66"/>
    <p:sldId id="572" r:id="rId67"/>
    <p:sldId id="557" r:id="rId68"/>
    <p:sldId id="566" r:id="rId69"/>
    <p:sldId id="580" r:id="rId70"/>
    <p:sldId id="559" r:id="rId71"/>
    <p:sldId id="522" r:id="rId72"/>
  </p:sldIdLst>
  <p:sldSz cx="12192000" cy="6858000"/>
  <p:notesSz cx="6858000" cy="9144000"/>
  <p:custDataLst>
    <p:tags r:id="rId7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A281F45-7EE9-4887-9561-842F1B320CEF}">
          <p14:sldIdLst>
            <p14:sldId id="472"/>
            <p14:sldId id="466"/>
            <p14:sldId id="578"/>
            <p14:sldId id="579"/>
          </p14:sldIdLst>
        </p14:section>
        <p14:section name="Introduction" id="{EF3DC1D2-80B0-489D-BEEC-5C5AF8F3CD37}">
          <p14:sldIdLst>
            <p14:sldId id="562"/>
            <p14:sldId id="504"/>
            <p14:sldId id="512"/>
            <p14:sldId id="549"/>
            <p14:sldId id="574"/>
            <p14:sldId id="498"/>
            <p14:sldId id="539"/>
            <p14:sldId id="540"/>
            <p14:sldId id="541"/>
            <p14:sldId id="474"/>
          </p14:sldIdLst>
        </p14:section>
        <p14:section name="Trainee success" id="{BF94D3F6-F968-4E68-AC6F-D8D40D7BB289}">
          <p14:sldIdLst>
            <p14:sldId id="513"/>
            <p14:sldId id="515"/>
            <p14:sldId id="569"/>
          </p14:sldIdLst>
        </p14:section>
        <p14:section name="Trainee Outcomes" id="{3A42B67C-04C8-4DB7-AF07-57F6C95DBD9B}">
          <p14:sldIdLst>
            <p14:sldId id="516"/>
            <p14:sldId id="473"/>
            <p14:sldId id="514"/>
            <p14:sldId id="558"/>
            <p14:sldId id="526"/>
            <p14:sldId id="542"/>
            <p14:sldId id="527"/>
            <p14:sldId id="528"/>
            <p14:sldId id="529"/>
            <p14:sldId id="530"/>
            <p14:sldId id="553"/>
            <p14:sldId id="505"/>
          </p14:sldIdLst>
        </p14:section>
        <p14:section name="Tools for Evaluating Trainee Outcomes" id="{7F75DB8D-DF95-4454-9712-0CC4FD741FE8}">
          <p14:sldIdLst>
            <p14:sldId id="575"/>
            <p14:sldId id="451"/>
            <p14:sldId id="517"/>
          </p14:sldIdLst>
        </p14:section>
        <p14:section name="Successful Practices" id="{D7FB71C5-3240-4EDF-BB4A-C9F34AF6160F}">
          <p14:sldIdLst>
            <p14:sldId id="554"/>
            <p14:sldId id="506"/>
            <p14:sldId id="537"/>
            <p14:sldId id="538"/>
            <p14:sldId id="544"/>
            <p14:sldId id="547"/>
            <p14:sldId id="546"/>
            <p14:sldId id="545"/>
            <p14:sldId id="550"/>
            <p14:sldId id="452"/>
            <p14:sldId id="476"/>
            <p14:sldId id="458"/>
            <p14:sldId id="479"/>
            <p14:sldId id="483"/>
            <p14:sldId id="481"/>
            <p14:sldId id="520"/>
          </p14:sldIdLst>
        </p14:section>
        <p14:section name="Barriers to Identifying and Evaluating Trainee" id="{34E8013C-4ABE-4EF3-A957-A1899B05B721}">
          <p14:sldIdLst>
            <p14:sldId id="555"/>
            <p14:sldId id="464"/>
            <p14:sldId id="510"/>
            <p14:sldId id="581"/>
            <p14:sldId id="523"/>
            <p14:sldId id="533"/>
            <p14:sldId id="536"/>
            <p14:sldId id="534"/>
          </p14:sldIdLst>
        </p14:section>
        <p14:section name="Ideal Evaluation System" id="{FB00763B-D270-4341-94C6-F9695FAC5EDC}">
          <p14:sldIdLst>
            <p14:sldId id="576"/>
            <p14:sldId id="570"/>
            <p14:sldId id="571"/>
            <p14:sldId id="548"/>
            <p14:sldId id="573"/>
            <p14:sldId id="572"/>
          </p14:sldIdLst>
        </p14:section>
        <p14:section name="Conclusion" id="{5CFDD641-4F66-4F34-9FEB-DB5E6A362915}">
          <p14:sldIdLst>
            <p14:sldId id="557"/>
            <p14:sldId id="566"/>
            <p14:sldId id="580"/>
          </p14:sldIdLst>
        </p14:section>
        <p14:section name="Appendix" id="{D19B6B75-C670-444C-81B5-AB771D32F552}">
          <p14:sldIdLst>
            <p14:sldId id="559"/>
            <p14:sldId id="522"/>
          </p14:sldIdLst>
        </p14:section>
      </p14:sectionLst>
    </p:ext>
    <p:ext uri="{EFAFB233-063F-42B5-8137-9DF3F51BA10A}">
      <p15:sldGuideLst xmlns:p15="http://schemas.microsoft.com/office/powerpoint/2012/main">
        <p15:guide id="3" orient="horz" pos="1176" userDrawn="1">
          <p15:clr>
            <a:srgbClr val="A4A3A4"/>
          </p15:clr>
        </p15:guide>
        <p15:guide id="4" pos="264" userDrawn="1">
          <p15:clr>
            <a:srgbClr val="A4A3A4"/>
          </p15:clr>
        </p15:guide>
        <p15:guide id="5" pos="7392" userDrawn="1">
          <p15:clr>
            <a:srgbClr val="A4A3A4"/>
          </p15:clr>
        </p15:guide>
        <p15:guide id="6" orient="horz" pos="2640" userDrawn="1">
          <p15:clr>
            <a:srgbClr val="A4A3A4"/>
          </p15:clr>
        </p15:guide>
        <p15:guide id="7" pos="1800" userDrawn="1">
          <p15:clr>
            <a:srgbClr val="A4A3A4"/>
          </p15:clr>
        </p15:guide>
        <p15:guide id="8"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20E70B-ECC5-09B4-49D4-F41C3B4567B0}" name="Shelby Gordon" initials="SG" userId="S::sgordon@rippleeffect.com::58cb0743-fe6e-4ca8-b717-58b09e339c6b" providerId="AD"/>
  <p188:author id="{99C17713-8DE9-3B06-5B04-B0AA93628F8A}" name="Anna Crichton" initials="AC" userId="S::ACrichton@rippleeffect.com::125fffe2-f29c-4e77-b06f-0d2e5d0b60f4" providerId="AD"/>
  <p188:author id="{B4C68547-6A84-1EDD-9E9C-22A60EFBC492}" name="Daulton, Christina (NIH/NHGRI) [E]" initials="D[" userId="S::daultoncr@nih.gov::e067f164-3e4e-4c61-a4d7-355828ede0fc" providerId="AD"/>
  <p188:author id="{E574FD47-729C-94E5-4D54-4F664F7E02E2}" name="Kritika Gupta Cruthirds" initials="KGC" userId="S::kcruthirds@rippleeffect.com::44649e94-45ff-4b39-b933-631fd2d1bd94" providerId="AD"/>
  <p188:author id="{8ABF85C6-7AC2-10BF-ADEC-54930143D935}" name="Kritika Gupta" initials="KG" userId="S::kgupta@rippleeffect.com::44649e94-45ff-4b39-b933-631fd2d1bd94" providerId="AD"/>
  <p188:author id="{950586D8-1A1E-E0E5-E493-BF8EF7F914AB}" name="Jessica Escobedo" initials="JE" userId="S::JEscobedo@rippleeffect.com::bdce2282-9c49-4276-8e56-6d894aeef15a" providerId="AD"/>
  <p188:author id="{448835F0-D38F-A284-B33D-45C68A0812FF}" name="Jessica Escobedo" initials="JE" userId="S::jescobedo@rippleeffect.com::bdce2282-9c49-4276-8e56-6d894aeef15a" providerId="AD"/>
  <p188:author id="{88684CF0-3AF5-D812-2962-0A3F9389D847}" name="Hindorff, Lucia (NIH/NHGRI) [E]" initials="H[" userId="S::hindorffl@nih.gov::af1424cb-000d-4e08-8539-c0b320d4053c" providerId="AD"/>
  <p188:author id="{60BB05F8-2ACA-7808-95FB-CE671D86B016}" name="Marah Wahbeh" initials="MW" userId="S::mwahbeh@rippleeffect.com::86be4d40-f1e0-4755-8169-feda62d75e5b" providerId="AD"/>
  <p188:author id="{D7995BFD-D9B9-CF08-2F07-5292EC8C048B}" name="Joe Sanchez" initials="JS" userId="S::jsanchez@rippleeffect.com::ee037d2a-616b-4541-b699-720a609dd4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E0D4"/>
    <a:srgbClr val="E57200"/>
    <a:srgbClr val="31BC31"/>
    <a:srgbClr val="B99BE9"/>
    <a:srgbClr val="001A56"/>
    <a:srgbClr val="AABAD6"/>
    <a:srgbClr val="B5F1EB"/>
    <a:srgbClr val="FFC489"/>
    <a:srgbClr val="51239B"/>
    <a:srgbClr val="5EE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82DA2-2F0B-40FD-884F-BDDA2277D21E}" v="158" vWet="160" dt="2023-06-27T17:00:56.618"/>
    <p1510:client id="{F74DB9C1-2205-4B98-9869-38B6C028865F}" v="3387" dt="2023-06-27T17:01:01.100"/>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08" y="568"/>
      </p:cViewPr>
      <p:guideLst>
        <p:guide orient="horz" pos="1176"/>
        <p:guide pos="264"/>
        <p:guide pos="7392"/>
        <p:guide orient="horz" pos="2640"/>
        <p:guide pos="1800"/>
        <p:guide pos="1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omments/modernComment_208_B9F8510F.xml><?xml version="1.0" encoding="utf-8"?>
<p188:cmLst xmlns:a="http://schemas.openxmlformats.org/drawingml/2006/main" xmlns:r="http://schemas.openxmlformats.org/officeDocument/2006/relationships" xmlns:p188="http://schemas.microsoft.com/office/powerpoint/2018/8/main">
  <p188:cm id="{91DE8158-28EC-401E-8479-C6D2C210B35B}" authorId="{D7995BFD-D9B9-CF08-2F07-5292EC8C048B}" status="resolved" created="2023-06-12T03:32:21.525" complete="100000">
    <ac:txMkLst xmlns:ac="http://schemas.microsoft.com/office/drawing/2013/main/command">
      <pc:docMk xmlns:pc="http://schemas.microsoft.com/office/powerpoint/2013/main/command"/>
      <pc:sldMk xmlns:pc="http://schemas.microsoft.com/office/powerpoint/2013/main/command" cId="3120058639" sldId="520"/>
      <ac:spMk id="3" creationId="{17C5C35A-C2AA-4593-3EEA-A02B526B9396}"/>
      <ac:txMk cp="0" len="3">
        <ac:context len="563" hash="476688130"/>
      </ac:txMk>
    </ac:txMkLst>
    <p188:pos x="613287" y="279005"/>
    <p188:txBody>
      <a:bodyPr/>
      <a:lstStyle/>
      <a:p>
        <a:r>
          <a:rPr lang="en-US"/>
          <a:t>Add bulleted arrows to the bullets here</a:t>
        </a:r>
      </a:p>
    </p188:txBody>
  </p188:cm>
</p188:cmLst>
</file>

<file path=ppt/comments/modernComment_218_D61985C1.xml><?xml version="1.0" encoding="utf-8"?>
<p188:cmLst xmlns:a="http://schemas.openxmlformats.org/drawingml/2006/main" xmlns:r="http://schemas.openxmlformats.org/officeDocument/2006/relationships" xmlns:p188="http://schemas.microsoft.com/office/powerpoint/2018/8/main">
  <p188:cm id="{BB355AC9-E15A-4529-AE92-A35E514208B1}" authorId="{D7995BFD-D9B9-CF08-2F07-5292EC8C048B}" status="resolved" created="2023-06-12T03:32:39.604" complete="100000">
    <ac:txMkLst xmlns:ac="http://schemas.microsoft.com/office/drawing/2013/main/command">
      <pc:docMk xmlns:pc="http://schemas.microsoft.com/office/powerpoint/2013/main/command"/>
      <pc:sldMk xmlns:pc="http://schemas.microsoft.com/office/powerpoint/2013/main/command" cId="3591996865" sldId="536"/>
      <ac:spMk id="22" creationId="{C48F30C0-E771-9A95-57D7-194A96F1860B}"/>
      <ac:txMk cp="0" len="8">
        <ac:context len="237" hash="3377522475"/>
      </ac:txMk>
    </ac:txMkLst>
    <p188:pos x="1293763" y="275935"/>
    <p188:txBody>
      <a:bodyPr/>
      <a:lstStyle/>
      <a:p>
        <a:r>
          <a:rPr lang="en-US"/>
          <a:t>Add bulleted arrows to the bullet points.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E62-BEA5-9B94-C227-D4CE3E68D0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F9764C-E1E2-22CB-7C38-44F6339E81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A694D-9052-4BBC-8FA2-9C7110BADF85}" type="datetimeFigureOut">
              <a:rPr lang="en-US" smtClean="0"/>
              <a:t>10/11/23</a:t>
            </a:fld>
            <a:endParaRPr lang="en-US"/>
          </a:p>
        </p:txBody>
      </p:sp>
      <p:sp>
        <p:nvSpPr>
          <p:cNvPr id="4" name="Footer Placeholder 3">
            <a:extLst>
              <a:ext uri="{FF2B5EF4-FFF2-40B4-BE49-F238E27FC236}">
                <a16:creationId xmlns:a16="http://schemas.microsoft.com/office/drawing/2014/main" id="{1034EB24-007E-44EA-B635-A709F48FF9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C805A3-9681-A82A-2F02-E8E8B5E87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B6B45C-F9C1-4ABF-8282-2518C95666FF}" type="slidenum">
              <a:rPr lang="en-US" smtClean="0"/>
              <a:t>‹#›</a:t>
            </a:fld>
            <a:endParaRPr lang="en-US"/>
          </a:p>
        </p:txBody>
      </p:sp>
    </p:spTree>
    <p:extLst>
      <p:ext uri="{BB962C8B-B14F-4D97-AF65-F5344CB8AC3E}">
        <p14:creationId xmlns:p14="http://schemas.microsoft.com/office/powerpoint/2010/main" val="17552717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15F9B-FF7D-4A33-8FE7-1F23B404BE55}" type="datetimeFigureOut">
              <a:rPr lang="en-US" smtClean="0"/>
              <a:t>10/11/23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E13EB-2C7C-4713-B0E8-9C0A772D8913}" type="slidenum">
              <a:rPr lang="en-US" smtClean="0"/>
              <a:t>‹#›</a:t>
            </a:fld>
            <a:endParaRPr lang="en-US"/>
          </a:p>
        </p:txBody>
      </p:sp>
    </p:spTree>
    <p:extLst>
      <p:ext uri="{BB962C8B-B14F-4D97-AF65-F5344CB8AC3E}">
        <p14:creationId xmlns:p14="http://schemas.microsoft.com/office/powerpoint/2010/main" val="38237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cd.od.nih.gov/documents/reports/Biomedical_research_wgreport.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ncses.nsf.gov/pubs/nsf2331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1</a:t>
            </a:fld>
            <a:endParaRPr lang="en-US"/>
          </a:p>
        </p:txBody>
      </p:sp>
    </p:spTree>
    <p:extLst>
      <p:ext uri="{BB962C8B-B14F-4D97-AF65-F5344CB8AC3E}">
        <p14:creationId xmlns:p14="http://schemas.microsoft.com/office/powerpoint/2010/main" val="409411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43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37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16</a:t>
            </a:fld>
            <a:endParaRPr lang="en-US"/>
          </a:p>
        </p:txBody>
      </p:sp>
    </p:spTree>
    <p:extLst>
      <p:ext uri="{BB962C8B-B14F-4D97-AF65-F5344CB8AC3E}">
        <p14:creationId xmlns:p14="http://schemas.microsoft.com/office/powerpoint/2010/main" val="187267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17</a:t>
            </a:fld>
            <a:endParaRPr lang="en-US"/>
          </a:p>
        </p:txBody>
      </p:sp>
    </p:spTree>
    <p:extLst>
      <p:ext uri="{BB962C8B-B14F-4D97-AF65-F5344CB8AC3E}">
        <p14:creationId xmlns:p14="http://schemas.microsoft.com/office/powerpoint/2010/main" val="340054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6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20</a:t>
            </a:fld>
            <a:endParaRPr lang="en-US"/>
          </a:p>
        </p:txBody>
      </p:sp>
    </p:spTree>
    <p:extLst>
      <p:ext uri="{BB962C8B-B14F-4D97-AF65-F5344CB8AC3E}">
        <p14:creationId xmlns:p14="http://schemas.microsoft.com/office/powerpoint/2010/main" val="34648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21</a:t>
            </a:fld>
            <a:endParaRPr lang="en-US"/>
          </a:p>
        </p:txBody>
      </p:sp>
    </p:spTree>
    <p:extLst>
      <p:ext uri="{BB962C8B-B14F-4D97-AF65-F5344CB8AC3E}">
        <p14:creationId xmlns:p14="http://schemas.microsoft.com/office/powerpoint/2010/main" val="343405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22</a:t>
            </a:fld>
            <a:endParaRPr lang="en-US"/>
          </a:p>
        </p:txBody>
      </p:sp>
    </p:spTree>
    <p:extLst>
      <p:ext uri="{BB962C8B-B14F-4D97-AF65-F5344CB8AC3E}">
        <p14:creationId xmlns:p14="http://schemas.microsoft.com/office/powerpoint/2010/main" val="417209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23</a:t>
            </a:fld>
            <a:endParaRPr lang="en-US"/>
          </a:p>
        </p:txBody>
      </p:sp>
    </p:spTree>
    <p:extLst>
      <p:ext uri="{BB962C8B-B14F-4D97-AF65-F5344CB8AC3E}">
        <p14:creationId xmlns:p14="http://schemas.microsoft.com/office/powerpoint/2010/main" val="14575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27</a:t>
            </a:fld>
            <a:endParaRPr lang="en-US"/>
          </a:p>
        </p:txBody>
      </p:sp>
    </p:spTree>
    <p:extLst>
      <p:ext uri="{BB962C8B-B14F-4D97-AF65-F5344CB8AC3E}">
        <p14:creationId xmlns:p14="http://schemas.microsoft.com/office/powerpoint/2010/main" val="409420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777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A report of the Biomedical Workforce Working Group (nih.gov)</a:t>
            </a:r>
            <a:r>
              <a:rPr 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4"/>
              </a:rPr>
              <a:t>2021 Graduate Enrollment in Science, Engineering, and Health Fields at All-Time High as Postdocs Continue to Decline | NSF - National Science Foundation</a:t>
            </a:r>
            <a:endParaRPr lang="en-US" sz="1200">
              <a:solidFill>
                <a:schemeClr val="bg1"/>
              </a:solidFill>
              <a:latin typeface="HelveticaNeueLT Std Lt" panose="020B0403020202020204"/>
            </a:endParaRPr>
          </a:p>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28</a:t>
            </a:fld>
            <a:endParaRPr lang="en-US"/>
          </a:p>
        </p:txBody>
      </p:sp>
    </p:spTree>
    <p:extLst>
      <p:ext uri="{BB962C8B-B14F-4D97-AF65-F5344CB8AC3E}">
        <p14:creationId xmlns:p14="http://schemas.microsoft.com/office/powerpoint/2010/main" val="1898695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29</a:t>
            </a:fld>
            <a:endParaRPr lang="en-US"/>
          </a:p>
        </p:txBody>
      </p:sp>
    </p:spTree>
    <p:extLst>
      <p:ext uri="{BB962C8B-B14F-4D97-AF65-F5344CB8AC3E}">
        <p14:creationId xmlns:p14="http://schemas.microsoft.com/office/powerpoint/2010/main" val="364382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30</a:t>
            </a:fld>
            <a:endParaRPr lang="en-US"/>
          </a:p>
        </p:txBody>
      </p:sp>
    </p:spTree>
    <p:extLst>
      <p:ext uri="{BB962C8B-B14F-4D97-AF65-F5344CB8AC3E}">
        <p14:creationId xmlns:p14="http://schemas.microsoft.com/office/powerpoint/2010/main" val="313675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81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138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34</a:t>
            </a:fld>
            <a:endParaRPr lang="en-US"/>
          </a:p>
        </p:txBody>
      </p:sp>
    </p:spTree>
    <p:extLst>
      <p:ext uri="{BB962C8B-B14F-4D97-AF65-F5344CB8AC3E}">
        <p14:creationId xmlns:p14="http://schemas.microsoft.com/office/powerpoint/2010/main" val="3844871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309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818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1464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30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5</a:t>
            </a:fld>
            <a:endParaRPr lang="en-US"/>
          </a:p>
        </p:txBody>
      </p:sp>
    </p:spTree>
    <p:extLst>
      <p:ext uri="{BB962C8B-B14F-4D97-AF65-F5344CB8AC3E}">
        <p14:creationId xmlns:p14="http://schemas.microsoft.com/office/powerpoint/2010/main" val="446590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553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438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937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250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1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0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730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57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923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48</a:t>
            </a:fld>
            <a:endParaRPr lang="en-US"/>
          </a:p>
        </p:txBody>
      </p:sp>
    </p:spTree>
    <p:extLst>
      <p:ext uri="{BB962C8B-B14F-4D97-AF65-F5344CB8AC3E}">
        <p14:creationId xmlns:p14="http://schemas.microsoft.com/office/powerpoint/2010/main" val="303774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7</a:t>
            </a:fld>
            <a:endParaRPr lang="en-US"/>
          </a:p>
        </p:txBody>
      </p:sp>
    </p:spTree>
    <p:extLst>
      <p:ext uri="{BB962C8B-B14F-4D97-AF65-F5344CB8AC3E}">
        <p14:creationId xmlns:p14="http://schemas.microsoft.com/office/powerpoint/2010/main" val="3904124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612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092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593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249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855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099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21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57</a:t>
            </a:fld>
            <a:endParaRPr lang="en-US"/>
          </a:p>
        </p:txBody>
      </p:sp>
    </p:spTree>
    <p:extLst>
      <p:ext uri="{BB962C8B-B14F-4D97-AF65-F5344CB8AC3E}">
        <p14:creationId xmlns:p14="http://schemas.microsoft.com/office/powerpoint/2010/main" val="2330043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58</a:t>
            </a:fld>
            <a:endParaRPr lang="en-US"/>
          </a:p>
        </p:txBody>
      </p:sp>
    </p:spTree>
    <p:extLst>
      <p:ext uri="{BB962C8B-B14F-4D97-AF65-F5344CB8AC3E}">
        <p14:creationId xmlns:p14="http://schemas.microsoft.com/office/powerpoint/2010/main" val="3729801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59</a:t>
            </a:fld>
            <a:endParaRPr lang="en-US"/>
          </a:p>
        </p:txBody>
      </p:sp>
    </p:spTree>
    <p:extLst>
      <p:ext uri="{BB962C8B-B14F-4D97-AF65-F5344CB8AC3E}">
        <p14:creationId xmlns:p14="http://schemas.microsoft.com/office/powerpoint/2010/main" val="84800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8</a:t>
            </a:fld>
            <a:endParaRPr lang="en-US"/>
          </a:p>
        </p:txBody>
      </p:sp>
    </p:spTree>
    <p:extLst>
      <p:ext uri="{BB962C8B-B14F-4D97-AF65-F5344CB8AC3E}">
        <p14:creationId xmlns:p14="http://schemas.microsoft.com/office/powerpoint/2010/main" val="2444732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763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62</a:t>
            </a:fld>
            <a:endParaRPr lang="en-US"/>
          </a:p>
        </p:txBody>
      </p:sp>
    </p:spTree>
    <p:extLst>
      <p:ext uri="{BB962C8B-B14F-4D97-AF65-F5344CB8AC3E}">
        <p14:creationId xmlns:p14="http://schemas.microsoft.com/office/powerpoint/2010/main" val="3037989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E13EB-2C7C-4713-B0E8-9C0A772D8913}" type="slidenum">
              <a:rPr lang="en-US" smtClean="0"/>
              <a:t>67</a:t>
            </a:fld>
            <a:endParaRPr lang="en-US"/>
          </a:p>
        </p:txBody>
      </p:sp>
    </p:spTree>
    <p:extLst>
      <p:ext uri="{BB962C8B-B14F-4D97-AF65-F5344CB8AC3E}">
        <p14:creationId xmlns:p14="http://schemas.microsoft.com/office/powerpoint/2010/main" val="356252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Cite from report </a:t>
            </a:r>
          </a:p>
        </p:txBody>
      </p:sp>
      <p:sp>
        <p:nvSpPr>
          <p:cNvPr id="4" name="Slide Number Placeholder 3"/>
          <p:cNvSpPr>
            <a:spLocks noGrp="1"/>
          </p:cNvSpPr>
          <p:nvPr>
            <p:ph type="sldNum" sz="quarter" idx="5"/>
          </p:nvPr>
        </p:nvSpPr>
        <p:spPr/>
        <p:txBody>
          <a:bodyPr/>
          <a:lstStyle/>
          <a:p>
            <a:fld id="{268E13EB-2C7C-4713-B0E8-9C0A772D8913}" type="slidenum">
              <a:rPr lang="en-US" smtClean="0"/>
              <a:t>9</a:t>
            </a:fld>
            <a:endParaRPr lang="en-US"/>
          </a:p>
        </p:txBody>
      </p:sp>
    </p:spTree>
    <p:extLst>
      <p:ext uri="{BB962C8B-B14F-4D97-AF65-F5344CB8AC3E}">
        <p14:creationId xmlns:p14="http://schemas.microsoft.com/office/powerpoint/2010/main" val="127854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94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31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said…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D80EE-3980-4BB6-88FD-5109C3B323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6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genome.gov/" TargetMode="External"/><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rebuchet MS" panose="020B0603020202020204" pitchFamily="34" charset="0"/>
              </a:defRPr>
            </a:lvl1pPr>
          </a:lstStyle>
          <a:p>
            <a:r>
              <a:rPr lang="en-US"/>
              <a:t>Title will go here, Calibri Light, Size 50</a:t>
            </a:r>
          </a:p>
        </p:txBody>
      </p:sp>
      <p:sp>
        <p:nvSpPr>
          <p:cNvPr id="3" name="Content Placeholder 2"/>
          <p:cNvSpPr>
            <a:spLocks noGrp="1"/>
          </p:cNvSpPr>
          <p:nvPr>
            <p:ph idx="1" hasCustomPrompt="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Tree>
    <p:custDataLst>
      <p:tags r:id="rId1"/>
    </p:custDataLst>
    <p:extLst>
      <p:ext uri="{BB962C8B-B14F-4D97-AF65-F5344CB8AC3E}">
        <p14:creationId xmlns:p14="http://schemas.microsoft.com/office/powerpoint/2010/main" val="316954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will go here, Calibri Light, Size 50</a:t>
            </a:r>
          </a:p>
        </p:txBody>
      </p:sp>
      <p:sp>
        <p:nvSpPr>
          <p:cNvPr id="3" name="Vertical Text Placeholder 2"/>
          <p:cNvSpPr>
            <a:spLocks noGrp="1"/>
          </p:cNvSpPr>
          <p:nvPr>
            <p:ph type="body" orient="vert" idx="1" hasCustomPrompt="1"/>
          </p:nvPr>
        </p:nvSpPr>
        <p:spPr/>
        <p:txBody>
          <a:bodyPr vert="eaVert"/>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a:p>
            <a:pPr lvl="4"/>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4239888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762000"/>
            <a:ext cx="2628900" cy="5410200"/>
          </a:xfrm>
        </p:spPr>
        <p:txBody>
          <a:bodyPr vert="eaVert" lIns="45720" tIns="91440" rIns="45720" bIns="91440"/>
          <a:lstStyle/>
          <a:p>
            <a:r>
              <a:rPr lang="en-US"/>
              <a:t>Title will go here, Calibri Light, Size 50</a:t>
            </a:r>
          </a:p>
        </p:txBody>
      </p:sp>
      <p:sp>
        <p:nvSpPr>
          <p:cNvPr id="3" name="Vertical Text Placeholder 2"/>
          <p:cNvSpPr>
            <a:spLocks noGrp="1"/>
          </p:cNvSpPr>
          <p:nvPr>
            <p:ph type="body" orient="vert" idx="1" hasCustomPrompt="1"/>
          </p:nvPr>
        </p:nvSpPr>
        <p:spPr>
          <a:xfrm>
            <a:off x="990601" y="762000"/>
            <a:ext cx="7581900" cy="5410200"/>
          </a:xfrm>
        </p:spPr>
        <p:txBody>
          <a:bodyPr vert="eaVert"/>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324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3915" y="1828800"/>
            <a:ext cx="3588165" cy="2928922"/>
          </a:xfrm>
          <a:prstGeom prst="rect">
            <a:avLst/>
          </a:prstGeom>
        </p:spPr>
      </p:pic>
      <p:sp>
        <p:nvSpPr>
          <p:cNvPr id="5" name="Date Placeholder 3">
            <a:extLst>
              <a:ext uri="{FF2B5EF4-FFF2-40B4-BE49-F238E27FC236}">
                <a16:creationId xmlns:a16="http://schemas.microsoft.com/office/drawing/2014/main" id="{30BD83C9-CC26-4CF8-45C2-307D33C5B74A}"/>
              </a:ext>
            </a:extLst>
          </p:cNvPr>
          <p:cNvSpPr txBox="1">
            <a:spLocks/>
          </p:cNvSpPr>
          <p:nvPr userDrawn="1"/>
        </p:nvSpPr>
        <p:spPr>
          <a:xfrm>
            <a:off x="207034" y="6424078"/>
            <a:ext cx="5306513"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b="0">
                <a:solidFill>
                  <a:srgbClr val="001A56"/>
                </a:solidFill>
                <a:latin typeface="HelveticaNeueLT Std Med" panose="020B0604020202020204" pitchFamily="34" charset="0"/>
              </a:rPr>
              <a:t>NHGRI Identifying and Evaluating Trainee Outcomes Toolkit | </a:t>
            </a:r>
            <a:r>
              <a:rPr lang="en-US" sz="1100" b="0" i="1">
                <a:solidFill>
                  <a:srgbClr val="001A56"/>
                </a:solidFill>
                <a:latin typeface="HelveticaNeueLT Std Med" panose="020B0604020202020204" pitchFamily="34" charset="0"/>
              </a:rPr>
              <a:t>www.genome.gov </a:t>
            </a:r>
          </a:p>
        </p:txBody>
      </p:sp>
    </p:spTree>
    <p:custDataLst>
      <p:tags r:id="rId1"/>
    </p:custDataLst>
    <p:extLst>
      <p:ext uri="{BB962C8B-B14F-4D97-AF65-F5344CB8AC3E}">
        <p14:creationId xmlns:p14="http://schemas.microsoft.com/office/powerpoint/2010/main" val="379374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924896-23A0-3210-6776-BDB6DA638401}"/>
              </a:ext>
            </a:extLst>
          </p:cNvPr>
          <p:cNvSpPr/>
          <p:nvPr userDrawn="1"/>
        </p:nvSpPr>
        <p:spPr>
          <a:xfrm>
            <a:off x="-149629" y="-116378"/>
            <a:ext cx="12513425" cy="7143403"/>
          </a:xfrm>
          <a:prstGeom prst="rect">
            <a:avLst/>
          </a:prstGeom>
          <a:solidFill>
            <a:srgbClr val="00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3FE700-EEE1-B949-9D12-6002377363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4105" y="-107315"/>
            <a:ext cx="6801335" cy="7134340"/>
          </a:xfrm>
          <a:prstGeom prst="rect">
            <a:avLst/>
          </a:prstGeom>
        </p:spPr>
      </p:pic>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8293" y="5270210"/>
            <a:ext cx="1193181" cy="1261192"/>
          </a:xfrm>
          <a:prstGeom prst="rect">
            <a:avLst/>
          </a:prstGeom>
        </p:spPr>
      </p:pic>
    </p:spTree>
    <p:custDataLst>
      <p:tags r:id="rId1"/>
    </p:custDataLst>
    <p:extLst>
      <p:ext uri="{BB962C8B-B14F-4D97-AF65-F5344CB8AC3E}">
        <p14:creationId xmlns:p14="http://schemas.microsoft.com/office/powerpoint/2010/main" val="67548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1046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sp>
        <p:nvSpPr>
          <p:cNvPr id="4" name="Date Placeholder 3">
            <a:extLst>
              <a:ext uri="{FF2B5EF4-FFF2-40B4-BE49-F238E27FC236}">
                <a16:creationId xmlns:a16="http://schemas.microsoft.com/office/drawing/2014/main" id="{A21B6376-7DA3-70C1-E3B2-9038CD74931B}"/>
              </a:ext>
            </a:extLst>
          </p:cNvPr>
          <p:cNvSpPr txBox="1">
            <a:spLocks/>
          </p:cNvSpPr>
          <p:nvPr userDrawn="1"/>
        </p:nvSpPr>
        <p:spPr>
          <a:xfrm>
            <a:off x="-702958" y="6424078"/>
            <a:ext cx="11233798"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b="0">
                <a:solidFill>
                  <a:srgbClr val="001A56"/>
                </a:solidFill>
                <a:latin typeface="HelveticaNeueLT Std Med" panose="020B0604020202020204" pitchFamily="34" charset="0"/>
              </a:rPr>
              <a:t>NHGRI Identifying and Evaluating Trainee Outcomes Toolkit | </a:t>
            </a:r>
            <a:r>
              <a:rPr lang="en-US" sz="1100" b="0" i="1" u="sng">
                <a:solidFill>
                  <a:srgbClr val="001A56"/>
                </a:solidFill>
                <a:latin typeface="HelveticaNeueLT Std Med" panose="020B0604020202020204" pitchFamily="34" charset="0"/>
                <a:hlinkClick r:id="rId3">
                  <a:extLst>
                    <a:ext uri="{A12FA001-AC4F-418D-AE19-62706E023703}">
                      <ahyp:hlinkClr xmlns:ahyp="http://schemas.microsoft.com/office/drawing/2018/hyperlinkcolor" val="tx"/>
                    </a:ext>
                  </a:extLst>
                </a:hlinkClick>
              </a:rPr>
              <a:t>www.genome.gov</a:t>
            </a:r>
            <a:r>
              <a:rPr lang="en-US" sz="1100" b="0" i="1" u="sng">
                <a:solidFill>
                  <a:srgbClr val="001A56"/>
                </a:solidFill>
                <a:latin typeface="HelveticaNeueLT Std Med" panose="020B0604020202020204" pitchFamily="34" charset="0"/>
              </a:rPr>
              <a:t>  </a:t>
            </a:r>
          </a:p>
        </p:txBody>
      </p:sp>
    </p:spTree>
    <p:custDataLst>
      <p:tags r:id="rId1"/>
    </p:custDataLst>
    <p:extLst>
      <p:ext uri="{BB962C8B-B14F-4D97-AF65-F5344CB8AC3E}">
        <p14:creationId xmlns:p14="http://schemas.microsoft.com/office/powerpoint/2010/main" val="249700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251074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375119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2756778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218795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667000" y="2209800"/>
            <a:ext cx="7772400" cy="1463040"/>
          </a:xfrm>
        </p:spPr>
        <p:txBody>
          <a:bodyPr anchor="ctr">
            <a:normAutofit/>
          </a:bodyPr>
          <a:lstStyle>
            <a:lvl1pPr algn="ctr">
              <a:defRPr sz="5000" spc="200" baseline="0"/>
            </a:lvl1pPr>
          </a:lstStyle>
          <a:p>
            <a:r>
              <a:rPr lang="en-US"/>
              <a:t>Title will go here, Calibri Light, Size 50</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will go here, Calibri, </a:t>
            </a:r>
            <a:br>
              <a:rPr lang="en-US"/>
            </a:br>
            <a:r>
              <a:rPr lang="en-US"/>
              <a:t>Size 18</a:t>
            </a:r>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5FF3D3B-DEE1-4FA1-A1A3-5DFF7710C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97627" y="242644"/>
            <a:ext cx="1044753" cy="966396"/>
          </a:xfrm>
          <a:prstGeom prst="rect">
            <a:avLst/>
          </a:prstGeom>
        </p:spPr>
      </p:pic>
      <p:sp>
        <p:nvSpPr>
          <p:cNvPr id="7" name="Date Placeholder 3">
            <a:extLst>
              <a:ext uri="{FF2B5EF4-FFF2-40B4-BE49-F238E27FC236}">
                <a16:creationId xmlns:a16="http://schemas.microsoft.com/office/drawing/2014/main" id="{565B6BE1-60A3-E231-250C-7218E952B391}"/>
              </a:ext>
            </a:extLst>
          </p:cNvPr>
          <p:cNvSpPr txBox="1">
            <a:spLocks/>
          </p:cNvSpPr>
          <p:nvPr userDrawn="1"/>
        </p:nvSpPr>
        <p:spPr>
          <a:xfrm>
            <a:off x="207034" y="6424078"/>
            <a:ext cx="5306513"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b="0">
                <a:solidFill>
                  <a:srgbClr val="001A56"/>
                </a:solidFill>
                <a:latin typeface="HelveticaNeueLT Std Med" panose="020B0604020202020204" pitchFamily="34" charset="0"/>
              </a:rPr>
              <a:t>NHGRI Identifying and Evaluating Trainee Outcomes Toolkit | </a:t>
            </a:r>
            <a:r>
              <a:rPr lang="en-US" sz="1100" b="0" i="1">
                <a:solidFill>
                  <a:srgbClr val="001A56"/>
                </a:solidFill>
                <a:latin typeface="HelveticaNeueLT Std Med" panose="020B0604020202020204" pitchFamily="34" charset="0"/>
              </a:rPr>
              <a:t>www.genome.gov </a:t>
            </a:r>
          </a:p>
        </p:txBody>
      </p:sp>
    </p:spTree>
    <p:custDataLst>
      <p:tags r:id="rId1"/>
    </p:custDataLst>
    <p:extLst>
      <p:ext uri="{BB962C8B-B14F-4D97-AF65-F5344CB8AC3E}">
        <p14:creationId xmlns:p14="http://schemas.microsoft.com/office/powerpoint/2010/main" val="943198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592587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4E92-8F64-4097-8D93-CE54165FC8D1}" type="slidenum">
              <a:rPr lang="en-US" smtClean="0"/>
              <a:t>‹#›</a:t>
            </a:fld>
            <a:endParaRPr lang="en-US"/>
          </a:p>
        </p:txBody>
      </p:sp>
    </p:spTree>
    <p:custDataLst>
      <p:tags r:id="rId1"/>
    </p:custDataLst>
    <p:extLst>
      <p:ext uri="{BB962C8B-B14F-4D97-AF65-F5344CB8AC3E}">
        <p14:creationId xmlns:p14="http://schemas.microsoft.com/office/powerpoint/2010/main" val="337511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285679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1116825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3053071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3801984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3984600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290188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4E92-8F64-4097-8D93-CE54165FC8D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8293" y="5269014"/>
            <a:ext cx="1193181" cy="1263585"/>
          </a:xfrm>
          <a:prstGeom prst="rect">
            <a:avLst/>
          </a:prstGeom>
        </p:spPr>
      </p:pic>
    </p:spTree>
    <p:custDataLst>
      <p:tags r:id="rId1"/>
    </p:custDataLst>
    <p:extLst>
      <p:ext uri="{BB962C8B-B14F-4D97-AF65-F5344CB8AC3E}">
        <p14:creationId xmlns:p14="http://schemas.microsoft.com/office/powerpoint/2010/main" val="73880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rebuchet MS" panose="020B0603020202020204" pitchFamily="34" charset="0"/>
              </a:defRPr>
            </a:lvl1pPr>
          </a:lstStyle>
          <a:p>
            <a:r>
              <a:rPr lang="en-US"/>
              <a:t>Title will go here, Calibri Light, Size 50</a:t>
            </a:r>
          </a:p>
        </p:txBody>
      </p:sp>
      <p:sp>
        <p:nvSpPr>
          <p:cNvPr id="3" name="Content Placeholder 2"/>
          <p:cNvSpPr>
            <a:spLocks noGrp="1"/>
          </p:cNvSpPr>
          <p:nvPr>
            <p:ph idx="1" hasCustomPrompt="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Tree>
    <p:custDataLst>
      <p:tags r:id="rId1"/>
    </p:custDataLst>
    <p:extLst>
      <p:ext uri="{BB962C8B-B14F-4D97-AF65-F5344CB8AC3E}">
        <p14:creationId xmlns:p14="http://schemas.microsoft.com/office/powerpoint/2010/main" val="2875897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4960137"/>
            <a:ext cx="7772400" cy="1463040"/>
          </a:xfrm>
        </p:spPr>
        <p:txBody>
          <a:bodyPr anchor="ctr">
            <a:normAutofit/>
          </a:bodyPr>
          <a:lstStyle>
            <a:lvl1pPr algn="r">
              <a:defRPr sz="5000" b="0" spc="200" baseline="0"/>
            </a:lvl1pPr>
          </a:lstStyle>
          <a:p>
            <a:r>
              <a:rPr lang="en-US"/>
              <a:t>Title will go here, Calibri Light, Size 50</a:t>
            </a:r>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 will go here, </a:t>
            </a:r>
            <a:br>
              <a:rPr lang="en-US"/>
            </a:br>
            <a:r>
              <a:rPr lang="en-US"/>
              <a:t>Calibri, Size 18</a:t>
            </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8089705-5F03-86C9-1A63-51D71896329F}"/>
              </a:ext>
            </a:extLst>
          </p:cNvPr>
          <p:cNvSpPr txBox="1">
            <a:spLocks/>
          </p:cNvSpPr>
          <p:nvPr userDrawn="1"/>
        </p:nvSpPr>
        <p:spPr>
          <a:xfrm>
            <a:off x="207034" y="6424078"/>
            <a:ext cx="5306513"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b="0">
                <a:solidFill>
                  <a:srgbClr val="001A56"/>
                </a:solidFill>
                <a:latin typeface="HelveticaNeueLT Std Med" panose="020B0604020202020204" pitchFamily="34" charset="0"/>
              </a:rPr>
              <a:t>NHGRI Identifying and Evaluating Trainee Outcomes Toolkit | </a:t>
            </a:r>
            <a:r>
              <a:rPr lang="en-US" sz="1100" b="0" i="1">
                <a:solidFill>
                  <a:srgbClr val="001A56"/>
                </a:solidFill>
                <a:latin typeface="HelveticaNeueLT Std Med" panose="020B0604020202020204" pitchFamily="34" charset="0"/>
              </a:rPr>
              <a:t>www.genome.gov </a:t>
            </a:r>
          </a:p>
        </p:txBody>
      </p:sp>
    </p:spTree>
    <p:custDataLst>
      <p:tags r:id="rId1"/>
    </p:custDataLst>
    <p:extLst>
      <p:ext uri="{BB962C8B-B14F-4D97-AF65-F5344CB8AC3E}">
        <p14:creationId xmlns:p14="http://schemas.microsoft.com/office/powerpoint/2010/main" val="2566138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228600"/>
            <a:ext cx="9720072" cy="1499616"/>
          </a:xfrm>
        </p:spPr>
        <p:txBody>
          <a:bodyPr/>
          <a:lstStyle>
            <a:lvl1pPr>
              <a:defRPr/>
            </a:lvl1pPr>
          </a:lstStyle>
          <a:p>
            <a:r>
              <a:rPr lang="en-US"/>
              <a:t>Title will go here, Calibri light, Size 50</a:t>
            </a:r>
          </a:p>
        </p:txBody>
      </p:sp>
      <p:sp>
        <p:nvSpPr>
          <p:cNvPr id="3" name="Content Placeholder 2"/>
          <p:cNvSpPr>
            <a:spLocks noGrp="1"/>
          </p:cNvSpPr>
          <p:nvPr>
            <p:ph sz="half" idx="1" hasCustomPrompt="1"/>
          </p:nvPr>
        </p:nvSpPr>
        <p:spPr>
          <a:xfrm>
            <a:off x="1024127" y="1981200"/>
            <a:ext cx="4754880" cy="4328160"/>
          </a:xfrm>
        </p:spPr>
        <p:txBody>
          <a:body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
        <p:nvSpPr>
          <p:cNvPr id="4" name="Content Placeholder 3"/>
          <p:cNvSpPr>
            <a:spLocks noGrp="1"/>
          </p:cNvSpPr>
          <p:nvPr>
            <p:ph sz="half" idx="2" hasCustomPrompt="1"/>
          </p:nvPr>
        </p:nvSpPr>
        <p:spPr>
          <a:xfrm>
            <a:off x="5989320" y="1981200"/>
            <a:ext cx="4754880" cy="4328160"/>
          </a:xfrm>
        </p:spPr>
        <p:txBody>
          <a:body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
        <p:nvSpPr>
          <p:cNvPr id="7" name="Slide Number Placeholder 6"/>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385359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a:lvl1pPr>
          </a:lstStyle>
          <a:p>
            <a:r>
              <a:rPr lang="en-US"/>
              <a:t>Title will go here, Calibri light, Size 50</a:t>
            </a:r>
          </a:p>
        </p:txBody>
      </p:sp>
      <p:sp>
        <p:nvSpPr>
          <p:cNvPr id="3" name="Text Placeholder 2"/>
          <p:cNvSpPr>
            <a:spLocks noGrp="1"/>
          </p:cNvSpPr>
          <p:nvPr>
            <p:ph type="body" idx="1" hasCustomPrompt="1"/>
          </p:nvPr>
        </p:nvSpPr>
        <p:spPr>
          <a:xfrm>
            <a:off x="1024128" y="1905000"/>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will go here, Calibri, Size 23</a:t>
            </a:r>
          </a:p>
        </p:txBody>
      </p:sp>
      <p:sp>
        <p:nvSpPr>
          <p:cNvPr id="4" name="Content Placeholder 3"/>
          <p:cNvSpPr>
            <a:spLocks noGrp="1"/>
          </p:cNvSpPr>
          <p:nvPr>
            <p:ph sz="half" idx="2" hasCustomPrompt="1"/>
          </p:nvPr>
        </p:nvSpPr>
        <p:spPr>
          <a:xfrm>
            <a:off x="1024128" y="2819400"/>
            <a:ext cx="4754880" cy="3489960"/>
          </a:xfrm>
        </p:spPr>
        <p:txBody>
          <a:body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
        <p:nvSpPr>
          <p:cNvPr id="5" name="Text Placeholder 4"/>
          <p:cNvSpPr>
            <a:spLocks noGrp="1"/>
          </p:cNvSpPr>
          <p:nvPr>
            <p:ph type="body" sz="quarter" idx="3" hasCustomPrompt="1"/>
          </p:nvPr>
        </p:nvSpPr>
        <p:spPr>
          <a:xfrm>
            <a:off x="5990888" y="1905000"/>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will go here, Calibri, Size 23</a:t>
            </a:r>
          </a:p>
        </p:txBody>
      </p:sp>
      <p:sp>
        <p:nvSpPr>
          <p:cNvPr id="6" name="Content Placeholder 5"/>
          <p:cNvSpPr>
            <a:spLocks noGrp="1"/>
          </p:cNvSpPr>
          <p:nvPr>
            <p:ph sz="quarter" idx="4" hasCustomPrompt="1"/>
          </p:nvPr>
        </p:nvSpPr>
        <p:spPr>
          <a:xfrm>
            <a:off x="5990888" y="2819400"/>
            <a:ext cx="4754880" cy="3489960"/>
          </a:xfrm>
        </p:spPr>
        <p:txBody>
          <a:bodyPr/>
          <a:lstStyle/>
          <a:p>
            <a:pPr lvl="0"/>
            <a:r>
              <a:rPr lang="en-US"/>
              <a:t>Body Copy first level, Calibri, Size 22</a:t>
            </a:r>
          </a:p>
          <a:p>
            <a:pPr lvl="1"/>
            <a:r>
              <a:rPr lang="en-US"/>
              <a:t>Body Copy second level, Calibri, Size 18</a:t>
            </a:r>
          </a:p>
          <a:p>
            <a:pPr lvl="2"/>
            <a:r>
              <a:rPr lang="en-US"/>
              <a:t>Body Copy third level, Calibri, Size 14</a:t>
            </a:r>
          </a:p>
          <a:p>
            <a:pPr lvl="3"/>
            <a:r>
              <a:rPr lang="en-US"/>
              <a:t>Body Copy fourth level, Calibri, Size 14</a:t>
            </a:r>
          </a:p>
          <a:p>
            <a:pPr lvl="4"/>
            <a:r>
              <a:rPr lang="en-US"/>
              <a:t>Body Copy fifth level, Calibri, Size 14</a:t>
            </a:r>
          </a:p>
        </p:txBody>
      </p:sp>
      <p:sp>
        <p:nvSpPr>
          <p:cNvPr id="9" name="Slide Number Placeholder 8"/>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3444673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will go here, Calibri Light, Size 50</a:t>
            </a:r>
          </a:p>
        </p:txBody>
      </p:sp>
      <p:sp>
        <p:nvSpPr>
          <p:cNvPr id="5" name="Slide Number Placeholder 4"/>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3339124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2536220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24128" y="471509"/>
            <a:ext cx="4389120" cy="1737360"/>
          </a:xfrm>
        </p:spPr>
        <p:txBody>
          <a:bodyPr>
            <a:noAutofit/>
          </a:bodyPr>
          <a:lstStyle>
            <a:lvl1pPr>
              <a:lnSpc>
                <a:spcPct val="80000"/>
              </a:lnSpc>
              <a:defRPr sz="4000"/>
            </a:lvl1pPr>
          </a:lstStyle>
          <a:p>
            <a:r>
              <a:rPr lang="en-US"/>
              <a:t>Title will go here, Calibri Light, size 40</a:t>
            </a:r>
          </a:p>
        </p:txBody>
      </p:sp>
      <p:sp>
        <p:nvSpPr>
          <p:cNvPr id="3" name="Content Placeholder 2"/>
          <p:cNvSpPr>
            <a:spLocks noGrp="1"/>
          </p:cNvSpPr>
          <p:nvPr>
            <p:ph idx="1" hasCustomPrompt="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Body Copy first level, Calibri, Size 24</a:t>
            </a:r>
          </a:p>
          <a:p>
            <a:pPr lvl="1"/>
            <a:r>
              <a:rPr lang="en-US"/>
              <a:t>Body Copy second level, Calibri, Size 20</a:t>
            </a:r>
          </a:p>
          <a:p>
            <a:pPr lvl="2"/>
            <a:r>
              <a:rPr lang="en-US"/>
              <a:t>Body Copy third level, Calibri, Size 16</a:t>
            </a:r>
          </a:p>
          <a:p>
            <a:pPr lvl="3"/>
            <a:r>
              <a:rPr lang="en-US"/>
              <a:t>Body Copy fourth level, Calibri, Size 16</a:t>
            </a:r>
          </a:p>
          <a:p>
            <a:pPr lvl="4"/>
            <a:r>
              <a:rPr lang="en-US"/>
              <a:t>Body Copy fifth level, Calibri, Size 16</a:t>
            </a:r>
          </a:p>
        </p:txBody>
      </p:sp>
      <p:sp>
        <p:nvSpPr>
          <p:cNvPr id="4" name="Text Placeholder 3"/>
          <p:cNvSpPr>
            <a:spLocks noGrp="1"/>
          </p:cNvSpPr>
          <p:nvPr>
            <p:ph type="body" sz="half" idx="2" hasCustomPrompt="1"/>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Body copy will go here, Calibri, Size 16</a:t>
            </a:r>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5463" y="6495325"/>
            <a:ext cx="973667" cy="274320"/>
          </a:xfrm>
          <a:prstGeom prst="rect">
            <a:avLst/>
          </a:prstGeom>
        </p:spPr>
        <p:txBody>
          <a:bodyPr/>
          <a:lstStyle/>
          <a:p>
            <a:fld id="{693C6676-9C10-472C-AD07-FA19FAD7432B}" type="slidenum">
              <a:rPr lang="en-US" smtClean="0"/>
              <a:t>‹#›</a:t>
            </a:fld>
            <a:endParaRPr lang="en-US"/>
          </a:p>
        </p:txBody>
      </p:sp>
    </p:spTree>
    <p:custDataLst>
      <p:tags r:id="rId1"/>
    </p:custDataLst>
    <p:extLst>
      <p:ext uri="{BB962C8B-B14F-4D97-AF65-F5344CB8AC3E}">
        <p14:creationId xmlns:p14="http://schemas.microsoft.com/office/powerpoint/2010/main" val="3998552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slide" Target="../slides/slide18.xml"/><Relationship Id="rId3" Type="http://schemas.openxmlformats.org/officeDocument/2006/relationships/slideLayout" Target="../slideLayouts/slideLayout3.xml"/><Relationship Id="rId21" Type="http://schemas.openxmlformats.org/officeDocument/2006/relationships/slide" Target="../slides/slide4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15.xml"/><Relationship Id="rId2" Type="http://schemas.openxmlformats.org/officeDocument/2006/relationships/slideLayout" Target="../slideLayouts/slideLayout2.xml"/><Relationship Id="rId16" Type="http://schemas.openxmlformats.org/officeDocument/2006/relationships/slide" Target="../slides/slide5.xml"/><Relationship Id="rId20" Type="http://schemas.openxmlformats.org/officeDocument/2006/relationships/slide" Target="../slides/slide3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66.xml"/><Relationship Id="rId5" Type="http://schemas.openxmlformats.org/officeDocument/2006/relationships/slideLayout" Target="../slideLayouts/slideLayout5.xml"/><Relationship Id="rId15" Type="http://schemas.openxmlformats.org/officeDocument/2006/relationships/hyperlink" Target="http://www.genome.gov/" TargetMode="External"/><Relationship Id="rId23" Type="http://schemas.openxmlformats.org/officeDocument/2006/relationships/slide" Target="../slides/slide63.xml"/><Relationship Id="rId10" Type="http://schemas.openxmlformats.org/officeDocument/2006/relationships/slideLayout" Target="../slideLayouts/slideLayout10.xml"/><Relationship Id="rId19" Type="http://schemas.openxmlformats.org/officeDocument/2006/relationships/slide" Target="../slides/slide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slide" Target="../slides/slide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hyperlink" Target="http://www.genome.gov/"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EC001-9C66-4F09-BEBC-08D257BD3A11}"/>
              </a:ext>
            </a:extLst>
          </p:cNvPr>
          <p:cNvSpPr/>
          <p:nvPr userDrawn="1"/>
        </p:nvSpPr>
        <p:spPr>
          <a:xfrm>
            <a:off x="-45720" y="-1"/>
            <a:ext cx="11856187" cy="6858001"/>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FAA67F-17B5-70CE-7635-D941E2F905E1}"/>
              </a:ext>
            </a:extLst>
          </p:cNvPr>
          <p:cNvSpPr/>
          <p:nvPr userDrawn="1"/>
        </p:nvSpPr>
        <p:spPr>
          <a:xfrm>
            <a:off x="-45720" y="6344471"/>
            <a:ext cx="12237720" cy="513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DAC33F42-EB6F-93B5-4424-2F4EC36CDE78}"/>
              </a:ext>
            </a:extLst>
          </p:cNvPr>
          <p:cNvSpPr txBox="1">
            <a:spLocks/>
          </p:cNvSpPr>
          <p:nvPr userDrawn="1"/>
        </p:nvSpPr>
        <p:spPr>
          <a:xfrm>
            <a:off x="30480" y="6424078"/>
            <a:ext cx="10530839"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0">
                <a:solidFill>
                  <a:srgbClr val="001A56"/>
                </a:solidFill>
                <a:latin typeface="HelveticaNeueLT Std Med" panose="020B0604020202020204" pitchFamily="34" charset="0"/>
              </a:rPr>
              <a:t>NHGRI Identifying and Evaluating Trainee Outcomes Toolkit | </a:t>
            </a:r>
            <a:r>
              <a:rPr lang="en-US" sz="1100" b="0" i="1" u="sng">
                <a:solidFill>
                  <a:srgbClr val="001A56"/>
                </a:solidFill>
                <a:latin typeface="HelveticaNeueLT Std Med" panose="020B0604020202020204" pitchFamily="34" charset="0"/>
                <a:hlinkClick r:id="rId15">
                  <a:extLst>
                    <a:ext uri="{A12FA001-AC4F-418D-AE19-62706E023703}">
                      <ahyp:hlinkClr xmlns:ahyp="http://schemas.microsoft.com/office/drawing/2018/hyperlinkcolor" val="tx"/>
                    </a:ext>
                  </a:extLst>
                </a:hlinkClick>
              </a:rPr>
              <a:t>www.genome.gov</a:t>
            </a:r>
            <a:r>
              <a:rPr lang="en-US" sz="1100" b="0" i="1" u="sng">
                <a:solidFill>
                  <a:srgbClr val="001A56"/>
                </a:solidFill>
                <a:latin typeface="HelveticaNeueLT Std Med" panose="020B0604020202020204" pitchFamily="34" charset="0"/>
              </a:rPr>
              <a:t>  </a:t>
            </a:r>
          </a:p>
        </p:txBody>
      </p:sp>
      <p:sp>
        <p:nvSpPr>
          <p:cNvPr id="2" name="Title Placeholder 1"/>
          <p:cNvSpPr>
            <a:spLocks noGrp="1"/>
          </p:cNvSpPr>
          <p:nvPr>
            <p:ph type="title"/>
          </p:nvPr>
        </p:nvSpPr>
        <p:spPr>
          <a:xfrm>
            <a:off x="419101" y="188193"/>
            <a:ext cx="8534400" cy="1499616"/>
          </a:xfrm>
          <a:prstGeom prst="rect">
            <a:avLst/>
          </a:prstGeom>
        </p:spPr>
        <p:txBody>
          <a:bodyPr vert="horz" lIns="91440" tIns="45720" rIns="91440" bIns="45720" rtlCol="0" anchor="ctr">
            <a:normAutofit/>
          </a:bodyPr>
          <a:lstStyle/>
          <a:p>
            <a:r>
              <a:rPr lang="en-US"/>
              <a:t>Title will go here, Calibri Light, size 50</a:t>
            </a:r>
          </a:p>
        </p:txBody>
      </p:sp>
      <p:cxnSp>
        <p:nvCxnSpPr>
          <p:cNvPr id="12" name="Straight Connector 11">
            <a:extLst>
              <a:ext uri="{FF2B5EF4-FFF2-40B4-BE49-F238E27FC236}">
                <a16:creationId xmlns:a16="http://schemas.microsoft.com/office/drawing/2014/main" id="{E47C530A-6828-5C1D-BA65-24F539979D52}"/>
              </a:ext>
            </a:extLst>
          </p:cNvPr>
          <p:cNvCxnSpPr>
            <a:cxnSpLocks/>
          </p:cNvCxnSpPr>
          <p:nvPr userDrawn="1"/>
        </p:nvCxnSpPr>
        <p:spPr>
          <a:xfrm>
            <a:off x="419101" y="1717132"/>
            <a:ext cx="8534399"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1" y="1981200"/>
            <a:ext cx="9218983" cy="4328160"/>
          </a:xfrm>
          <a:prstGeom prst="rect">
            <a:avLst/>
          </a:prstGeom>
        </p:spPr>
        <p:txBody>
          <a:bodyPr vert="horz" lIns="45720" tIns="45720" rIns="45720" bIns="45720" rtlCol="0">
            <a:normAutofit/>
          </a:bodyPr>
          <a:lstStyle/>
          <a:p>
            <a:pPr lvl="0"/>
            <a:r>
              <a:rPr lang="en-US" dirty="0"/>
              <a:t>Body Copy first level, Calibri, Size 22</a:t>
            </a:r>
          </a:p>
          <a:p>
            <a:pPr lvl="1"/>
            <a:r>
              <a:rPr lang="en-US" dirty="0"/>
              <a:t>Body Copy second level, Calibri, Size 18</a:t>
            </a:r>
          </a:p>
          <a:p>
            <a:pPr lvl="2"/>
            <a:r>
              <a:rPr lang="en-US" dirty="0"/>
              <a:t>Body Copy third level, Calibri, Size 14</a:t>
            </a:r>
          </a:p>
          <a:p>
            <a:pPr lvl="3"/>
            <a:r>
              <a:rPr lang="en-US" dirty="0"/>
              <a:t>Body Copy fourth level, Calibri, Size 14</a:t>
            </a:r>
          </a:p>
          <a:p>
            <a:pPr lvl="4"/>
            <a:r>
              <a:rPr lang="en-US" dirty="0"/>
              <a:t>Body Copy fifth level, Calibri, Size 14</a:t>
            </a:r>
          </a:p>
        </p:txBody>
      </p:sp>
      <p:sp>
        <p:nvSpPr>
          <p:cNvPr id="7" name="Rectangle 6">
            <a:extLst>
              <a:ext uri="{FF2B5EF4-FFF2-40B4-BE49-F238E27FC236}">
                <a16:creationId xmlns:a16="http://schemas.microsoft.com/office/drawing/2014/main" id="{73015A7E-4F3C-1092-321B-F8BE39AED161}"/>
              </a:ext>
            </a:extLst>
          </p:cNvPr>
          <p:cNvSpPr/>
          <p:nvPr userDrawn="1"/>
        </p:nvSpPr>
        <p:spPr>
          <a:xfrm>
            <a:off x="9405257" y="-2"/>
            <a:ext cx="2786742" cy="6344471"/>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976D02-B88D-0224-09BC-FA034F22FE0A}"/>
              </a:ext>
            </a:extLst>
          </p:cNvPr>
          <p:cNvSpPr txBox="1"/>
          <p:nvPr userDrawn="1"/>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23"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Tree>
    <p:custDataLst>
      <p:tags r:id="rId14"/>
    </p:custDataLst>
    <p:extLst>
      <p:ext uri="{BB962C8B-B14F-4D97-AF65-F5344CB8AC3E}">
        <p14:creationId xmlns:p14="http://schemas.microsoft.com/office/powerpoint/2010/main" val="2923978403"/>
      </p:ext>
    </p:extLst>
  </p:cSld>
  <p:clrMap bg1="lt1" tx1="dk1" bg2="lt2" tx2="dk2" accent1="accent1" accent2="accent2" accent3="accent3" accent4="accent4" accent5="accent5" accent6="accent6" hlink="hlink" folHlink="folHlink"/>
  <p:sldLayoutIdLst>
    <p:sldLayoutId id="214748370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lnSpc>
          <a:spcPct val="80000"/>
        </a:lnSpc>
        <a:spcBef>
          <a:spcPct val="0"/>
        </a:spcBef>
        <a:buNone/>
        <a:defRPr sz="4000" b="1" kern="1200" cap="all" spc="100" baseline="0">
          <a:solidFill>
            <a:schemeClr val="bg1"/>
          </a:solidFill>
          <a:latin typeface="Arial Black" panose="020B0A040201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bg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5FE0D4"/>
        </a:buClr>
        <a:buFont typeface="Wingdings 3" pitchFamily="18" charset="2"/>
        <a:buChar char=""/>
        <a:defRPr sz="1800" kern="1200">
          <a:solidFill>
            <a:schemeClr val="bg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5FE0D4"/>
        </a:buClr>
        <a:buFont typeface="Wingdings 3" pitchFamily="18" charset="2"/>
        <a:buChar char=""/>
        <a:defRPr sz="1400" kern="1200">
          <a:solidFill>
            <a:schemeClr val="bg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5FE0D4"/>
        </a:buClr>
        <a:buFont typeface="Wingdings 3" pitchFamily="18" charset="2"/>
        <a:buChar char=""/>
        <a:defRPr sz="1400" kern="1200">
          <a:solidFill>
            <a:schemeClr val="bg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5FE0D4"/>
        </a:buClr>
        <a:buFont typeface="Wingdings 3" pitchFamily="18" charset="2"/>
        <a:buChar char=""/>
        <a:defRPr sz="1400" kern="1200">
          <a:solidFill>
            <a:schemeClr val="bg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48" userDrawn="1">
          <p15:clr>
            <a:srgbClr val="F26B43"/>
          </p15:clr>
        </p15:guide>
        <p15:guide id="2" pos="2952" userDrawn="1">
          <p15:clr>
            <a:srgbClr val="F26B43"/>
          </p15:clr>
        </p15:guide>
        <p15:guide id="3" pos="264" userDrawn="1">
          <p15:clr>
            <a:srgbClr val="F26B43"/>
          </p15:clr>
        </p15:guide>
        <p15:guide id="4" pos="5640" userDrawn="1">
          <p15:clr>
            <a:srgbClr val="F26B43"/>
          </p15:clr>
        </p15:guide>
        <p15:guide id="5"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3843-29EE-1C20-2C1C-102CF73F79F3}"/>
              </a:ext>
            </a:extLst>
          </p:cNvPr>
          <p:cNvSpPr/>
          <p:nvPr userDrawn="1"/>
        </p:nvSpPr>
        <p:spPr>
          <a:xfrm>
            <a:off x="-149629" y="-1"/>
            <a:ext cx="12341629" cy="6858001"/>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87761F-A173-41EA-1008-E58F7A2ABB05}"/>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1501" r="2767" b="2558"/>
          <a:stretch/>
        </p:blipFill>
        <p:spPr>
          <a:xfrm>
            <a:off x="5566049" y="1"/>
            <a:ext cx="6625952" cy="6858000"/>
          </a:xfrm>
          <a:prstGeom prst="rect">
            <a:avLst/>
          </a:prstGeom>
        </p:spPr>
      </p:pic>
      <p:sp>
        <p:nvSpPr>
          <p:cNvPr id="2" name="Title Placeholder 1"/>
          <p:cNvSpPr>
            <a:spLocks noGrp="1"/>
          </p:cNvSpPr>
          <p:nvPr>
            <p:ph type="title"/>
          </p:nvPr>
        </p:nvSpPr>
        <p:spPr>
          <a:xfrm>
            <a:off x="677334" y="609600"/>
            <a:ext cx="5418666" cy="1320800"/>
          </a:xfrm>
          <a:prstGeom prst="rect">
            <a:avLst/>
          </a:prstGeom>
        </p:spPr>
        <p:txBody>
          <a:bodyPr vert="horz" lIns="91440" tIns="45720" rIns="91440" bIns="45720" rtlCol="0" anchor="t">
            <a:noAutofit/>
          </a:bodyPr>
          <a:lstStyle/>
          <a:p>
            <a:r>
              <a:rPr lang="en-US"/>
              <a:t>Click to edit Master title style</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B64E92-8F64-4097-8D93-CE54165FC8D1}" type="slidenum">
              <a:rPr lang="en-US" smtClean="0"/>
              <a:t>‹#›</a:t>
            </a:fld>
            <a:endParaRPr lang="en-US"/>
          </a:p>
        </p:txBody>
      </p:sp>
      <p:sp>
        <p:nvSpPr>
          <p:cNvPr id="7" name="Slide Number Placeholder 5">
            <a:extLst>
              <a:ext uri="{FF2B5EF4-FFF2-40B4-BE49-F238E27FC236}">
                <a16:creationId xmlns:a16="http://schemas.microsoft.com/office/drawing/2014/main" id="{95EC9F11-873F-B12F-B042-42A7961D344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49777E-B587-4A8E-AC77-29066BCDE72F}" type="slidenum">
              <a:rPr lang="en-US" smtClean="0"/>
              <a:pPr/>
              <a:t>‹#›</a:t>
            </a:fld>
            <a:endParaRPr lang="en-US"/>
          </a:p>
        </p:txBody>
      </p:sp>
      <p:sp>
        <p:nvSpPr>
          <p:cNvPr id="13" name="Rectangle 12">
            <a:extLst>
              <a:ext uri="{FF2B5EF4-FFF2-40B4-BE49-F238E27FC236}">
                <a16:creationId xmlns:a16="http://schemas.microsoft.com/office/drawing/2014/main" id="{459FB2AB-CFB3-D865-E072-A8BD157165D3}"/>
              </a:ext>
            </a:extLst>
          </p:cNvPr>
          <p:cNvSpPr/>
          <p:nvPr userDrawn="1"/>
        </p:nvSpPr>
        <p:spPr>
          <a:xfrm>
            <a:off x="-149628" y="6356351"/>
            <a:ext cx="12341628" cy="501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FBA2A05-A640-67AE-F26D-8A0CBF376DD8}"/>
              </a:ext>
            </a:extLst>
          </p:cNvPr>
          <p:cNvSpPr txBox="1">
            <a:spLocks/>
          </p:cNvSpPr>
          <p:nvPr userDrawn="1"/>
        </p:nvSpPr>
        <p:spPr>
          <a:xfrm>
            <a:off x="30480" y="6424078"/>
            <a:ext cx="10530839" cy="365125"/>
          </a:xfrm>
          <a:prstGeom prst="rect">
            <a:avLst/>
          </a:prstGeom>
          <a:noFill/>
        </p:spPr>
        <p:txBody>
          <a:bodyPr anchor="ctr"/>
          <a:lstStyle>
            <a:defPPr>
              <a:defRPr lang="en-US"/>
            </a:defPPr>
            <a:lvl1pPr marL="0" algn="l"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0">
                <a:solidFill>
                  <a:srgbClr val="001A56"/>
                </a:solidFill>
                <a:latin typeface="HelveticaNeueLT Std Med" panose="020B0604020202020204" pitchFamily="34" charset="0"/>
              </a:rPr>
              <a:t>NHGRI Identifying and Evaluating Trainee Outcomes Toolkit | </a:t>
            </a:r>
            <a:r>
              <a:rPr lang="en-US" sz="1100" b="0" i="1" u="sng">
                <a:solidFill>
                  <a:srgbClr val="001A56"/>
                </a:solidFill>
                <a:latin typeface="HelveticaNeueLT Std Med" panose="020B0604020202020204" pitchFamily="34" charset="0"/>
                <a:hlinkClick r:id="rId20">
                  <a:extLst>
                    <a:ext uri="{A12FA001-AC4F-418D-AE19-62706E023703}">
                      <ahyp:hlinkClr xmlns:ahyp="http://schemas.microsoft.com/office/drawing/2018/hyperlinkcolor" val="tx"/>
                    </a:ext>
                  </a:extLst>
                </a:hlinkClick>
              </a:rPr>
              <a:t>www.genome.gov</a:t>
            </a:r>
            <a:r>
              <a:rPr lang="en-US" sz="1100" b="0" i="1" u="sng">
                <a:solidFill>
                  <a:srgbClr val="001A56"/>
                </a:solidFill>
                <a:latin typeface="HelveticaNeueLT Std Med" panose="020B0604020202020204" pitchFamily="34" charset="0"/>
              </a:rPr>
              <a:t>  </a:t>
            </a:r>
          </a:p>
        </p:txBody>
      </p:sp>
    </p:spTree>
    <p:custDataLst>
      <p:tags r:id="rId18"/>
    </p:custDataLst>
    <p:extLst>
      <p:ext uri="{BB962C8B-B14F-4D97-AF65-F5344CB8AC3E}">
        <p14:creationId xmlns:p14="http://schemas.microsoft.com/office/powerpoint/2010/main" val="8052896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ftr="0" dt="0"/>
  <p:txStyles>
    <p:titleStyle>
      <a:lvl1pPr algn="l" defTabSz="457200" rtl="0" eaLnBrk="1" latinLnBrk="0" hangingPunct="1">
        <a:spcBef>
          <a:spcPct val="0"/>
        </a:spcBef>
        <a:buNone/>
        <a:defRPr sz="4400" kern="1200">
          <a:solidFill>
            <a:schemeClr val="bg1"/>
          </a:solidFill>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5EE0D4"/>
        </a:buClr>
        <a:buSzPct val="80000"/>
        <a:buFont typeface="Wingdings 3" charset="2"/>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5EE0D4"/>
        </a:buClr>
        <a:buSzPct val="80000"/>
        <a:buFont typeface="Wingdings 3"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5EE0D4"/>
        </a:buClr>
        <a:buSzPct val="80000"/>
        <a:buFont typeface="Wingdings 3" charset="2"/>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5EE0D4"/>
        </a:buClr>
        <a:buSzPct val="80000"/>
        <a:buFont typeface="Wingdings 3" charset="2"/>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5EE0D4"/>
        </a:buClr>
        <a:buSzPct val="80000"/>
        <a:buFont typeface="Wingdings 3" charset="2"/>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 Target="slide11.xm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genome.gov/sites/default/files/media/files/2023-10/nhgri_supplemental_report.pdf" TargetMode="Externa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9.sv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svg"/><Relationship Id="rId9" Type="http://schemas.openxmlformats.org/officeDocument/2006/relationships/hyperlink" Target="https://www.genome.gov/sites/default/files/media/files/2023-10/nhgri_supplemental_report.pdf"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image" Target="../media/image9.svg"/><Relationship Id="rId3" Type="http://schemas.openxmlformats.org/officeDocument/2006/relationships/slide" Target="slide15.xml"/><Relationship Id="rId7" Type="http://schemas.openxmlformats.org/officeDocument/2006/relationships/slide" Target="slide49.xml"/><Relationship Id="rId12"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slide" Target="slide33.xml"/><Relationship Id="rId11" Type="http://schemas.openxmlformats.org/officeDocument/2006/relationships/hyperlink" Target="https://www.genome.gov/sites/default/files/media/files/2023-10/nhgri_supplemental_report.pdf" TargetMode="External"/><Relationship Id="rId5" Type="http://schemas.openxmlformats.org/officeDocument/2006/relationships/slide" Target="slide31.xml"/><Relationship Id="rId10" Type="http://schemas.openxmlformats.org/officeDocument/2006/relationships/slide" Target="slide66.xml"/><Relationship Id="rId4" Type="http://schemas.openxmlformats.org/officeDocument/2006/relationships/slide" Target="slide18.xml"/><Relationship Id="rId9" Type="http://schemas.openxmlformats.org/officeDocument/2006/relationships/slide" Target="slide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image" Target="../media/image9.svg"/><Relationship Id="rId3" Type="http://schemas.openxmlformats.org/officeDocument/2006/relationships/slide" Target="slide15.xml"/><Relationship Id="rId7" Type="http://schemas.openxmlformats.org/officeDocument/2006/relationships/slide" Target="slide49.xml"/><Relationship Id="rId12"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slide" Target="slide33.xml"/><Relationship Id="rId11" Type="http://schemas.openxmlformats.org/officeDocument/2006/relationships/hyperlink" Target="https://www.genome.gov/sites/default/files/media/files/2023-10/nhgri_supplemental_report.pdf" TargetMode="External"/><Relationship Id="rId5" Type="http://schemas.openxmlformats.org/officeDocument/2006/relationships/slide" Target="slide31.xml"/><Relationship Id="rId10" Type="http://schemas.openxmlformats.org/officeDocument/2006/relationships/slide" Target="slide66.xml"/><Relationship Id="rId4" Type="http://schemas.openxmlformats.org/officeDocument/2006/relationships/slide" Target="slide18.xml"/><Relationship Id="rId9" Type="http://schemas.openxmlformats.org/officeDocument/2006/relationships/slide" Target="slide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xpAlOlcA0DI?feature=oembed"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nome.gov/sites/default/files/media/files/2023-10/nhgri_supplemental_repor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3.xml"/><Relationship Id="rId3" Type="http://schemas.openxmlformats.org/officeDocument/2006/relationships/hyperlink" Target="https://www.genome.gov/sites/default/files/media/files/2023-10/nhgri_supplemental_report.pdf" TargetMode="External"/><Relationship Id="rId7" Type="http://schemas.openxmlformats.org/officeDocument/2006/relationships/slide" Target="slide15.xml"/><Relationship Id="rId12" Type="http://schemas.openxmlformats.org/officeDocument/2006/relationships/slide" Target="slide57.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slide" Target="slide5.xml"/><Relationship Id="rId11" Type="http://schemas.openxmlformats.org/officeDocument/2006/relationships/slide" Target="slide49.xml"/><Relationship Id="rId5" Type="http://schemas.openxmlformats.org/officeDocument/2006/relationships/image" Target="../media/image9.svg"/><Relationship Id="rId10" Type="http://schemas.openxmlformats.org/officeDocument/2006/relationships/slide" Target="slide33.xml"/><Relationship Id="rId4" Type="http://schemas.openxmlformats.org/officeDocument/2006/relationships/image" Target="../media/image8.png"/><Relationship Id="rId9" Type="http://schemas.openxmlformats.org/officeDocument/2006/relationships/slide" Target="slide31.xml"/><Relationship Id="rId14" Type="http://schemas.openxmlformats.org/officeDocument/2006/relationships/slide" Target="slide66.xml"/></Relationships>
</file>

<file path=ppt/slides/_rels/slide31.xml.rels><?xml version="1.0" encoding="UTF-8" standalone="yes"?>
<Relationships xmlns="http://schemas.openxmlformats.org/package/2006/relationships"><Relationship Id="rId8" Type="http://schemas.openxmlformats.org/officeDocument/2006/relationships/hyperlink" Target="https://scherlund.blogspot.com/2018/07/linkedin-e-learning-platform-available.html" TargetMode="External"/><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8.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 Id="rId14" Type="http://schemas.openxmlformats.org/officeDocument/2006/relationships/image" Target="../media/image30.svg"/></Relationships>
</file>

<file path=ppt/slides/_rels/slide3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svg"/><Relationship Id="rId4" Type="http://schemas.microsoft.com/office/2007/relationships/hdphoto" Target="../media/hdphoto1.wdp"/><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66.xml"/><Relationship Id="rId3" Type="http://schemas.openxmlformats.org/officeDocument/2006/relationships/image" Target="../media/image8.png"/><Relationship Id="rId7" Type="http://schemas.openxmlformats.org/officeDocument/2006/relationships/slide" Target="slide18.xml"/><Relationship Id="rId12" Type="http://schemas.openxmlformats.org/officeDocument/2006/relationships/slide" Target="slide63.xml"/><Relationship Id="rId2" Type="http://schemas.openxmlformats.org/officeDocument/2006/relationships/hyperlink" Target="https://www.genome.gov/sites/default/files/media/files/2023-10/nhgri_supplemental_report.pdf" TargetMode="External"/><Relationship Id="rId1" Type="http://schemas.openxmlformats.org/officeDocument/2006/relationships/slideLayout" Target="../slideLayouts/slideLayout14.xml"/><Relationship Id="rId6" Type="http://schemas.openxmlformats.org/officeDocument/2006/relationships/slide" Target="slide15.xml"/><Relationship Id="rId11" Type="http://schemas.openxmlformats.org/officeDocument/2006/relationships/slide" Target="slide57.xml"/><Relationship Id="rId5" Type="http://schemas.openxmlformats.org/officeDocument/2006/relationships/slide" Target="slide5.xml"/><Relationship Id="rId10" Type="http://schemas.openxmlformats.org/officeDocument/2006/relationships/slide" Target="slide49.xml"/><Relationship Id="rId4" Type="http://schemas.openxmlformats.org/officeDocument/2006/relationships/image" Target="../media/image9.svg"/><Relationship Id="rId9"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4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NHGRITiDHEOffice@mail.nih.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genome.gov/sites/default/files/media/files/2023-10/nhgri_supplemental_report.pdf" TargetMode="External"/><Relationship Id="rId3" Type="http://schemas.openxmlformats.org/officeDocument/2006/relationships/slide" Target="slide46.xml"/><Relationship Id="rId7" Type="http://schemas.openxmlformats.org/officeDocument/2006/relationships/slide" Target="slide4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slide" Target="slide45.xml"/><Relationship Id="rId5" Type="http://schemas.openxmlformats.org/officeDocument/2006/relationships/slide" Target="slide44.xml"/><Relationship Id="rId10" Type="http://schemas.openxmlformats.org/officeDocument/2006/relationships/image" Target="../media/image9.svg"/><Relationship Id="rId4" Type="http://schemas.openxmlformats.org/officeDocument/2006/relationships/slide" Target="slide43.xml"/><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208_B9F8510F.xm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33.xml"/><Relationship Id="rId4" Type="http://schemas.openxmlformats.org/officeDocument/2006/relationships/slide" Target="slide18.xml"/></Relationships>
</file>

<file path=ppt/slides/_rels/slide4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image" Target="../media/image9.svg"/><Relationship Id="rId3" Type="http://schemas.openxmlformats.org/officeDocument/2006/relationships/slide" Target="slide15.xml"/><Relationship Id="rId7" Type="http://schemas.openxmlformats.org/officeDocument/2006/relationships/slide" Target="slide49.xml"/><Relationship Id="rId12"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slide" Target="slide33.xml"/><Relationship Id="rId11" Type="http://schemas.openxmlformats.org/officeDocument/2006/relationships/hyperlink" Target="https://www.genome.gov/sites/default/files/media/files/2023-10/nhgri_supplemental_report.pdf" TargetMode="External"/><Relationship Id="rId5" Type="http://schemas.openxmlformats.org/officeDocument/2006/relationships/slide" Target="slide31.xml"/><Relationship Id="rId10" Type="http://schemas.openxmlformats.org/officeDocument/2006/relationships/slide" Target="slide66.xml"/><Relationship Id="rId4" Type="http://schemas.openxmlformats.org/officeDocument/2006/relationships/slide" Target="slide18.xml"/><Relationship Id="rId9" Type="http://schemas.openxmlformats.org/officeDocument/2006/relationships/slide" Target="slide63.xml"/></Relationships>
</file>

<file path=ppt/slides/_rels/slide5.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5.xml"/><Relationship Id="rId7" Type="http://schemas.openxmlformats.org/officeDocument/2006/relationships/slide" Target="slide3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31.xml"/><Relationship Id="rId11" Type="http://schemas.openxmlformats.org/officeDocument/2006/relationships/slide" Target="slide66.xml"/><Relationship Id="rId5" Type="http://schemas.openxmlformats.org/officeDocument/2006/relationships/slide" Target="slide18.xml"/><Relationship Id="rId10" Type="http://schemas.openxmlformats.org/officeDocument/2006/relationships/slide" Target="slide63.xml"/><Relationship Id="rId4" Type="http://schemas.openxmlformats.org/officeDocument/2006/relationships/slide" Target="slide15.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5.png"/><Relationship Id="rId3" Type="http://schemas.openxmlformats.org/officeDocument/2006/relationships/slide" Target="slide51.xml"/><Relationship Id="rId7" Type="http://schemas.openxmlformats.org/officeDocument/2006/relationships/image" Target="../media/image41.png"/><Relationship Id="rId12" Type="http://schemas.openxmlformats.org/officeDocument/2006/relationships/slide" Target="slide56.xml"/><Relationship Id="rId17" Type="http://schemas.openxmlformats.org/officeDocument/2006/relationships/image" Target="../media/image48.svg"/><Relationship Id="rId2" Type="http://schemas.openxmlformats.org/officeDocument/2006/relationships/notesSlide" Target="../notesSlides/notesSlide40.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slide" Target="slide53.xml"/><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slide" Target="slide55.xml"/><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slide" Target="slide54.xml"/><Relationship Id="rId14" Type="http://schemas.openxmlformats.org/officeDocument/2006/relationships/image" Target="../media/image46.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18_D61985C1.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image" Target="../media/image8.png"/><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hyperlink" Target="https://www.genome.gov/sites/default/files/media/files/2023-10/nhgri_supplemental_report.pdf"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slide" Target="slide31.xml"/><Relationship Id="rId11" Type="http://schemas.openxmlformats.org/officeDocument/2006/relationships/slide" Target="slide66.xml"/><Relationship Id="rId5" Type="http://schemas.openxmlformats.org/officeDocument/2006/relationships/slide" Target="slide18.xml"/><Relationship Id="rId10" Type="http://schemas.openxmlformats.org/officeDocument/2006/relationships/slide" Target="slide63.xml"/><Relationship Id="rId4" Type="http://schemas.openxmlformats.org/officeDocument/2006/relationships/slide" Target="slide15.xml"/><Relationship Id="rId9" Type="http://schemas.openxmlformats.org/officeDocument/2006/relationships/slide" Target="slide57.xml"/><Relationship Id="rId14" Type="http://schemas.openxmlformats.org/officeDocument/2006/relationships/image" Target="../media/image9.svg"/></Relationships>
</file>

<file path=ppt/slides/_rels/slide58.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60.xml"/><Relationship Id="rId7" Type="http://schemas.openxmlformats.org/officeDocument/2006/relationships/slide" Target="slide62.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slide" Target="slide42.xml"/><Relationship Id="rId5" Type="http://schemas.openxmlformats.org/officeDocument/2006/relationships/slide" Target="slide44.xml"/><Relationship Id="rId4" Type="http://schemas.openxmlformats.org/officeDocument/2006/relationships/slide" Target="slide61.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slide" Target="slide36.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slide" Target="slide47.xml"/></Relationships>
</file>

<file path=ppt/slides/_rels/slide63.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66.xml"/><Relationship Id="rId3" Type="http://schemas.openxmlformats.org/officeDocument/2006/relationships/image" Target="../media/image8.png"/><Relationship Id="rId7" Type="http://schemas.openxmlformats.org/officeDocument/2006/relationships/slide" Target="slide18.xml"/><Relationship Id="rId12" Type="http://schemas.openxmlformats.org/officeDocument/2006/relationships/slide" Target="slide63.xml"/><Relationship Id="rId2" Type="http://schemas.openxmlformats.org/officeDocument/2006/relationships/hyperlink" Target="https://www.genome.gov/sites/default/files/media/files/2023-10/nhgri_supplemental_report.pdf" TargetMode="External"/><Relationship Id="rId1" Type="http://schemas.openxmlformats.org/officeDocument/2006/relationships/slideLayout" Target="../slideLayouts/slideLayout14.xml"/><Relationship Id="rId6" Type="http://schemas.openxmlformats.org/officeDocument/2006/relationships/slide" Target="slide15.xml"/><Relationship Id="rId11" Type="http://schemas.openxmlformats.org/officeDocument/2006/relationships/slide" Target="slide57.xml"/><Relationship Id="rId5" Type="http://schemas.openxmlformats.org/officeDocument/2006/relationships/slide" Target="slide5.xml"/><Relationship Id="rId10" Type="http://schemas.openxmlformats.org/officeDocument/2006/relationships/slide" Target="slide49.xml"/><Relationship Id="rId4" Type="http://schemas.openxmlformats.org/officeDocument/2006/relationships/image" Target="../media/image9.svg"/><Relationship Id="rId9" Type="http://schemas.openxmlformats.org/officeDocument/2006/relationships/slide" Target="slide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15.xml"/><Relationship Id="rId7" Type="http://schemas.openxmlformats.org/officeDocument/2006/relationships/slide" Target="slide49.xml"/><Relationship Id="rId2"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slide" Target="slide33.xml"/><Relationship Id="rId5" Type="http://schemas.openxmlformats.org/officeDocument/2006/relationships/slide" Target="slide31.xml"/><Relationship Id="rId10" Type="http://schemas.openxmlformats.org/officeDocument/2006/relationships/slide" Target="slide66.xml"/><Relationship Id="rId4" Type="http://schemas.openxmlformats.org/officeDocument/2006/relationships/slide" Target="slide18.xml"/><Relationship Id="rId9" Type="http://schemas.openxmlformats.org/officeDocument/2006/relationships/slide" Target="slide63.xml"/></Relationships>
</file>

<file path=ppt/slides/_rels/slide67.xml.rels><?xml version="1.0" encoding="UTF-8" standalone="yes"?>
<Relationships xmlns="http://schemas.openxmlformats.org/package/2006/relationships"><Relationship Id="rId3" Type="http://schemas.openxmlformats.org/officeDocument/2006/relationships/hyperlink" Target="https://www.genome.gov/sites/default/files/media/files/2023-10/nhgri_supplemental_report.pdf"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5.xml"/><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32.xml"/><Relationship Id="rId10" Type="http://schemas.openxmlformats.org/officeDocument/2006/relationships/slide" Target="slide66.xml"/><Relationship Id="rId4" Type="http://schemas.openxmlformats.org/officeDocument/2006/relationships/slide" Target="slide31.xml"/><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hyperlink" Target="https://www.genome.gov/sites/default/files/media/files/2023-10/nhgri_supplement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5688"/>
            <a:ext cx="5844046" cy="1320800"/>
          </a:xfrm>
        </p:spPr>
        <p:txBody>
          <a:bodyPr>
            <a:noAutofit/>
          </a:bodyPr>
          <a:lstStyle/>
          <a:p>
            <a:pPr>
              <a:lnSpc>
                <a:spcPts val="4800"/>
              </a:lnSpc>
            </a:pPr>
            <a:r>
              <a:rPr lang="en-US" sz="4000" b="1" spc="-30"/>
              <a:t>Identifying </a:t>
            </a:r>
            <a:br>
              <a:rPr lang="en-US" sz="4000" b="1" spc="-30"/>
            </a:br>
            <a:r>
              <a:rPr lang="en-US" sz="4000" b="1" spc="-30"/>
              <a:t>and Evaluating</a:t>
            </a:r>
            <a:br>
              <a:rPr lang="en-US" sz="4000" b="1" spc="-30"/>
            </a:br>
            <a:r>
              <a:rPr lang="en-US" sz="4000" b="1" spc="-30"/>
              <a:t>Trainee Outcomes</a:t>
            </a:r>
          </a:p>
        </p:txBody>
      </p:sp>
      <p:sp>
        <p:nvSpPr>
          <p:cNvPr id="3" name="Subtitle 2"/>
          <p:cNvSpPr>
            <a:spLocks noGrp="1"/>
          </p:cNvSpPr>
          <p:nvPr>
            <p:ph idx="1"/>
          </p:nvPr>
        </p:nvSpPr>
        <p:spPr>
          <a:xfrm>
            <a:off x="419100" y="2738341"/>
            <a:ext cx="8596668" cy="2144787"/>
          </a:xfrm>
        </p:spPr>
        <p:txBody>
          <a:bodyPr>
            <a:noAutofit/>
          </a:bodyPr>
          <a:lstStyle/>
          <a:p>
            <a:pPr marL="400050" indent="-400050">
              <a:spcBef>
                <a:spcPts val="600"/>
              </a:spcBef>
              <a:buAutoNum type="romanUcPeriod"/>
            </a:pPr>
            <a:r>
              <a:rPr lang="en-US" sz="1800" dirty="0"/>
              <a:t>Introduction</a:t>
            </a:r>
          </a:p>
          <a:p>
            <a:pPr marL="400050" indent="-400050">
              <a:spcBef>
                <a:spcPts val="600"/>
              </a:spcBef>
              <a:buAutoNum type="romanUcPeriod"/>
            </a:pPr>
            <a:r>
              <a:rPr lang="en-US" sz="1800" dirty="0"/>
              <a:t>Trainee success</a:t>
            </a:r>
          </a:p>
          <a:p>
            <a:pPr marL="400050" indent="-400050">
              <a:spcBef>
                <a:spcPts val="600"/>
              </a:spcBef>
              <a:buAutoNum type="romanUcPeriod"/>
            </a:pPr>
            <a:r>
              <a:rPr lang="en-US" sz="1800" dirty="0"/>
              <a:t>Trainee outcomes</a:t>
            </a:r>
          </a:p>
          <a:p>
            <a:pPr marL="400050" indent="-400050">
              <a:spcBef>
                <a:spcPts val="600"/>
              </a:spcBef>
              <a:buAutoNum type="romanUcPeriod"/>
            </a:pPr>
            <a:r>
              <a:rPr lang="en-US" sz="1800" dirty="0"/>
              <a:t>Tools for evaluating trainee outcomes</a:t>
            </a:r>
          </a:p>
          <a:p>
            <a:pPr marL="400050" indent="-400050">
              <a:spcBef>
                <a:spcPts val="600"/>
              </a:spcBef>
              <a:buAutoNum type="romanUcPeriod"/>
            </a:pPr>
            <a:r>
              <a:rPr lang="en-US" sz="1800" dirty="0"/>
              <a:t>Successful practices</a:t>
            </a:r>
          </a:p>
          <a:p>
            <a:pPr marL="400050" indent="-400050">
              <a:spcBef>
                <a:spcPts val="600"/>
              </a:spcBef>
              <a:buAutoNum type="romanUcPeriod"/>
            </a:pPr>
            <a:r>
              <a:rPr lang="en-US" sz="1800" dirty="0"/>
              <a:t>Barriers to identifying and evaluating </a:t>
            </a:r>
            <a:br>
              <a:rPr lang="en-US" sz="1800" dirty="0"/>
            </a:br>
            <a:r>
              <a:rPr lang="en-US" sz="1800" dirty="0"/>
              <a:t>trainee outcomes</a:t>
            </a:r>
          </a:p>
          <a:p>
            <a:pPr marL="400050" indent="-400050">
              <a:spcBef>
                <a:spcPts val="600"/>
              </a:spcBef>
              <a:buAutoNum type="romanUcPeriod"/>
            </a:pPr>
            <a:r>
              <a:rPr lang="en-US" sz="1800" dirty="0"/>
              <a:t>Components of an Ideal Evaluation System</a:t>
            </a:r>
          </a:p>
          <a:p>
            <a:pPr marL="400050" indent="-400050">
              <a:spcBef>
                <a:spcPts val="600"/>
              </a:spcBef>
              <a:buAutoNum type="romanUcPeriod"/>
            </a:pPr>
            <a:r>
              <a:rPr lang="en-US" sz="1800" dirty="0"/>
              <a:t>Conclusions</a:t>
            </a:r>
          </a:p>
        </p:txBody>
      </p:sp>
      <p:cxnSp>
        <p:nvCxnSpPr>
          <p:cNvPr id="5" name="Straight Connector 4">
            <a:extLst>
              <a:ext uri="{FF2B5EF4-FFF2-40B4-BE49-F238E27FC236}">
                <a16:creationId xmlns:a16="http://schemas.microsoft.com/office/drawing/2014/main" id="{0654AE2F-DAB5-E9B0-E913-10EE8BC3DE93}"/>
              </a:ext>
              <a:ext uri="{C183D7F6-B498-43B3-948B-1728B52AA6E4}">
                <adec:decorative xmlns:adec="http://schemas.microsoft.com/office/drawing/2017/decorative" val="1"/>
              </a:ext>
            </a:extLst>
          </p:cNvPr>
          <p:cNvCxnSpPr>
            <a:cxnSpLocks/>
          </p:cNvCxnSpPr>
          <p:nvPr/>
        </p:nvCxnSpPr>
        <p:spPr>
          <a:xfrm>
            <a:off x="506537" y="2568044"/>
            <a:ext cx="5035961"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D4BBF7A-D9B6-FD24-D4B2-5732549849ED}"/>
              </a:ext>
              <a:ext uri="{C183D7F6-B498-43B3-948B-1728B52AA6E4}">
                <adec:decorative xmlns:adec="http://schemas.microsoft.com/office/drawing/2017/decorative" val="1"/>
              </a:ext>
            </a:extLst>
          </p:cNvPr>
          <p:cNvSpPr txBox="1">
            <a:spLocks/>
          </p:cNvSpPr>
          <p:nvPr/>
        </p:nvSpPr>
        <p:spPr>
          <a:xfrm>
            <a:off x="11612411" y="642495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a:t>
            </a:fld>
            <a:endParaRPr lang="en-US" i="0">
              <a:solidFill>
                <a:schemeClr val="tx1"/>
              </a:solidFill>
              <a:latin typeface="HelveticaNeueLT Std Med" panose="020B0604020202020204" pitchFamily="34" charset="0"/>
            </a:endParaRPr>
          </a:p>
        </p:txBody>
      </p:sp>
    </p:spTree>
    <p:custDataLst>
      <p:tags r:id="rId1"/>
    </p:custDataLst>
    <p:extLst>
      <p:ext uri="{BB962C8B-B14F-4D97-AF65-F5344CB8AC3E}">
        <p14:creationId xmlns:p14="http://schemas.microsoft.com/office/powerpoint/2010/main" val="33651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758FC5-5CEE-1986-98AD-AE39EFE36150}"/>
              </a:ext>
            </a:extLst>
          </p:cNvPr>
          <p:cNvSpPr>
            <a:spLocks noGrp="1"/>
          </p:cNvSpPr>
          <p:nvPr>
            <p:ph type="title"/>
          </p:nvPr>
        </p:nvSpPr>
        <p:spPr>
          <a:xfrm>
            <a:off x="419100" y="155481"/>
            <a:ext cx="8534400" cy="1499616"/>
          </a:xfrm>
        </p:spPr>
        <p:txBody>
          <a:bodyPr>
            <a:noAutofit/>
          </a:bodyPr>
          <a:lstStyle/>
          <a:p>
            <a:r>
              <a:rPr lang="en-US" b="0" i="0" cap="none" spc="0">
                <a:effectLst/>
                <a:latin typeface="Arial Black" panose="020B0A04020102020204" pitchFamily="34" charset="0"/>
              </a:rPr>
              <a:t>Importance of Identification and Evaluation of Trainee Outcomes</a:t>
            </a:r>
            <a:endParaRPr lang="en-US" b="0" cap="none" spc="0">
              <a:latin typeface="Arial Black" panose="020B0A04020102020204" pitchFamily="34" charset="0"/>
            </a:endParaRPr>
          </a:p>
        </p:txBody>
      </p:sp>
      <p:sp>
        <p:nvSpPr>
          <p:cNvPr id="11" name="Content Placeholder 2">
            <a:extLst>
              <a:ext uri="{FF2B5EF4-FFF2-40B4-BE49-F238E27FC236}">
                <a16:creationId xmlns:a16="http://schemas.microsoft.com/office/drawing/2014/main" id="{9188CB09-CE05-FBCB-919F-656AF3BE3A9A}"/>
              </a:ext>
            </a:extLst>
          </p:cNvPr>
          <p:cNvSpPr txBox="1">
            <a:spLocks/>
          </p:cNvSpPr>
          <p:nvPr/>
        </p:nvSpPr>
        <p:spPr>
          <a:xfrm>
            <a:off x="386816" y="1902257"/>
            <a:ext cx="8534400" cy="12105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indent="0">
              <a:buClr>
                <a:srgbClr val="5FE0D4"/>
              </a:buClr>
              <a:buNone/>
              <a:tabLst>
                <a:tab pos="182880" algn="l"/>
                <a:tab pos="228600" algn="l"/>
                <a:tab pos="274320" algn="l"/>
                <a:tab pos="365760" algn="l"/>
              </a:tabLst>
            </a:pPr>
            <a:r>
              <a:rPr lang="en-US" sz="2400">
                <a:solidFill>
                  <a:schemeClr val="bg1"/>
                </a:solidFill>
                <a:latin typeface="Arial" panose="020B0604020202020204" pitchFamily="34" charset="0"/>
                <a:cs typeface="Arial" panose="020B0604020202020204" pitchFamily="34" charset="0"/>
              </a:rPr>
              <a:t>The toolkit is meant to inform and guide those within the biomedical research enterprise on identifying and evaluating trainee outcomes. </a:t>
            </a:r>
          </a:p>
          <a:p>
            <a:pPr indent="0">
              <a:buClr>
                <a:srgbClr val="5FE0D4"/>
              </a:buClr>
              <a:buNone/>
              <a:tabLst>
                <a:tab pos="182880" algn="l"/>
                <a:tab pos="228600" algn="l"/>
                <a:tab pos="274320" algn="l"/>
                <a:tab pos="365760" algn="l"/>
              </a:tabLst>
            </a:pPr>
            <a:r>
              <a:rPr lang="en-US" sz="2400" spc="-30">
                <a:solidFill>
                  <a:schemeClr val="bg1"/>
                </a:solidFill>
                <a:latin typeface="Arial" panose="020B0604020202020204" pitchFamily="34" charset="0"/>
                <a:cs typeface="Arial" panose="020B0604020202020204" pitchFamily="34" charset="0"/>
              </a:rPr>
              <a:t>Click below to see how YOU can benefit from using this toolkit!</a:t>
            </a:r>
            <a:r>
              <a:rPr lang="en-US" sz="2400">
                <a:solidFill>
                  <a:srgbClr val="000000"/>
                </a:solidFill>
                <a:latin typeface="HelveticaNeueLT Std Lt" panose="020B0403020202020204" pitchFamily="34" charset="0"/>
              </a:rPr>
              <a:t> </a:t>
            </a:r>
          </a:p>
        </p:txBody>
      </p:sp>
      <p:sp>
        <p:nvSpPr>
          <p:cNvPr id="12" name="Content Placeholder 2">
            <a:extLst>
              <a:ext uri="{FF2B5EF4-FFF2-40B4-BE49-F238E27FC236}">
                <a16:creationId xmlns:a16="http://schemas.microsoft.com/office/drawing/2014/main" id="{4D37E748-9CE2-C212-D7C5-ECEBBF6BFEB3}"/>
              </a:ext>
            </a:extLst>
          </p:cNvPr>
          <p:cNvSpPr txBox="1">
            <a:spLocks/>
          </p:cNvSpPr>
          <p:nvPr/>
        </p:nvSpPr>
        <p:spPr>
          <a:xfrm>
            <a:off x="504591" y="4271483"/>
            <a:ext cx="1805364" cy="76192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200">
                <a:solidFill>
                  <a:schemeClr val="bg1"/>
                </a:solidFill>
                <a:latin typeface="Arial" panose="020B0604020202020204" pitchFamily="34" charset="0"/>
                <a:cs typeface="Arial" panose="020B0604020202020204" pitchFamily="34" charset="0"/>
              </a:rPr>
              <a:t>I am a:</a:t>
            </a:r>
          </a:p>
        </p:txBody>
      </p:sp>
      <p:sp>
        <p:nvSpPr>
          <p:cNvPr id="13" name="Rectangle: Rounded Corners 12">
            <a:extLst>
              <a:ext uri="{FF2B5EF4-FFF2-40B4-BE49-F238E27FC236}">
                <a16:creationId xmlns:a16="http://schemas.microsoft.com/office/drawing/2014/main" id="{9A027C41-BAAA-2575-AEF1-96207CFD0A19}"/>
              </a:ext>
            </a:extLst>
          </p:cNvPr>
          <p:cNvSpPr/>
          <p:nvPr/>
        </p:nvSpPr>
        <p:spPr>
          <a:xfrm>
            <a:off x="2070022" y="3757280"/>
            <a:ext cx="2075364" cy="1566858"/>
          </a:xfrm>
          <a:prstGeom prst="roundRect">
            <a:avLst/>
          </a:prstGeom>
          <a:solidFill>
            <a:schemeClr val="bg1"/>
          </a:solidFill>
          <a:ln w="38100">
            <a:solidFill>
              <a:srgbClr val="5FE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1A56"/>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Program Manager or Director* </a:t>
            </a:r>
            <a:endParaRPr lang="en-US" sz="2400">
              <a:solidFill>
                <a:srgbClr val="001A56"/>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0D3FF86-5097-2D9D-82F4-EB2A6C0EDD3B}"/>
              </a:ext>
            </a:extLst>
          </p:cNvPr>
          <p:cNvSpPr/>
          <p:nvPr/>
        </p:nvSpPr>
        <p:spPr>
          <a:xfrm>
            <a:off x="4457937" y="3745151"/>
            <a:ext cx="2075364" cy="1566858"/>
          </a:xfrm>
          <a:prstGeom prst="roundRect">
            <a:avLst/>
          </a:prstGeom>
          <a:solidFill>
            <a:schemeClr val="bg1"/>
          </a:solidFill>
          <a:ln w="38100">
            <a:solidFill>
              <a:srgbClr val="5FE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1A56"/>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PI/ Mentor </a:t>
            </a:r>
            <a:endParaRPr lang="en-US" sz="2400">
              <a:solidFill>
                <a:srgbClr val="001A56"/>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58A83EE-8CFD-3448-3393-87F26A16D29B}"/>
              </a:ext>
            </a:extLst>
          </p:cNvPr>
          <p:cNvSpPr/>
          <p:nvPr/>
        </p:nvSpPr>
        <p:spPr>
          <a:xfrm>
            <a:off x="6845852" y="3745150"/>
            <a:ext cx="2075364" cy="1566858"/>
          </a:xfrm>
          <a:prstGeom prst="roundRect">
            <a:avLst/>
          </a:prstGeom>
          <a:solidFill>
            <a:schemeClr val="bg1"/>
          </a:solidFill>
          <a:ln w="38100">
            <a:solidFill>
              <a:srgbClr val="5FE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1A56"/>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Biomedical </a:t>
            </a:r>
            <a:br>
              <a:rPr lang="en-US" sz="2400">
                <a:solidFill>
                  <a:srgbClr val="001A56"/>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2400">
                <a:solidFill>
                  <a:srgbClr val="001A56"/>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Research Trainee</a:t>
            </a:r>
            <a:endParaRPr lang="en-US" sz="2400">
              <a:solidFill>
                <a:srgbClr val="001A5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D89D88-07C8-70C9-0392-D5C56C9CE27E}"/>
              </a:ext>
            </a:extLst>
          </p:cNvPr>
          <p:cNvSpPr txBox="1"/>
          <p:nvPr/>
        </p:nvSpPr>
        <p:spPr>
          <a:xfrm>
            <a:off x="419101" y="5541054"/>
            <a:ext cx="8534400" cy="646331"/>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*Program manager/director includes program directors,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coordinators, and those responsible for managing training programs </a:t>
            </a:r>
          </a:p>
        </p:txBody>
      </p:sp>
      <p:sp>
        <p:nvSpPr>
          <p:cNvPr id="5" name="Rectangle 4">
            <a:extLst>
              <a:ext uri="{FF2B5EF4-FFF2-40B4-BE49-F238E27FC236}">
                <a16:creationId xmlns:a16="http://schemas.microsoft.com/office/drawing/2014/main" id="{7E4A4D8F-F8BF-60D1-8317-A4171464CF54}"/>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2" name="Graphic 1" descr="Closed book with solid fill">
            <a:hlinkClick r:id="rId6"/>
            <a:extLst>
              <a:ext uri="{FF2B5EF4-FFF2-40B4-BE49-F238E27FC236}">
                <a16:creationId xmlns:a16="http://schemas.microsoft.com/office/drawing/2014/main" id="{8153E872-81CB-7307-820C-E032F78218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7640" y="5680949"/>
            <a:ext cx="574921" cy="574921"/>
          </a:xfrm>
          <a:prstGeom prst="rect">
            <a:avLst/>
          </a:prstGeom>
        </p:spPr>
      </p:pic>
      <p:sp>
        <p:nvSpPr>
          <p:cNvPr id="9" name="TextBox 8">
            <a:extLst>
              <a:ext uri="{FF2B5EF4-FFF2-40B4-BE49-F238E27FC236}">
                <a16:creationId xmlns:a16="http://schemas.microsoft.com/office/drawing/2014/main" id="{BFDD0022-99F0-F3BF-F18D-817E94405CF2}"/>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6" name="Slide Number Placeholder 5">
            <a:extLst>
              <a:ext uri="{FF2B5EF4-FFF2-40B4-BE49-F238E27FC236}">
                <a16:creationId xmlns:a16="http://schemas.microsoft.com/office/drawing/2014/main" id="{7F6B5532-DA4A-CCC2-B677-3F548A6ADEC8}"/>
              </a:ext>
              <a:ext uri="{C183D7F6-B498-43B3-948B-1728B52AA6E4}">
                <adec:decorative xmlns:adec="http://schemas.microsoft.com/office/drawing/2017/decorative" val="1"/>
              </a:ext>
            </a:extLst>
          </p:cNvPr>
          <p:cNvSpPr txBox="1">
            <a:spLocks/>
          </p:cNvSpPr>
          <p:nvPr/>
        </p:nvSpPr>
        <p:spPr>
          <a:xfrm>
            <a:off x="11593201" y="641761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66261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758FC5-5CEE-1986-98AD-AE39EFE36150}"/>
              </a:ext>
            </a:extLst>
          </p:cNvPr>
          <p:cNvSpPr>
            <a:spLocks noGrp="1"/>
          </p:cNvSpPr>
          <p:nvPr>
            <p:ph type="title"/>
          </p:nvPr>
        </p:nvSpPr>
        <p:spPr>
          <a:xfrm>
            <a:off x="419100" y="165709"/>
            <a:ext cx="8534400" cy="1499616"/>
          </a:xfrm>
        </p:spPr>
        <p:txBody>
          <a:bodyPr>
            <a:normAutofit/>
          </a:bodyPr>
          <a:lstStyle/>
          <a:p>
            <a:r>
              <a:rPr lang="en-US" b="0" cap="none">
                <a:latin typeface="Arial Black" panose="020B0A04020102020204" pitchFamily="34" charset="0"/>
              </a:rPr>
              <a:t>What Can You Learn– </a:t>
            </a:r>
            <a:br>
              <a:rPr lang="en-US" b="0" cap="none">
                <a:latin typeface="Arial Black" panose="020B0A04020102020204" pitchFamily="34" charset="0"/>
              </a:rPr>
            </a:br>
            <a:r>
              <a:rPr lang="en-US" cap="none">
                <a:solidFill>
                  <a:srgbClr val="5EE0D4"/>
                </a:solidFill>
                <a:latin typeface="Arial Black" panose="020B0A04020102020204" pitchFamily="34" charset="0"/>
              </a:rPr>
              <a:t>Program Manager/Director </a:t>
            </a:r>
          </a:p>
        </p:txBody>
      </p:sp>
      <p:sp>
        <p:nvSpPr>
          <p:cNvPr id="2" name="TextBox 1">
            <a:extLst>
              <a:ext uri="{FF2B5EF4-FFF2-40B4-BE49-F238E27FC236}">
                <a16:creationId xmlns:a16="http://schemas.microsoft.com/office/drawing/2014/main" id="{086C65A6-1DB4-640D-BCD3-33E68C90DCAD}"/>
              </a:ext>
            </a:extLst>
          </p:cNvPr>
          <p:cNvSpPr txBox="1"/>
          <p:nvPr/>
        </p:nvSpPr>
        <p:spPr>
          <a:xfrm>
            <a:off x="431036" y="1879056"/>
            <a:ext cx="8507872" cy="4062651"/>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Practices that will aid in monitoring the success of current 		and past trainees​.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Ways to overcome common barriers to evaluating trainee 		outcomes.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Range of resources to effectively monitor and evaluate 			trainee success.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Data-driven decisions to support trainee success, 					career development, and long impact of your training 				program.</a:t>
            </a:r>
          </a:p>
          <a:p>
            <a:pPr marL="342900" indent="-342900" algn="l" rtl="0" fontAlgn="base">
              <a:spcAft>
                <a:spcPts val="600"/>
              </a:spcAft>
              <a:buClr>
                <a:srgbClr val="5FE0D4"/>
              </a:buClr>
              <a:buFont typeface="Wingdings 3" panose="05040102010807070707" pitchFamily="18" charset="2"/>
              <a:buChar char="Ò"/>
            </a:pPr>
            <a:endParaRPr lang="en-US" sz="2200" b="0" i="0">
              <a:solidFill>
                <a:schemeClr val="bg1"/>
              </a:solidFill>
              <a:effectLst/>
              <a:latin typeface="HelveticaNeueLT Std Lt" panose="020B0403020202020204" pitchFamily="34" charset="0"/>
            </a:endParaRPr>
          </a:p>
        </p:txBody>
      </p:sp>
      <p:sp>
        <p:nvSpPr>
          <p:cNvPr id="4" name="Rectangle 3">
            <a:extLst>
              <a:ext uri="{FF2B5EF4-FFF2-40B4-BE49-F238E27FC236}">
                <a16:creationId xmlns:a16="http://schemas.microsoft.com/office/drawing/2014/main" id="{5082A665-DB64-045B-5F29-FAD3CD2F4EE8}"/>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10575DB2-AFDA-6013-BA75-6BFECFA65A7D}"/>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7" name="Slide Number Placeholder 5">
            <a:extLst>
              <a:ext uri="{FF2B5EF4-FFF2-40B4-BE49-F238E27FC236}">
                <a16:creationId xmlns:a16="http://schemas.microsoft.com/office/drawing/2014/main" id="{C00FA04F-6E68-6951-20D1-47FDF1858DD2}"/>
              </a:ext>
              <a:ext uri="{C183D7F6-B498-43B3-948B-1728B52AA6E4}">
                <adec:decorative xmlns:adec="http://schemas.microsoft.com/office/drawing/2017/decorative" val="1"/>
              </a:ext>
            </a:extLst>
          </p:cNvPr>
          <p:cNvSpPr txBox="1">
            <a:spLocks/>
          </p:cNvSpPr>
          <p:nvPr/>
        </p:nvSpPr>
        <p:spPr>
          <a:xfrm>
            <a:off x="11547097"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74140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758FC5-5CEE-1986-98AD-AE39EFE36150}"/>
              </a:ext>
            </a:extLst>
          </p:cNvPr>
          <p:cNvSpPr>
            <a:spLocks noGrp="1"/>
          </p:cNvSpPr>
          <p:nvPr>
            <p:ph type="title"/>
          </p:nvPr>
        </p:nvSpPr>
        <p:spPr>
          <a:xfrm>
            <a:off x="419100" y="196030"/>
            <a:ext cx="8534400" cy="1499616"/>
          </a:xfrm>
        </p:spPr>
        <p:txBody>
          <a:bodyPr>
            <a:normAutofit/>
          </a:bodyPr>
          <a:lstStyle/>
          <a:p>
            <a:r>
              <a:rPr lang="en-US" b="0" cap="none">
                <a:latin typeface="Arial Black" panose="020B0A04020102020204" pitchFamily="34" charset="0"/>
              </a:rPr>
              <a:t>What Can You Learn– </a:t>
            </a:r>
            <a:r>
              <a:rPr lang="en-US" cap="none">
                <a:solidFill>
                  <a:srgbClr val="5EE0D4"/>
                </a:solidFill>
                <a:latin typeface="Arial Black" panose="020B0A04020102020204" pitchFamily="34" charset="0"/>
              </a:rPr>
              <a:t>PI/Mentor </a:t>
            </a:r>
          </a:p>
        </p:txBody>
      </p:sp>
      <p:sp>
        <p:nvSpPr>
          <p:cNvPr id="2" name="TextBox 1">
            <a:extLst>
              <a:ext uri="{FF2B5EF4-FFF2-40B4-BE49-F238E27FC236}">
                <a16:creationId xmlns:a16="http://schemas.microsoft.com/office/drawing/2014/main" id="{89F8CA9E-D80A-A6D2-2D4E-5BA3EA6B8924}"/>
              </a:ext>
            </a:extLst>
          </p:cNvPr>
          <p:cNvSpPr txBox="1"/>
          <p:nvPr/>
        </p:nvSpPr>
        <p:spPr>
          <a:xfrm>
            <a:off x="419100" y="1881797"/>
            <a:ext cx="8534400" cy="2462213"/>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The importance of mentor-mentee relationship building 			for tracking trainee outcomes.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Effective methods to maintain long term connections </a:t>
            </a:r>
            <a:br>
              <a:rPr lang="en-US" sz="2400">
                <a:solidFill>
                  <a:schemeClr val="bg1"/>
                </a:solidFill>
                <a:latin typeface="Arial" panose="020B0604020202020204" pitchFamily="34" charset="0"/>
                <a:cs typeface="Arial" panose="020B0604020202020204" pitchFamily="34" charset="0"/>
              </a:rPr>
            </a:br>
            <a:r>
              <a:rPr lang="en-US" sz="2400">
                <a:solidFill>
                  <a:schemeClr val="bg1"/>
                </a:solidFill>
                <a:latin typeface="Arial" panose="020B0604020202020204" pitchFamily="34" charset="0"/>
                <a:cs typeface="Arial" panose="020B0604020202020204" pitchFamily="34" charset="0"/>
              </a:rPr>
              <a:t>		with trainees.</a:t>
            </a:r>
            <a:endParaRPr lang="en-US" sz="2400" b="0" i="0">
              <a:solidFill>
                <a:schemeClr val="bg1"/>
              </a:solidFill>
              <a:effectLst/>
              <a:latin typeface="Arial" panose="020B0604020202020204" pitchFamily="34" charset="0"/>
              <a:cs typeface="Arial" panose="020B0604020202020204" pitchFamily="34" charset="0"/>
            </a:endParaRP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Ways to help overcome barriers to evaluating trainee 				outcomes and success.</a:t>
            </a:r>
          </a:p>
        </p:txBody>
      </p:sp>
      <p:sp>
        <p:nvSpPr>
          <p:cNvPr id="4" name="Rectangle 3">
            <a:extLst>
              <a:ext uri="{FF2B5EF4-FFF2-40B4-BE49-F238E27FC236}">
                <a16:creationId xmlns:a16="http://schemas.microsoft.com/office/drawing/2014/main" id="{D184CA48-0120-9D1F-774D-56A92556BF09}"/>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EDE577ED-60ED-E656-2F46-CD224DAE4CF4}"/>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7" name="Slide Number Placeholder 5">
            <a:extLst>
              <a:ext uri="{FF2B5EF4-FFF2-40B4-BE49-F238E27FC236}">
                <a16:creationId xmlns:a16="http://schemas.microsoft.com/office/drawing/2014/main" id="{3EB21D7C-B5C7-A04F-4054-9CA3D3BBF1FE}"/>
              </a:ext>
              <a:ext uri="{C183D7F6-B498-43B3-948B-1728B52AA6E4}">
                <adec:decorative xmlns:adec="http://schemas.microsoft.com/office/drawing/2017/decorative" val="1"/>
              </a:ext>
            </a:extLst>
          </p:cNvPr>
          <p:cNvSpPr txBox="1">
            <a:spLocks/>
          </p:cNvSpPr>
          <p:nvPr/>
        </p:nvSpPr>
        <p:spPr>
          <a:xfrm>
            <a:off x="11573991" y="642145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856130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758FC5-5CEE-1986-98AD-AE39EFE36150}"/>
              </a:ext>
            </a:extLst>
          </p:cNvPr>
          <p:cNvSpPr>
            <a:spLocks noGrp="1"/>
          </p:cNvSpPr>
          <p:nvPr>
            <p:ph type="title"/>
          </p:nvPr>
        </p:nvSpPr>
        <p:spPr>
          <a:xfrm>
            <a:off x="419100" y="200632"/>
            <a:ext cx="8534400" cy="1499616"/>
          </a:xfrm>
        </p:spPr>
        <p:txBody>
          <a:bodyPr>
            <a:noAutofit/>
          </a:bodyPr>
          <a:lstStyle/>
          <a:p>
            <a:r>
              <a:rPr lang="en-US" b="0" cap="none">
                <a:latin typeface="Arial Black" panose="020B0A04020102020204" pitchFamily="34" charset="0"/>
              </a:rPr>
              <a:t>What Can You Learn– </a:t>
            </a:r>
            <a:br>
              <a:rPr lang="en-US" b="0" cap="none">
                <a:latin typeface="Arial Black" panose="020B0A04020102020204" pitchFamily="34" charset="0"/>
              </a:rPr>
            </a:br>
            <a:r>
              <a:rPr lang="en-US" cap="none">
                <a:solidFill>
                  <a:srgbClr val="5EE0D4"/>
                </a:solidFill>
                <a:latin typeface="Arial Black" panose="020B0A04020102020204" pitchFamily="34" charset="0"/>
              </a:rPr>
              <a:t>Trainee in Biomedical Research </a:t>
            </a:r>
          </a:p>
        </p:txBody>
      </p:sp>
      <p:sp>
        <p:nvSpPr>
          <p:cNvPr id="2" name="TextBox 1">
            <a:extLst>
              <a:ext uri="{FF2B5EF4-FFF2-40B4-BE49-F238E27FC236}">
                <a16:creationId xmlns:a16="http://schemas.microsoft.com/office/drawing/2014/main" id="{9A545DA9-1561-184D-15D7-C271295D0D94}"/>
              </a:ext>
            </a:extLst>
          </p:cNvPr>
          <p:cNvSpPr txBox="1"/>
          <p:nvPr/>
        </p:nvSpPr>
        <p:spPr>
          <a:xfrm>
            <a:off x="419100" y="1881797"/>
            <a:ext cx="8534400" cy="2539157"/>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HelveticaNeueLT Std Lt" panose="020B0403020202020204" pitchFamily="34" charset="0"/>
              </a:rPr>
              <a:t> 	</a:t>
            </a:r>
            <a:r>
              <a:rPr lang="en-US" sz="2400">
                <a:solidFill>
                  <a:schemeClr val="bg1"/>
                </a:solidFill>
                <a:latin typeface="Arial" panose="020B0604020202020204" pitchFamily="34" charset="0"/>
                <a:cs typeface="Arial" panose="020B0604020202020204" pitchFamily="34" charset="0"/>
              </a:rPr>
              <a:t>H</a:t>
            </a:r>
            <a:r>
              <a:rPr lang="en-US" sz="2400" b="0" i="0">
                <a:solidFill>
                  <a:schemeClr val="bg1"/>
                </a:solidFill>
                <a:effectLst/>
                <a:latin typeface="Arial" panose="020B0604020202020204" pitchFamily="34" charset="0"/>
                <a:cs typeface="Arial" panose="020B0604020202020204" pitchFamily="34" charset="0"/>
              </a:rPr>
              <a:t>ow your progress will be evaluated and assessed.</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The i</a:t>
            </a:r>
            <a:r>
              <a:rPr lang="en-US" sz="2400" b="0" i="0">
                <a:solidFill>
                  <a:schemeClr val="bg1"/>
                </a:solidFill>
                <a:effectLst/>
                <a:latin typeface="Arial" panose="020B0604020202020204" pitchFamily="34" charset="0"/>
                <a:cs typeface="Arial" panose="020B0604020202020204" pitchFamily="34" charset="0"/>
              </a:rPr>
              <a:t>mportance of maintaining relationships and 					establishing effective communication with mentors </a:t>
            </a:r>
            <a:br>
              <a:rPr lang="en-US" sz="2400" b="0" i="0">
                <a:solidFill>
                  <a:schemeClr val="bg1"/>
                </a:solidFill>
                <a:effectLst/>
                <a:latin typeface="Arial" panose="020B0604020202020204" pitchFamily="34" charset="0"/>
                <a:cs typeface="Arial" panose="020B0604020202020204" pitchFamily="34" charset="0"/>
              </a:rPr>
            </a:br>
            <a:r>
              <a:rPr lang="en-US" sz="2400" b="0" i="0">
                <a:solidFill>
                  <a:schemeClr val="bg1"/>
                </a:solidFill>
                <a:effectLst/>
                <a:latin typeface="Arial" panose="020B0604020202020204" pitchFamily="34" charset="0"/>
                <a:cs typeface="Arial" panose="020B0604020202020204" pitchFamily="34" charset="0"/>
              </a:rPr>
              <a:t>		and supervisors.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H</a:t>
            </a:r>
            <a:r>
              <a:rPr lang="en-US" sz="2400" b="0" i="0">
                <a:solidFill>
                  <a:schemeClr val="bg1"/>
                </a:solidFill>
                <a:effectLst/>
                <a:latin typeface="Arial" panose="020B0604020202020204" pitchFamily="34" charset="0"/>
                <a:cs typeface="Arial" panose="020B0604020202020204" pitchFamily="34" charset="0"/>
              </a:rPr>
              <a:t>ow publicly accessible information can be positively 			used by programs.</a:t>
            </a:r>
            <a:endParaRPr lang="en-US" sz="2200" b="0" i="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ACF007-FFA0-3372-0FFD-928EEB30EA43}"/>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1699A89D-0D72-3C94-C65C-9ADA0A13B75B}"/>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10" name="Slide Number Placeholder 5">
            <a:extLst>
              <a:ext uri="{FF2B5EF4-FFF2-40B4-BE49-F238E27FC236}">
                <a16:creationId xmlns:a16="http://schemas.microsoft.com/office/drawing/2014/main" id="{118A2220-327F-1FB4-AD8E-5A2FF4DFC250}"/>
              </a:ext>
              <a:ext uri="{C183D7F6-B498-43B3-948B-1728B52AA6E4}">
                <adec:decorative xmlns:adec="http://schemas.microsoft.com/office/drawing/2017/decorative" val="1"/>
              </a:ext>
            </a:extLst>
          </p:cNvPr>
          <p:cNvSpPr txBox="1">
            <a:spLocks/>
          </p:cNvSpPr>
          <p:nvPr/>
        </p:nvSpPr>
        <p:spPr>
          <a:xfrm>
            <a:off x="11550939" y="64253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749720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CC2A608-6043-D39B-5857-C188EB5002B1}"/>
              </a:ext>
            </a:extLst>
          </p:cNvPr>
          <p:cNvSpPr>
            <a:spLocks noGrp="1"/>
          </p:cNvSpPr>
          <p:nvPr>
            <p:ph type="title"/>
          </p:nvPr>
        </p:nvSpPr>
        <p:spPr>
          <a:xfrm>
            <a:off x="419100" y="141598"/>
            <a:ext cx="8534400" cy="1499616"/>
          </a:xfrm>
        </p:spPr>
        <p:txBody>
          <a:bodyPr>
            <a:normAutofit/>
          </a:bodyPr>
          <a:lstStyle/>
          <a:p>
            <a:r>
              <a:rPr lang="en-US" b="0" cap="none">
                <a:latin typeface="Arial Black" panose="020B0A04020102020204" pitchFamily="34" charset="0"/>
                <a:cs typeface="Arial" panose="020B0604020202020204" pitchFamily="34" charset="0"/>
              </a:rPr>
              <a:t>Resources Used to </a:t>
            </a:r>
            <a:br>
              <a:rPr lang="en-US" b="0" cap="none">
                <a:latin typeface="Arial Black" panose="020B0A04020102020204" pitchFamily="34" charset="0"/>
                <a:cs typeface="Arial" panose="020B0604020202020204" pitchFamily="34" charset="0"/>
              </a:rPr>
            </a:br>
            <a:r>
              <a:rPr lang="en-US" b="0" cap="none">
                <a:latin typeface="Arial Black" panose="020B0A04020102020204" pitchFamily="34" charset="0"/>
                <a:cs typeface="Arial" panose="020B0604020202020204" pitchFamily="34" charset="0"/>
              </a:rPr>
              <a:t>Build the Toolkit</a:t>
            </a:r>
          </a:p>
        </p:txBody>
      </p:sp>
      <p:sp>
        <p:nvSpPr>
          <p:cNvPr id="4" name="TextBox 22">
            <a:extLst>
              <a:ext uri="{FF2B5EF4-FFF2-40B4-BE49-F238E27FC236}">
                <a16:creationId xmlns:a16="http://schemas.microsoft.com/office/drawing/2014/main" id="{2E17070F-3124-57A7-FFCD-A9A3A3A6BF24}"/>
              </a:ext>
            </a:extLst>
          </p:cNvPr>
          <p:cNvSpPr txBox="1"/>
          <p:nvPr/>
        </p:nvSpPr>
        <p:spPr>
          <a:xfrm>
            <a:off x="1960622" y="2230454"/>
            <a:ext cx="2081116" cy="738664"/>
          </a:xfrm>
          <a:prstGeom prst="rect">
            <a:avLst/>
          </a:prstGeom>
        </p:spPr>
        <p:txBody>
          <a:bodyPr wrap="square" lIns="0" tIns="0" rIns="0" bIns="0" rtlCol="0" anchor="t">
            <a:spAutoFit/>
          </a:bodyPr>
          <a:lstStyle/>
          <a:p>
            <a:pPr defTabSz="914400">
              <a:spcBef>
                <a:spcPct val="0"/>
              </a:spcBef>
            </a:pPr>
            <a:r>
              <a:rPr lang="en-US" sz="2400">
                <a:solidFill>
                  <a:schemeClr val="bg1"/>
                </a:solidFill>
                <a:latin typeface="Arial" panose="020B0604020202020204" pitchFamily="34" charset="0"/>
                <a:cs typeface="Arial" panose="020B0604020202020204" pitchFamily="34" charset="0"/>
              </a:rPr>
              <a:t>Literature review</a:t>
            </a:r>
          </a:p>
        </p:txBody>
      </p:sp>
      <p:sp>
        <p:nvSpPr>
          <p:cNvPr id="13" name="Oval 12">
            <a:extLst>
              <a:ext uri="{FF2B5EF4-FFF2-40B4-BE49-F238E27FC236}">
                <a16:creationId xmlns:a16="http://schemas.microsoft.com/office/drawing/2014/main" id="{ABC9AC0E-437F-458C-7FB5-5A0E5C92F4B8}"/>
              </a:ext>
              <a:ext uri="{C183D7F6-B498-43B3-948B-1728B52AA6E4}">
                <adec:decorative xmlns:adec="http://schemas.microsoft.com/office/drawing/2017/decorative" val="1"/>
              </a:ext>
            </a:extLst>
          </p:cNvPr>
          <p:cNvSpPr/>
          <p:nvPr/>
        </p:nvSpPr>
        <p:spPr>
          <a:xfrm>
            <a:off x="470220" y="1973271"/>
            <a:ext cx="1253031" cy="1253031"/>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Research icon">
            <a:extLst>
              <a:ext uri="{FF2B5EF4-FFF2-40B4-BE49-F238E27FC236}">
                <a16:creationId xmlns:a16="http://schemas.microsoft.com/office/drawing/2014/main" id="{4634A2C7-0332-12CC-DC10-80FDF8CEC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218" y="2119075"/>
            <a:ext cx="927324" cy="927324"/>
          </a:xfrm>
          <a:prstGeom prst="rect">
            <a:avLst/>
          </a:prstGeom>
        </p:spPr>
      </p:pic>
      <p:sp>
        <p:nvSpPr>
          <p:cNvPr id="15" name="Oval 14">
            <a:extLst>
              <a:ext uri="{FF2B5EF4-FFF2-40B4-BE49-F238E27FC236}">
                <a16:creationId xmlns:a16="http://schemas.microsoft.com/office/drawing/2014/main" id="{F6AFEF3C-E350-F916-0917-58FCF80DF3DC}"/>
              </a:ext>
              <a:ext uri="{C183D7F6-B498-43B3-948B-1728B52AA6E4}">
                <adec:decorative xmlns:adec="http://schemas.microsoft.com/office/drawing/2017/decorative" val="1"/>
              </a:ext>
            </a:extLst>
          </p:cNvPr>
          <p:cNvSpPr/>
          <p:nvPr/>
        </p:nvSpPr>
        <p:spPr>
          <a:xfrm>
            <a:off x="456364" y="3395730"/>
            <a:ext cx="1253031" cy="1253031"/>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Scientific Thought icon">
            <a:extLst>
              <a:ext uri="{FF2B5EF4-FFF2-40B4-BE49-F238E27FC236}">
                <a16:creationId xmlns:a16="http://schemas.microsoft.com/office/drawing/2014/main" id="{16028D16-6F31-D64B-50B2-E7857757DE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561" y="3517171"/>
            <a:ext cx="1019250" cy="1019250"/>
          </a:xfrm>
          <a:prstGeom prst="rect">
            <a:avLst/>
          </a:prstGeom>
        </p:spPr>
      </p:pic>
      <p:sp>
        <p:nvSpPr>
          <p:cNvPr id="17" name="Oval 16">
            <a:extLst>
              <a:ext uri="{FF2B5EF4-FFF2-40B4-BE49-F238E27FC236}">
                <a16:creationId xmlns:a16="http://schemas.microsoft.com/office/drawing/2014/main" id="{74AAEB4E-CA9C-028F-6BFD-59797053C5ED}"/>
              </a:ext>
              <a:ext uri="{C183D7F6-B498-43B3-948B-1728B52AA6E4}">
                <adec:decorative xmlns:adec="http://schemas.microsoft.com/office/drawing/2017/decorative" val="1"/>
              </a:ext>
            </a:extLst>
          </p:cNvPr>
          <p:cNvSpPr/>
          <p:nvPr/>
        </p:nvSpPr>
        <p:spPr>
          <a:xfrm>
            <a:off x="419100" y="4836607"/>
            <a:ext cx="1253031" cy="1253031"/>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3">
            <a:extLst>
              <a:ext uri="{FF2B5EF4-FFF2-40B4-BE49-F238E27FC236}">
                <a16:creationId xmlns:a16="http://schemas.microsoft.com/office/drawing/2014/main" id="{246C40B1-6ED7-CD51-1EB9-0B2B67C6181E}"/>
              </a:ext>
            </a:extLst>
          </p:cNvPr>
          <p:cNvSpPr txBox="1"/>
          <p:nvPr/>
        </p:nvSpPr>
        <p:spPr>
          <a:xfrm>
            <a:off x="1942789" y="3506428"/>
            <a:ext cx="2571162" cy="1107996"/>
          </a:xfrm>
          <a:prstGeom prst="rect">
            <a:avLst/>
          </a:prstGeom>
        </p:spPr>
        <p:txBody>
          <a:bodyPr wrap="square" lIns="0" tIns="0" rIns="0" bIns="0" rtlCol="0" anchor="t">
            <a:spAutoFit/>
          </a:bodyPr>
          <a:lstStyle/>
          <a:p>
            <a:pPr defTabSz="914400">
              <a:spcBef>
                <a:spcPct val="0"/>
              </a:spcBef>
            </a:pPr>
            <a:r>
              <a:rPr lang="en-US" sz="2400">
                <a:solidFill>
                  <a:schemeClr val="bg1"/>
                </a:solidFill>
                <a:latin typeface="Arial" panose="020B0604020202020204" pitchFamily="34" charset="0"/>
                <a:cs typeface="Arial" panose="020B0604020202020204" pitchFamily="34" charset="0"/>
              </a:rPr>
              <a:t>Select biomedical research program review</a:t>
            </a:r>
          </a:p>
        </p:txBody>
      </p:sp>
      <p:pic>
        <p:nvPicPr>
          <p:cNvPr id="18" name="Picture 16" descr="Person icon">
            <a:extLst>
              <a:ext uri="{FF2B5EF4-FFF2-40B4-BE49-F238E27FC236}">
                <a16:creationId xmlns:a16="http://schemas.microsoft.com/office/drawing/2014/main" id="{3EC77926-FF71-CF40-BB6B-7D261D6519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7927" y="5039998"/>
            <a:ext cx="846247" cy="846247"/>
          </a:xfrm>
          <a:prstGeom prst="rect">
            <a:avLst/>
          </a:prstGeom>
        </p:spPr>
      </p:pic>
      <p:sp>
        <p:nvSpPr>
          <p:cNvPr id="11" name="TextBox 24">
            <a:extLst>
              <a:ext uri="{FF2B5EF4-FFF2-40B4-BE49-F238E27FC236}">
                <a16:creationId xmlns:a16="http://schemas.microsoft.com/office/drawing/2014/main" id="{A7A4E48E-A2D8-A58C-B9EA-59F4CC185AA9}"/>
              </a:ext>
            </a:extLst>
          </p:cNvPr>
          <p:cNvSpPr txBox="1"/>
          <p:nvPr/>
        </p:nvSpPr>
        <p:spPr>
          <a:xfrm>
            <a:off x="1905526" y="5093789"/>
            <a:ext cx="2571162" cy="738664"/>
          </a:xfrm>
          <a:prstGeom prst="rect">
            <a:avLst/>
          </a:prstGeom>
        </p:spPr>
        <p:txBody>
          <a:bodyPr wrap="square" lIns="0" tIns="0" rIns="0" bIns="0" rtlCol="0" anchor="t">
            <a:spAutoFit/>
          </a:bodyPr>
          <a:lstStyle/>
          <a:p>
            <a:pPr defTabSz="914400">
              <a:spcBef>
                <a:spcPct val="0"/>
              </a:spcBef>
            </a:pPr>
            <a:r>
              <a:rPr lang="en-US" sz="2400">
                <a:solidFill>
                  <a:schemeClr val="bg1"/>
                </a:solidFill>
                <a:latin typeface="Arial" panose="020B0604020202020204" pitchFamily="34" charset="0"/>
                <a:cs typeface="Arial" panose="020B0604020202020204" pitchFamily="34" charset="0"/>
              </a:rPr>
              <a:t>NIH staff interviews</a:t>
            </a:r>
          </a:p>
        </p:txBody>
      </p:sp>
      <p:grpSp>
        <p:nvGrpSpPr>
          <p:cNvPr id="9" name="Group 8" descr="Arrow that says &quot;Used to compile&quot; pointing to 3 text boxes">
            <a:extLst>
              <a:ext uri="{FF2B5EF4-FFF2-40B4-BE49-F238E27FC236}">
                <a16:creationId xmlns:a16="http://schemas.microsoft.com/office/drawing/2014/main" id="{06254C45-E0F8-0920-30EC-7027F06FE512}"/>
              </a:ext>
            </a:extLst>
          </p:cNvPr>
          <p:cNvGrpSpPr/>
          <p:nvPr/>
        </p:nvGrpSpPr>
        <p:grpSpPr>
          <a:xfrm>
            <a:off x="4224012" y="1958877"/>
            <a:ext cx="1813886" cy="4130761"/>
            <a:chOff x="4224012" y="1958877"/>
            <a:chExt cx="1813886" cy="4130761"/>
          </a:xfrm>
        </p:grpSpPr>
        <p:sp>
          <p:nvSpPr>
            <p:cNvPr id="19" name="Right Bracket 18" descr=" ">
              <a:extLst>
                <a:ext uri="{FF2B5EF4-FFF2-40B4-BE49-F238E27FC236}">
                  <a16:creationId xmlns:a16="http://schemas.microsoft.com/office/drawing/2014/main" id="{D191CAF0-BC1A-E28C-6B91-9D80F97BFD35}"/>
                </a:ext>
              </a:extLst>
            </p:cNvPr>
            <p:cNvSpPr/>
            <p:nvPr/>
          </p:nvSpPr>
          <p:spPr>
            <a:xfrm>
              <a:off x="4224012" y="1958877"/>
              <a:ext cx="371912" cy="4130761"/>
            </a:xfrm>
            <a:prstGeom prst="rightBracket">
              <a:avLst>
                <a:gd name="adj"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1A56"/>
                </a:solidFill>
              </a:endParaRPr>
            </a:p>
          </p:txBody>
        </p:sp>
        <p:sp>
          <p:nvSpPr>
            <p:cNvPr id="20" name="Arrow: Right 19">
              <a:extLst>
                <a:ext uri="{FF2B5EF4-FFF2-40B4-BE49-F238E27FC236}">
                  <a16:creationId xmlns:a16="http://schemas.microsoft.com/office/drawing/2014/main" id="{458AED4A-914C-3E6A-62A3-90D4DE5DE785}"/>
                </a:ext>
              </a:extLst>
            </p:cNvPr>
            <p:cNvSpPr/>
            <p:nvPr/>
          </p:nvSpPr>
          <p:spPr>
            <a:xfrm>
              <a:off x="4589675" y="3431458"/>
              <a:ext cx="1448223" cy="12530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1A56"/>
                  </a:solidFill>
                  <a:latin typeface="Arial" panose="020B0604020202020204" pitchFamily="34" charset="0"/>
                  <a:cs typeface="Arial" panose="020B0604020202020204" pitchFamily="34" charset="0"/>
                </a:rPr>
                <a:t>Used to compile</a:t>
              </a:r>
            </a:p>
          </p:txBody>
        </p:sp>
      </p:grpSp>
      <p:sp>
        <p:nvSpPr>
          <p:cNvPr id="12" name="TextBox 25">
            <a:extLst>
              <a:ext uri="{FF2B5EF4-FFF2-40B4-BE49-F238E27FC236}">
                <a16:creationId xmlns:a16="http://schemas.microsoft.com/office/drawing/2014/main" id="{1CC1AECC-5E36-F48F-7821-7F26D8355706}"/>
              </a:ext>
            </a:extLst>
          </p:cNvPr>
          <p:cNvSpPr txBox="1"/>
          <p:nvPr/>
        </p:nvSpPr>
        <p:spPr>
          <a:xfrm>
            <a:off x="6241772" y="2028739"/>
            <a:ext cx="2711727" cy="1107996"/>
          </a:xfrm>
          <a:prstGeom prst="rect">
            <a:avLst/>
          </a:prstGeom>
        </p:spPr>
        <p:txBody>
          <a:bodyPr wrap="square" lIns="0" tIns="0" rIns="0" bIns="0" rtlCol="0" anchor="t">
            <a:spAutoFit/>
          </a:bodyPr>
          <a:lstStyle/>
          <a:p>
            <a:pPr defTabSz="914400"/>
            <a:r>
              <a:rPr lang="en-US">
                <a:solidFill>
                  <a:schemeClr val="bg1"/>
                </a:solidFill>
                <a:latin typeface="Arial" panose="020B0604020202020204" pitchFamily="34" charset="0"/>
                <a:cs typeface="Arial" panose="020B0604020202020204" pitchFamily="34" charset="0"/>
              </a:rPr>
              <a:t>Common methods that biomedical research training programs use to collect trainee outcomes</a:t>
            </a:r>
          </a:p>
        </p:txBody>
      </p:sp>
      <p:sp>
        <p:nvSpPr>
          <p:cNvPr id="21" name="TextBox 20">
            <a:extLst>
              <a:ext uri="{FF2B5EF4-FFF2-40B4-BE49-F238E27FC236}">
                <a16:creationId xmlns:a16="http://schemas.microsoft.com/office/drawing/2014/main" id="{F7F1B379-FC3F-6E83-DE14-B895F0E95263}"/>
              </a:ext>
            </a:extLst>
          </p:cNvPr>
          <p:cNvSpPr txBox="1"/>
          <p:nvPr/>
        </p:nvSpPr>
        <p:spPr>
          <a:xfrm>
            <a:off x="6241773" y="3579949"/>
            <a:ext cx="2711728" cy="923330"/>
          </a:xfrm>
          <a:prstGeom prst="rect">
            <a:avLst/>
          </a:prstGeom>
          <a:noFill/>
        </p:spPr>
        <p:txBody>
          <a:bodyPr wrap="square">
            <a:spAutoFit/>
          </a:bodyPr>
          <a:lstStyle/>
          <a:p>
            <a:pPr defTabSz="914400"/>
            <a:r>
              <a:rPr lang="en-US">
                <a:solidFill>
                  <a:schemeClr val="bg1"/>
                </a:solidFill>
                <a:latin typeface="Arial" panose="020B0604020202020204" pitchFamily="34" charset="0"/>
                <a:cs typeface="Arial" panose="020B0604020202020204" pitchFamily="34" charset="0"/>
              </a:rPr>
              <a:t>Barriers to identifying and evaluating trainee outcomes</a:t>
            </a:r>
          </a:p>
        </p:txBody>
      </p:sp>
      <p:sp>
        <p:nvSpPr>
          <p:cNvPr id="22" name="TextBox 21">
            <a:extLst>
              <a:ext uri="{FF2B5EF4-FFF2-40B4-BE49-F238E27FC236}">
                <a16:creationId xmlns:a16="http://schemas.microsoft.com/office/drawing/2014/main" id="{1A060133-AC9B-FBAB-5BA3-3B7EF6E2E80C}"/>
              </a:ext>
            </a:extLst>
          </p:cNvPr>
          <p:cNvSpPr txBox="1"/>
          <p:nvPr/>
        </p:nvSpPr>
        <p:spPr>
          <a:xfrm>
            <a:off x="6241772" y="4724457"/>
            <a:ext cx="2711728" cy="1477328"/>
          </a:xfrm>
          <a:prstGeom prst="rect">
            <a:avLst/>
          </a:prstGeom>
          <a:noFill/>
        </p:spPr>
        <p:txBody>
          <a:bodyPr wrap="square">
            <a:spAutoFit/>
          </a:bodyPr>
          <a:lstStyle/>
          <a:p>
            <a:pPr defTabSz="914400"/>
            <a:r>
              <a:rPr lang="en-US">
                <a:solidFill>
                  <a:schemeClr val="bg1"/>
                </a:solidFill>
                <a:latin typeface="Arial" panose="020B0604020202020204" pitchFamily="34" charset="0"/>
                <a:cs typeface="Arial" panose="020B0604020202020204" pitchFamily="34" charset="0"/>
              </a:rPr>
              <a:t>Successful practices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for identifying and evaluating biomedical research trainee outcomes</a:t>
            </a:r>
          </a:p>
        </p:txBody>
      </p:sp>
      <p:sp>
        <p:nvSpPr>
          <p:cNvPr id="6" name="Rectangle 5">
            <a:extLst>
              <a:ext uri="{FF2B5EF4-FFF2-40B4-BE49-F238E27FC236}">
                <a16:creationId xmlns:a16="http://schemas.microsoft.com/office/drawing/2014/main" id="{A0AC4DF8-8774-05A6-C4BD-C32FCA9441F9}"/>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8" name="Graphic 7" descr="Closed book with solid fill">
            <a:hlinkClick r:id="rId9"/>
            <a:extLst>
              <a:ext uri="{FF2B5EF4-FFF2-40B4-BE49-F238E27FC236}">
                <a16:creationId xmlns:a16="http://schemas.microsoft.com/office/drawing/2014/main" id="{14236BDF-318A-5C29-342D-D997E90FD9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8868" y="5707641"/>
            <a:ext cx="574921" cy="574921"/>
          </a:xfrm>
          <a:prstGeom prst="rect">
            <a:avLst/>
          </a:prstGeom>
        </p:spPr>
      </p:pic>
      <p:sp>
        <p:nvSpPr>
          <p:cNvPr id="7" name="TextBox 6">
            <a:extLst>
              <a:ext uri="{FF2B5EF4-FFF2-40B4-BE49-F238E27FC236}">
                <a16:creationId xmlns:a16="http://schemas.microsoft.com/office/drawing/2014/main" id="{2B29CA5C-C91A-FEEC-B813-CC101EAB1E7E}"/>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29" name="Slide Number Placeholder 5">
            <a:extLst>
              <a:ext uri="{FF2B5EF4-FFF2-40B4-BE49-F238E27FC236}">
                <a16:creationId xmlns:a16="http://schemas.microsoft.com/office/drawing/2014/main" id="{13D40CD5-FA35-79A0-9A48-D676EEA6A5E7}"/>
              </a:ext>
              <a:ext uri="{C183D7F6-B498-43B3-948B-1728B52AA6E4}">
                <adec:decorative xmlns:adec="http://schemas.microsoft.com/office/drawing/2017/decorative" val="1"/>
              </a:ext>
            </a:extLst>
          </p:cNvPr>
          <p:cNvSpPr txBox="1">
            <a:spLocks/>
          </p:cNvSpPr>
          <p:nvPr/>
        </p:nvSpPr>
        <p:spPr>
          <a:xfrm>
            <a:off x="11547097" y="64253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00034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EEB7-0A33-8900-955E-CAF2BB274C86}"/>
              </a:ext>
            </a:extLst>
          </p:cNvPr>
          <p:cNvSpPr>
            <a:spLocks noGrp="1"/>
          </p:cNvSpPr>
          <p:nvPr>
            <p:ph type="title"/>
          </p:nvPr>
        </p:nvSpPr>
        <p:spPr>
          <a:xfrm>
            <a:off x="639094" y="1772545"/>
            <a:ext cx="5629198" cy="2655710"/>
          </a:xfrm>
        </p:spPr>
        <p:txBody>
          <a:bodyPr>
            <a:noAutofit/>
          </a:bodyPr>
          <a:lstStyle/>
          <a:p>
            <a:r>
              <a:rPr lang="en-US" sz="4000" b="0" i="0">
                <a:effectLst/>
              </a:rPr>
              <a:t>Trainee</a:t>
            </a:r>
            <a:r>
              <a:rPr lang="en-US" sz="4000"/>
              <a:t> </a:t>
            </a:r>
            <a:r>
              <a:rPr lang="en-US" sz="4000" b="0" i="0">
                <a:effectLst/>
              </a:rPr>
              <a:t>Success Measures and Outcome Definitions</a:t>
            </a:r>
            <a:endParaRPr lang="en-US" sz="4000"/>
          </a:p>
        </p:txBody>
      </p:sp>
      <p:cxnSp>
        <p:nvCxnSpPr>
          <p:cNvPr id="6" name="Straight Connector 5">
            <a:extLst>
              <a:ext uri="{FF2B5EF4-FFF2-40B4-BE49-F238E27FC236}">
                <a16:creationId xmlns:a16="http://schemas.microsoft.com/office/drawing/2014/main" id="{EC1E3236-C004-8637-E9A8-4194FEF24EA5}"/>
              </a:ext>
              <a:ext uri="{C183D7F6-B498-43B3-948B-1728B52AA6E4}">
                <adec:decorative xmlns:adec="http://schemas.microsoft.com/office/drawing/2017/decorative" val="1"/>
              </a:ext>
            </a:extLst>
          </p:cNvPr>
          <p:cNvCxnSpPr>
            <a:cxnSpLocks/>
          </p:cNvCxnSpPr>
          <p:nvPr/>
        </p:nvCxnSpPr>
        <p:spPr>
          <a:xfrm>
            <a:off x="764771" y="4319732"/>
            <a:ext cx="3839034"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DD03597-EBF2-20E6-B63D-7B0A73D05257}"/>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245C04-80D1-A206-F067-1063A12F5E03}"/>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C0E692-D52D-BB13-DF22-931D2724EC49}"/>
              </a:ext>
              <a:ext uri="{C183D7F6-B498-43B3-948B-1728B52AA6E4}">
                <adec:decorative xmlns:adec="http://schemas.microsoft.com/office/drawing/2017/decorative" val="1"/>
              </a:ext>
            </a:extLst>
          </p:cNvPr>
          <p:cNvSpPr/>
          <p:nvPr/>
        </p:nvSpPr>
        <p:spPr>
          <a:xfrm>
            <a:off x="9332561" y="751874"/>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5" name="Graphic 4" descr="Closed book with solid fill">
            <a:hlinkClick r:id="rId11"/>
            <a:extLst>
              <a:ext uri="{FF2B5EF4-FFF2-40B4-BE49-F238E27FC236}">
                <a16:creationId xmlns:a16="http://schemas.microsoft.com/office/drawing/2014/main" id="{C507BC8C-6B63-ED37-56AA-5AB5D64BBE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2229" y="5720834"/>
            <a:ext cx="574921" cy="574921"/>
          </a:xfrm>
          <a:prstGeom prst="rect">
            <a:avLst/>
          </a:prstGeom>
        </p:spPr>
      </p:pic>
      <p:sp>
        <p:nvSpPr>
          <p:cNvPr id="13" name="TextBox 12">
            <a:extLst>
              <a:ext uri="{FF2B5EF4-FFF2-40B4-BE49-F238E27FC236}">
                <a16:creationId xmlns:a16="http://schemas.microsoft.com/office/drawing/2014/main" id="{B1F816A6-2C61-E50F-C469-CC05C7D73E0D}"/>
              </a:ext>
              <a:ext uri="{C183D7F6-B498-43B3-948B-1728B52AA6E4}">
                <adec:decorative xmlns:adec="http://schemas.microsoft.com/office/drawing/2017/decorative" val="1"/>
              </a:ext>
            </a:extLst>
          </p:cNvPr>
          <p:cNvSpPr txBox="1"/>
          <p:nvPr/>
        </p:nvSpPr>
        <p:spPr>
          <a:xfrm>
            <a:off x="9507492" y="747303"/>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trainee outcomes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do programs evaluate?</a:t>
            </a:r>
          </a:p>
        </p:txBody>
      </p:sp>
      <p:sp>
        <p:nvSpPr>
          <p:cNvPr id="7" name="Slide Number Placeholder 5">
            <a:extLst>
              <a:ext uri="{FF2B5EF4-FFF2-40B4-BE49-F238E27FC236}">
                <a16:creationId xmlns:a16="http://schemas.microsoft.com/office/drawing/2014/main" id="{F798BD9A-CC9D-A0A9-9A6A-81DA4CCB9851}"/>
              </a:ext>
              <a:ext uri="{C183D7F6-B498-43B3-948B-1728B52AA6E4}">
                <adec:decorative xmlns:adec="http://schemas.microsoft.com/office/drawing/2017/decorative" val="1"/>
              </a:ext>
            </a:extLst>
          </p:cNvPr>
          <p:cNvSpPr txBox="1">
            <a:spLocks/>
          </p:cNvSpPr>
          <p:nvPr/>
        </p:nvSpPr>
        <p:spPr>
          <a:xfrm>
            <a:off x="11550827" y="643322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63747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F51099-C657-2C68-6A8E-54C284259A26}"/>
              </a:ext>
            </a:extLst>
          </p:cNvPr>
          <p:cNvSpPr>
            <a:spLocks noGrp="1"/>
          </p:cNvSpPr>
          <p:nvPr>
            <p:ph type="title"/>
          </p:nvPr>
        </p:nvSpPr>
        <p:spPr>
          <a:xfrm>
            <a:off x="349438" y="381964"/>
            <a:ext cx="8673721" cy="1499616"/>
          </a:xfrm>
        </p:spPr>
        <p:txBody>
          <a:bodyPr>
            <a:normAutofit fontScale="90000"/>
          </a:bodyPr>
          <a:lstStyle/>
          <a:p>
            <a:pPr rtl="0" eaLnBrk="1" latinLnBrk="0" hangingPunct="1"/>
            <a:r>
              <a:rPr lang="en-US" sz="4400" kern="1200" cap="none" spc="-30">
                <a:solidFill>
                  <a:srgbClr val="FFFFFF"/>
                </a:solidFill>
                <a:effectLst/>
                <a:latin typeface="Arial Black" panose="020B0A04020102020204" pitchFamily="34" charset="0"/>
                <a:ea typeface="Calibri" panose="020F0502020204030204" pitchFamily="34" charset="0"/>
                <a:cs typeface="Calibri" panose="020F0502020204030204" pitchFamily="34" charset="0"/>
              </a:rPr>
              <a:t>Most Training Programs Define Success Based on Their Own Program’s Mission and Goals</a:t>
            </a:r>
            <a:endParaRPr lang="en-US" sz="4400" cap="none">
              <a:effectLst/>
              <a:latin typeface="Arial Black" panose="020B0A04020102020204" pitchFamily="34" charset="0"/>
            </a:endParaRPr>
          </a:p>
          <a:p>
            <a:endParaRPr lang="en-US"/>
          </a:p>
        </p:txBody>
      </p:sp>
      <p:sp>
        <p:nvSpPr>
          <p:cNvPr id="3" name="Content Placeholder 2">
            <a:extLst>
              <a:ext uri="{FF2B5EF4-FFF2-40B4-BE49-F238E27FC236}">
                <a16:creationId xmlns:a16="http://schemas.microsoft.com/office/drawing/2014/main" id="{FE2D42B8-287D-6340-0658-17EB1528B447}"/>
              </a:ext>
            </a:extLst>
          </p:cNvPr>
          <p:cNvSpPr>
            <a:spLocks noGrp="1"/>
          </p:cNvSpPr>
          <p:nvPr>
            <p:ph idx="1"/>
          </p:nvPr>
        </p:nvSpPr>
        <p:spPr>
          <a:xfrm>
            <a:off x="419100" y="1912060"/>
            <a:ext cx="8534399" cy="4188700"/>
          </a:xfrm>
        </p:spPr>
        <p:txBody>
          <a:bodyPr>
            <a:normAutofit/>
          </a:bodyPr>
          <a:lstStyle/>
          <a:p>
            <a:pPr marL="0" indent="0">
              <a:buNone/>
            </a:pPr>
            <a:r>
              <a:rPr lang="en-US" spc="-30">
                <a:latin typeface="Arial" panose="020B0604020202020204" pitchFamily="34" charset="0"/>
              </a:rPr>
              <a:t>The goal of most biomedical research programs is to </a:t>
            </a:r>
            <a:br>
              <a:rPr lang="en-US" spc="-30">
                <a:latin typeface="Arial" panose="020B0604020202020204" pitchFamily="34" charset="0"/>
              </a:rPr>
            </a:br>
            <a:r>
              <a:rPr lang="en-US" spc="-30">
                <a:latin typeface="Arial" panose="020B0604020202020204" pitchFamily="34" charset="0"/>
              </a:rPr>
              <a:t>prepare trainees to be successful in a career in STEM. </a:t>
            </a:r>
            <a:br>
              <a:rPr lang="en-US" spc="-30">
                <a:latin typeface="Arial" panose="020B0604020202020204" pitchFamily="34" charset="0"/>
              </a:rPr>
            </a:br>
            <a:r>
              <a:rPr lang="en-US" spc="-30">
                <a:latin typeface="Arial" panose="020B0604020202020204" pitchFamily="34" charset="0"/>
              </a:rPr>
              <a:t>Definitions of success, therefore, tend to center around professional outcomes focused on academic success in STEM. </a:t>
            </a:r>
          </a:p>
          <a:p>
            <a:pPr marL="0" indent="0">
              <a:buNone/>
            </a:pPr>
            <a:r>
              <a:rPr lang="en-US">
                <a:latin typeface="Arial" panose="020B0604020202020204" pitchFamily="34" charset="0"/>
              </a:rPr>
              <a:t>This includes:</a:t>
            </a:r>
          </a:p>
          <a:p>
            <a:pPr lvl="1">
              <a:buFont typeface="Wingdings 3" panose="05040102010807070707" pitchFamily="18" charset="2"/>
              <a:buChar char=""/>
              <a:tabLst>
                <a:tab pos="365760" algn="l"/>
                <a:tab pos="548640" algn="l"/>
              </a:tabLst>
            </a:pPr>
            <a:r>
              <a:rPr lang="en-US" sz="2400">
                <a:latin typeface="Arial" panose="020B0604020202020204" pitchFamily="34" charset="0"/>
              </a:rPr>
              <a:t> 	Entering into a STEM PhD program</a:t>
            </a:r>
          </a:p>
          <a:p>
            <a:pPr lvl="1">
              <a:buFont typeface="Wingdings 3" panose="05040102010807070707" pitchFamily="18" charset="2"/>
              <a:buChar char=""/>
              <a:tabLst>
                <a:tab pos="365760" algn="l"/>
                <a:tab pos="548640" algn="l"/>
              </a:tabLst>
            </a:pPr>
            <a:r>
              <a:rPr lang="en-US" sz="2400">
                <a:latin typeface="Arial" panose="020B0604020202020204" pitchFamily="34" charset="0"/>
              </a:rPr>
              <a:t> 	Choosing a career in research </a:t>
            </a:r>
          </a:p>
          <a:p>
            <a:pPr lvl="1">
              <a:buFont typeface="Wingdings 3" panose="05040102010807070707" pitchFamily="18" charset="2"/>
              <a:buChar char=""/>
              <a:tabLst>
                <a:tab pos="365760" algn="l"/>
                <a:tab pos="548640" algn="l"/>
              </a:tabLst>
            </a:pPr>
            <a:r>
              <a:rPr lang="en-US" sz="2400">
                <a:latin typeface="Arial" panose="020B0604020202020204" pitchFamily="34" charset="0"/>
              </a:rPr>
              <a:t> 	Publishing papers</a:t>
            </a:r>
          </a:p>
        </p:txBody>
      </p:sp>
      <p:sp>
        <p:nvSpPr>
          <p:cNvPr id="5" name="Rectangle 4">
            <a:extLst>
              <a:ext uri="{FF2B5EF4-FFF2-40B4-BE49-F238E27FC236}">
                <a16:creationId xmlns:a16="http://schemas.microsoft.com/office/drawing/2014/main" id="{E6F8EEC3-A6B2-9230-7BF9-1A62DE4FEF22}"/>
              </a:ext>
              <a:ext uri="{C183D7F6-B498-43B3-948B-1728B52AA6E4}">
                <adec:decorative xmlns:adec="http://schemas.microsoft.com/office/drawing/2017/decorative" val="1"/>
              </a:ext>
            </a:extLst>
          </p:cNvPr>
          <p:cNvSpPr/>
          <p:nvPr/>
        </p:nvSpPr>
        <p:spPr>
          <a:xfrm>
            <a:off x="9332561" y="751874"/>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83652373-8891-40CD-31B1-5B90D38DD397}"/>
              </a:ext>
              <a:ext uri="{C183D7F6-B498-43B3-948B-1728B52AA6E4}">
                <adec:decorative xmlns:adec="http://schemas.microsoft.com/office/drawing/2017/decorative" val="1"/>
              </a:ext>
            </a:extLst>
          </p:cNvPr>
          <p:cNvSpPr txBox="1"/>
          <p:nvPr/>
        </p:nvSpPr>
        <p:spPr>
          <a:xfrm>
            <a:off x="9507492" y="747303"/>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trainee outcomes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do programs evaluate?</a:t>
            </a:r>
          </a:p>
        </p:txBody>
      </p:sp>
      <p:sp>
        <p:nvSpPr>
          <p:cNvPr id="7" name="Slide Number Placeholder 5">
            <a:extLst>
              <a:ext uri="{FF2B5EF4-FFF2-40B4-BE49-F238E27FC236}">
                <a16:creationId xmlns:a16="http://schemas.microsoft.com/office/drawing/2014/main" id="{30B0BE94-E4FA-BDA9-A4A8-2B5E8E912F37}"/>
              </a:ext>
              <a:ext uri="{C183D7F6-B498-43B3-948B-1728B52AA6E4}">
                <adec:decorative xmlns:adec="http://schemas.microsoft.com/office/drawing/2017/decorative" val="1"/>
              </a:ext>
            </a:extLst>
          </p:cNvPr>
          <p:cNvSpPr txBox="1">
            <a:spLocks/>
          </p:cNvSpPr>
          <p:nvPr/>
        </p:nvSpPr>
        <p:spPr>
          <a:xfrm>
            <a:off x="11552116" y="6433898"/>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22570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5F78C8-C59B-2905-2584-7F6F2AE24A92}"/>
              </a:ext>
            </a:extLst>
          </p:cNvPr>
          <p:cNvSpPr txBox="1">
            <a:spLocks noGrp="1"/>
          </p:cNvSpPr>
          <p:nvPr>
            <p:ph type="title" idx="4294967295"/>
          </p:nvPr>
        </p:nvSpPr>
        <p:spPr>
          <a:xfrm>
            <a:off x="419100" y="147816"/>
            <a:ext cx="8534400" cy="1013028"/>
          </a:xfrm>
          <a:prstGeom prst="rect">
            <a:avLst/>
          </a:prstGeom>
          <a:noFill/>
          <a:ln>
            <a:noFill/>
            <a:prstDash/>
          </a:ln>
          <a:effec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200"/>
              </a:spcBef>
              <a:spcAft>
                <a:spcPts val="200"/>
              </a:spcAft>
              <a:buClr>
                <a:schemeClr val="accent1"/>
              </a:buClr>
              <a:buSzPct val="100000"/>
              <a:buFont typeface="Tw Cen MT" panose="020B0602020104020603" pitchFamily="34" charset="0"/>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t>Program Success </a:t>
            </a:r>
            <a:b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b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t>Is Not Always the Same </a:t>
            </a:r>
            <a:b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b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t>as Trainee Success</a:t>
            </a:r>
            <a:endPar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FE2D42B8-287D-6340-0658-17EB1528B447}"/>
              </a:ext>
            </a:extLst>
          </p:cNvPr>
          <p:cNvSpPr>
            <a:spLocks noGrp="1"/>
          </p:cNvSpPr>
          <p:nvPr>
            <p:ph idx="1"/>
          </p:nvPr>
        </p:nvSpPr>
        <p:spPr>
          <a:xfrm>
            <a:off x="419101" y="1897772"/>
            <a:ext cx="8534400" cy="4188700"/>
          </a:xfrm>
        </p:spPr>
        <p:txBody>
          <a:bodyPr>
            <a:normAutofit/>
          </a:bodyPr>
          <a:lstStyle/>
          <a:p>
            <a:pPr marL="0" indent="0">
              <a:buNone/>
            </a:pPr>
            <a:r>
              <a:rPr lang="en-US">
                <a:latin typeface="Arial" panose="020B0604020202020204" pitchFamily="34" charset="0"/>
              </a:rPr>
              <a:t>It is important to note that definitions of success for individual trainees do not always align with their program’s success. </a:t>
            </a:r>
          </a:p>
          <a:p>
            <a:pPr marL="0" indent="0">
              <a:buNone/>
            </a:pPr>
            <a:r>
              <a:rPr lang="en-US">
                <a:latin typeface="Arial" panose="020B0604020202020204" pitchFamily="34" charset="0"/>
              </a:rPr>
              <a:t>Many trainees choose careers outside of STEM or academia, which are often considered non-traditional or alternative career choices, or not identified altogether; however, they are successful outcomes relative to the trainees themselves. </a:t>
            </a:r>
          </a:p>
          <a:p>
            <a:pPr marL="0" indent="0">
              <a:buNone/>
            </a:pPr>
            <a:r>
              <a:rPr lang="en-US">
                <a:latin typeface="Arial" panose="020B0604020202020204" pitchFamily="34" charset="0"/>
              </a:rPr>
              <a:t>This highlights the subjectivity in defining successful outcomes and emphasizes the importance of relaying that to trainees. </a:t>
            </a:r>
          </a:p>
        </p:txBody>
      </p:sp>
      <p:sp>
        <p:nvSpPr>
          <p:cNvPr id="6" name="Rectangle 5">
            <a:extLst>
              <a:ext uri="{FF2B5EF4-FFF2-40B4-BE49-F238E27FC236}">
                <a16:creationId xmlns:a16="http://schemas.microsoft.com/office/drawing/2014/main" id="{082FB8D9-2D22-A032-420A-53C795A58A35}"/>
              </a:ext>
              <a:ext uri="{C183D7F6-B498-43B3-948B-1728B52AA6E4}">
                <adec:decorative xmlns:adec="http://schemas.microsoft.com/office/drawing/2017/decorative" val="1"/>
              </a:ext>
            </a:extLst>
          </p:cNvPr>
          <p:cNvSpPr/>
          <p:nvPr/>
        </p:nvSpPr>
        <p:spPr>
          <a:xfrm>
            <a:off x="9332561" y="751874"/>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TextBox 9">
            <a:extLst>
              <a:ext uri="{FF2B5EF4-FFF2-40B4-BE49-F238E27FC236}">
                <a16:creationId xmlns:a16="http://schemas.microsoft.com/office/drawing/2014/main" id="{C1D9B119-F770-3132-2222-3F908677F45A}"/>
              </a:ext>
              <a:ext uri="{C183D7F6-B498-43B3-948B-1728B52AA6E4}">
                <adec:decorative xmlns:adec="http://schemas.microsoft.com/office/drawing/2017/decorative" val="1"/>
              </a:ext>
            </a:extLst>
          </p:cNvPr>
          <p:cNvSpPr txBox="1"/>
          <p:nvPr/>
        </p:nvSpPr>
        <p:spPr>
          <a:xfrm>
            <a:off x="9507492" y="747303"/>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trainee outcomes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do programs evaluate?</a:t>
            </a:r>
          </a:p>
        </p:txBody>
      </p:sp>
      <p:sp>
        <p:nvSpPr>
          <p:cNvPr id="7" name="Slide Number Placeholder 5">
            <a:extLst>
              <a:ext uri="{FF2B5EF4-FFF2-40B4-BE49-F238E27FC236}">
                <a16:creationId xmlns:a16="http://schemas.microsoft.com/office/drawing/2014/main" id="{30B0BE94-E4FA-BDA9-A4A8-2B5E8E912F37}"/>
              </a:ext>
              <a:ext uri="{C183D7F6-B498-43B3-948B-1728B52AA6E4}">
                <adec:decorative xmlns:adec="http://schemas.microsoft.com/office/drawing/2017/decorative" val="1"/>
              </a:ext>
            </a:extLst>
          </p:cNvPr>
          <p:cNvSpPr txBox="1">
            <a:spLocks/>
          </p:cNvSpPr>
          <p:nvPr/>
        </p:nvSpPr>
        <p:spPr>
          <a:xfrm>
            <a:off x="11549461" y="6436542"/>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067341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77334" y="2344309"/>
            <a:ext cx="3918520" cy="1513115"/>
          </a:xfrm>
        </p:spPr>
        <p:txBody>
          <a:bodyPr>
            <a:noAutofit/>
          </a:bodyPr>
          <a:lstStyle/>
          <a:p>
            <a:r>
              <a:rPr lang="en-US" b="0" i="0">
                <a:effectLst/>
              </a:rPr>
              <a:t>Trainee Outcomes</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766108" y="3773040"/>
            <a:ext cx="3086701"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56EBE4B-D088-36CF-3873-102596950BF0}"/>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E9A0DA-31C5-86D7-D7AA-E880C5D97A86}"/>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0934234-FD4A-AC62-EC47-8E59DCEA44A4}"/>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2ADFCE68-1177-4CB3-B65A-7508DA3FE519}"/>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pic>
        <p:nvPicPr>
          <p:cNvPr id="5" name="Graphic 4" descr="Closed book with solid fill">
            <a:hlinkClick r:id="rId11"/>
            <a:extLst>
              <a:ext uri="{FF2B5EF4-FFF2-40B4-BE49-F238E27FC236}">
                <a16:creationId xmlns:a16="http://schemas.microsoft.com/office/drawing/2014/main" id="{FB8C7AE0-78B5-6AD6-19A3-44886E65B2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2229" y="5720834"/>
            <a:ext cx="574921" cy="574921"/>
          </a:xfrm>
          <a:prstGeom prst="rect">
            <a:avLst/>
          </a:prstGeom>
        </p:spPr>
      </p:pic>
      <p:sp>
        <p:nvSpPr>
          <p:cNvPr id="11" name="Slide Number Placeholder 5">
            <a:extLst>
              <a:ext uri="{FF2B5EF4-FFF2-40B4-BE49-F238E27FC236}">
                <a16:creationId xmlns:a16="http://schemas.microsoft.com/office/drawing/2014/main" id="{A3C75482-9255-5411-ACFB-75821D693735}"/>
              </a:ext>
              <a:ext uri="{C183D7F6-B498-43B3-948B-1728B52AA6E4}">
                <adec:decorative xmlns:adec="http://schemas.microsoft.com/office/drawing/2017/decorative" val="1"/>
              </a:ext>
            </a:extLst>
          </p:cNvPr>
          <p:cNvSpPr txBox="1">
            <a:spLocks/>
          </p:cNvSpPr>
          <p:nvPr/>
        </p:nvSpPr>
        <p:spPr>
          <a:xfrm>
            <a:off x="11557415" y="643389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7484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AC63FF0-6885-9B78-92AB-6341E91DCABF}"/>
              </a:ext>
            </a:extLst>
          </p:cNvPr>
          <p:cNvSpPr>
            <a:spLocks noGrp="1"/>
          </p:cNvSpPr>
          <p:nvPr>
            <p:ph type="title" idx="4294967295"/>
          </p:nvPr>
        </p:nvSpPr>
        <p:spPr>
          <a:xfrm>
            <a:off x="142875" y="211138"/>
            <a:ext cx="9086850" cy="2189162"/>
          </a:xfrm>
          <a:prstGeom prst="rect">
            <a:avLst/>
          </a:prstGeom>
          <a:noFill/>
          <a:ln>
            <a:noFill/>
            <a:prstDash/>
          </a:ln>
          <a:effec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80000"/>
              </a:lnSpc>
              <a:spcBef>
                <a:spcPts val="1200"/>
              </a:spcBef>
              <a:spcAft>
                <a:spcPts val="200"/>
              </a:spcAft>
              <a:buClr>
                <a:schemeClr val="accent1"/>
              </a:buClr>
              <a:buSzPct val="100000"/>
              <a:buFont typeface="Tw Cen MT" panose="020B0602020104020603" pitchFamily="34" charset="0"/>
              <a:buNone/>
              <a:tabLst/>
              <a:defRPr/>
            </a:pPr>
            <a:r>
              <a:rPr kumimoji="0" lang="en-US" sz="3600" b="0" i="0" u="none" strike="noStrike" kern="1200" cap="none" spc="-30" normalizeH="0" baseline="0" noProof="0">
                <a:ln>
                  <a:noFill/>
                </a:ln>
                <a:solidFill>
                  <a:schemeClr val="bg1"/>
                </a:solidFill>
                <a:effectLst/>
                <a:uLnTx/>
                <a:uFillTx/>
                <a:latin typeface="Arial Black" panose="020B0A04020102020204" pitchFamily="34" charset="0"/>
                <a:ea typeface="Calibri" panose="020F0502020204030204" pitchFamily="34" charset="0"/>
                <a:cs typeface="Calibri" panose="020F0502020204030204" pitchFamily="34" charset="0"/>
              </a:rPr>
              <a:t>There Is No Standard Definition for Trainee Outcomes Across Career Categories or Within a Category</a:t>
            </a:r>
            <a:endParaRPr kumimoji="0" lang="en-US" sz="3600" b="0" i="0" u="none" strike="noStrike" kern="1200" cap="none" spc="-30" normalizeH="0" baseline="0" noProof="0">
              <a:ln>
                <a:noFill/>
              </a:ln>
              <a:solidFill>
                <a:schemeClr val="bg1"/>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None/>
              <a:tabLst/>
              <a:defRPr/>
            </a:pPr>
            <a:endParaRPr kumimoji="0" lang="en-US" sz="2200" b="0" i="0" u="none" strike="noStrike" kern="1200" cap="none" spc="0" normalizeH="0" baseline="0" noProof="0">
              <a:ln>
                <a:noFill/>
              </a:ln>
              <a:solidFill>
                <a:schemeClr val="bg1"/>
              </a:solidFill>
              <a:effectLst/>
              <a:uLnTx/>
              <a:uFillTx/>
              <a:latin typeface="+mn-lt"/>
              <a:ea typeface="+mn-ea"/>
              <a:cs typeface="Arial" panose="020B0604020202020204" pitchFamily="34" charset="0"/>
            </a:endParaRPr>
          </a:p>
        </p:txBody>
      </p:sp>
      <p:sp>
        <p:nvSpPr>
          <p:cNvPr id="22" name="Oval 21">
            <a:extLst>
              <a:ext uri="{FF2B5EF4-FFF2-40B4-BE49-F238E27FC236}">
                <a16:creationId xmlns:a16="http://schemas.microsoft.com/office/drawing/2014/main" id="{D2ACCD08-0AC3-BA69-44F3-389D16ACA911}"/>
              </a:ext>
            </a:extLst>
          </p:cNvPr>
          <p:cNvSpPr/>
          <p:nvPr/>
        </p:nvSpPr>
        <p:spPr>
          <a:xfrm>
            <a:off x="238329" y="3160094"/>
            <a:ext cx="1885663" cy="1810023"/>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pc="-30">
                <a:solidFill>
                  <a:schemeClr val="tx1"/>
                </a:solidFill>
                <a:latin typeface="Arial" panose="020B0604020202020204" pitchFamily="34" charset="0"/>
                <a:cs typeface="Arial" panose="020B0604020202020204" pitchFamily="34" charset="0"/>
              </a:rPr>
              <a:t>High school and high school graduates</a:t>
            </a:r>
          </a:p>
        </p:txBody>
      </p:sp>
      <p:sp>
        <p:nvSpPr>
          <p:cNvPr id="15" name="Oval 14">
            <a:extLst>
              <a:ext uri="{FF2B5EF4-FFF2-40B4-BE49-F238E27FC236}">
                <a16:creationId xmlns:a16="http://schemas.microsoft.com/office/drawing/2014/main" id="{1BCDD5DB-7376-EF4A-ED6E-E8DBF91C1AEC}"/>
              </a:ext>
            </a:extLst>
          </p:cNvPr>
          <p:cNvSpPr/>
          <p:nvPr/>
        </p:nvSpPr>
        <p:spPr>
          <a:xfrm>
            <a:off x="1990899" y="3160095"/>
            <a:ext cx="1885663" cy="1810023"/>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pc="-30">
                <a:solidFill>
                  <a:schemeClr val="tx1"/>
                </a:solidFill>
                <a:latin typeface="Arial" panose="020B0604020202020204" pitchFamily="34" charset="0"/>
                <a:cs typeface="Arial" panose="020B0604020202020204" pitchFamily="34" charset="0"/>
              </a:rPr>
              <a:t>Undergraduate </a:t>
            </a:r>
            <a:br>
              <a:rPr lang="en-US" spc="-30">
                <a:solidFill>
                  <a:schemeClr val="tx1"/>
                </a:solidFill>
                <a:latin typeface="Arial" panose="020B0604020202020204" pitchFamily="34" charset="0"/>
                <a:cs typeface="Arial" panose="020B0604020202020204" pitchFamily="34" charset="0"/>
              </a:rPr>
            </a:br>
            <a:r>
              <a:rPr lang="en-US" spc="-30">
                <a:solidFill>
                  <a:schemeClr val="tx1"/>
                </a:solidFill>
                <a:latin typeface="Arial" panose="020B0604020202020204" pitchFamily="34" charset="0"/>
                <a:cs typeface="Arial" panose="020B0604020202020204" pitchFamily="34" charset="0"/>
              </a:rPr>
              <a:t>programs</a:t>
            </a:r>
          </a:p>
        </p:txBody>
      </p:sp>
      <p:sp>
        <p:nvSpPr>
          <p:cNvPr id="18" name="Oval 17">
            <a:extLst>
              <a:ext uri="{FF2B5EF4-FFF2-40B4-BE49-F238E27FC236}">
                <a16:creationId xmlns:a16="http://schemas.microsoft.com/office/drawing/2014/main" id="{3A9A68AC-E153-F1E0-0D5E-5D0C93CA2054}"/>
              </a:ext>
            </a:extLst>
          </p:cNvPr>
          <p:cNvSpPr/>
          <p:nvPr/>
        </p:nvSpPr>
        <p:spPr>
          <a:xfrm>
            <a:off x="3743469" y="3143802"/>
            <a:ext cx="1885663" cy="1810023"/>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Graduate programs</a:t>
            </a:r>
          </a:p>
        </p:txBody>
      </p:sp>
      <p:sp>
        <p:nvSpPr>
          <p:cNvPr id="27" name="Oval 26">
            <a:extLst>
              <a:ext uri="{FF2B5EF4-FFF2-40B4-BE49-F238E27FC236}">
                <a16:creationId xmlns:a16="http://schemas.microsoft.com/office/drawing/2014/main" id="{C7A63248-EF4A-5506-C31C-B22C70A33884}"/>
              </a:ext>
            </a:extLst>
          </p:cNvPr>
          <p:cNvSpPr/>
          <p:nvPr/>
        </p:nvSpPr>
        <p:spPr>
          <a:xfrm>
            <a:off x="5496039" y="3128683"/>
            <a:ext cx="1885663" cy="1810024"/>
          </a:xfrm>
          <a:prstGeom prst="ellipse">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Post doctoral programs</a:t>
            </a:r>
          </a:p>
        </p:txBody>
      </p:sp>
      <p:sp>
        <p:nvSpPr>
          <p:cNvPr id="26" name="Oval 25">
            <a:extLst>
              <a:ext uri="{FF2B5EF4-FFF2-40B4-BE49-F238E27FC236}">
                <a16:creationId xmlns:a16="http://schemas.microsoft.com/office/drawing/2014/main" id="{8B039D9A-1297-2AC2-3032-5BFE940B7922}"/>
              </a:ext>
            </a:extLst>
          </p:cNvPr>
          <p:cNvSpPr/>
          <p:nvPr/>
        </p:nvSpPr>
        <p:spPr>
          <a:xfrm>
            <a:off x="7248610" y="3128683"/>
            <a:ext cx="1885662" cy="1810022"/>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Clinical and medical programs</a:t>
            </a:r>
          </a:p>
        </p:txBody>
      </p:sp>
      <p:sp>
        <p:nvSpPr>
          <p:cNvPr id="4" name="Rectangle 3">
            <a:extLst>
              <a:ext uri="{FF2B5EF4-FFF2-40B4-BE49-F238E27FC236}">
                <a16:creationId xmlns:a16="http://schemas.microsoft.com/office/drawing/2014/main" id="{134C66C6-FD04-C3EC-314D-ACCD6D72132F}"/>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 name="TextBox 4">
            <a:extLst>
              <a:ext uri="{FF2B5EF4-FFF2-40B4-BE49-F238E27FC236}">
                <a16:creationId xmlns:a16="http://schemas.microsoft.com/office/drawing/2014/main" id="{F1B3BD2B-2A37-BF71-6B7F-E0C809EABAEB}"/>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6" name="Slide Number Placeholder 5">
            <a:extLst>
              <a:ext uri="{FF2B5EF4-FFF2-40B4-BE49-F238E27FC236}">
                <a16:creationId xmlns:a16="http://schemas.microsoft.com/office/drawing/2014/main" id="{36E7E355-9DCA-4F03-2CC6-D656785C3511}"/>
              </a:ext>
              <a:ext uri="{C183D7F6-B498-43B3-948B-1728B52AA6E4}">
                <adec:decorative xmlns:adec="http://schemas.microsoft.com/office/drawing/2017/decorative" val="1"/>
              </a:ext>
            </a:extLst>
          </p:cNvPr>
          <p:cNvSpPr txBox="1">
            <a:spLocks/>
          </p:cNvSpPr>
          <p:nvPr/>
        </p:nvSpPr>
        <p:spPr>
          <a:xfrm>
            <a:off x="11554170" y="643768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19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352791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CC8F4-A8BA-6998-FC7B-CAAE61C33CA5}"/>
              </a:ext>
              <a:ext uri="{C183D7F6-B498-43B3-948B-1728B52AA6E4}">
                <adec:decorative xmlns:adec="http://schemas.microsoft.com/office/drawing/2017/decorative" val="1"/>
              </a:ext>
            </a:extLst>
          </p:cNvPr>
          <p:cNvSpPr/>
          <p:nvPr/>
        </p:nvSpPr>
        <p:spPr>
          <a:xfrm>
            <a:off x="-40192" y="0"/>
            <a:ext cx="12232192" cy="6341906"/>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8758FC5-5CEE-1986-98AD-AE39EFE36150}"/>
              </a:ext>
            </a:extLst>
          </p:cNvPr>
          <p:cNvSpPr>
            <a:spLocks noGrp="1"/>
          </p:cNvSpPr>
          <p:nvPr>
            <p:ph type="title"/>
          </p:nvPr>
        </p:nvSpPr>
        <p:spPr>
          <a:xfrm>
            <a:off x="1488602" y="209845"/>
            <a:ext cx="9218984" cy="1499616"/>
          </a:xfrm>
        </p:spPr>
        <p:txBody>
          <a:bodyPr>
            <a:normAutofit/>
          </a:bodyPr>
          <a:lstStyle/>
          <a:p>
            <a:r>
              <a:rPr lang="en-US" b="0" cap="none">
                <a:latin typeface="HelveticaNeueLT Std Blk" panose="020B0904020202020204" pitchFamily="34" charset="0"/>
              </a:rPr>
              <a:t>Welcome Video</a:t>
            </a:r>
          </a:p>
        </p:txBody>
      </p:sp>
      <p:cxnSp>
        <p:nvCxnSpPr>
          <p:cNvPr id="5" name="Straight Connector 4">
            <a:extLst>
              <a:ext uri="{FF2B5EF4-FFF2-40B4-BE49-F238E27FC236}">
                <a16:creationId xmlns:a16="http://schemas.microsoft.com/office/drawing/2014/main" id="{B1DF874B-9214-D178-0A30-93A9D91739E8}"/>
              </a:ext>
              <a:ext uri="{C183D7F6-B498-43B3-948B-1728B52AA6E4}">
                <adec:decorative xmlns:adec="http://schemas.microsoft.com/office/drawing/2017/decorative" val="1"/>
              </a:ext>
            </a:extLst>
          </p:cNvPr>
          <p:cNvCxnSpPr>
            <a:cxnSpLocks/>
          </p:cNvCxnSpPr>
          <p:nvPr/>
        </p:nvCxnSpPr>
        <p:spPr>
          <a:xfrm>
            <a:off x="1485901" y="1717132"/>
            <a:ext cx="9220199"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B7E7C3-D7B1-EC35-E7FC-6829049E9F58}"/>
              </a:ext>
              <a:ext uri="{C183D7F6-B498-43B3-948B-1728B52AA6E4}">
                <adec:decorative xmlns:adec="http://schemas.microsoft.com/office/drawing/2017/decorative" val="1"/>
              </a:ext>
            </a:extLst>
          </p:cNvPr>
          <p:cNvSpPr txBox="1"/>
          <p:nvPr/>
        </p:nvSpPr>
        <p:spPr>
          <a:xfrm rot="19946326">
            <a:off x="3319975" y="2497976"/>
            <a:ext cx="5552050" cy="1862048"/>
          </a:xfrm>
          <a:prstGeom prst="rect">
            <a:avLst/>
          </a:prstGeom>
          <a:noFill/>
        </p:spPr>
        <p:txBody>
          <a:bodyPr wrap="square" rtlCol="0">
            <a:spAutoFit/>
          </a:bodyPr>
          <a:lstStyle/>
          <a:p>
            <a:pPr algn="ctr"/>
            <a:r>
              <a:rPr lang="en-US" sz="11500" b="1">
                <a:solidFill>
                  <a:schemeClr val="bg1">
                    <a:alpha val="18000"/>
                  </a:schemeClr>
                </a:solidFill>
                <a:latin typeface="HelveticaNeueLT Std Med" panose="020B0604020202020204" pitchFamily="34" charset="0"/>
              </a:rPr>
              <a:t>DRAFT</a:t>
            </a:r>
          </a:p>
        </p:txBody>
      </p:sp>
      <p:sp>
        <p:nvSpPr>
          <p:cNvPr id="4" name="Slide Number Placeholder 5">
            <a:extLst>
              <a:ext uri="{FF2B5EF4-FFF2-40B4-BE49-F238E27FC236}">
                <a16:creationId xmlns:a16="http://schemas.microsoft.com/office/drawing/2014/main" id="{F740D62D-FE7B-E045-6D55-1EE7D23B7327}"/>
              </a:ext>
              <a:ext uri="{C183D7F6-B498-43B3-948B-1728B52AA6E4}">
                <adec:decorative xmlns:adec="http://schemas.microsoft.com/office/drawing/2017/decorative" val="1"/>
              </a:ext>
            </a:extLst>
          </p:cNvPr>
          <p:cNvSpPr txBox="1">
            <a:spLocks/>
          </p:cNvSpPr>
          <p:nvPr/>
        </p:nvSpPr>
        <p:spPr>
          <a:xfrm>
            <a:off x="11597043"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a:t>
            </a:fld>
            <a:endParaRPr lang="en-US" i="0">
              <a:solidFill>
                <a:schemeClr val="tx1"/>
              </a:solidFill>
              <a:latin typeface="HelveticaNeueLT Std Med" panose="020B0604020202020204" pitchFamily="34" charset="0"/>
            </a:endParaRPr>
          </a:p>
        </p:txBody>
      </p:sp>
      <p:pic>
        <p:nvPicPr>
          <p:cNvPr id="6" name="Online Media 5" title="NHGRI Toolkit video">
            <a:hlinkClick r:id="" action="ppaction://media"/>
            <a:extLst>
              <a:ext uri="{FF2B5EF4-FFF2-40B4-BE49-F238E27FC236}">
                <a16:creationId xmlns:a16="http://schemas.microsoft.com/office/drawing/2014/main" id="{125B908A-A64E-9B39-A8A5-DE1F9289EDB1}"/>
              </a:ext>
            </a:extLst>
          </p:cNvPr>
          <p:cNvPicPr>
            <a:picLocks noRot="1" noChangeAspect="1"/>
          </p:cNvPicPr>
          <p:nvPr>
            <a:videoFile r:link="rId1"/>
          </p:nvPr>
        </p:nvPicPr>
        <p:blipFill>
          <a:blip r:embed="rId4"/>
          <a:stretch>
            <a:fillRect/>
          </a:stretch>
        </p:blipFill>
        <p:spPr>
          <a:xfrm>
            <a:off x="2527045" y="1999820"/>
            <a:ext cx="7137910" cy="4032919"/>
          </a:xfrm>
          <a:prstGeom prst="rect">
            <a:avLst/>
          </a:prstGeom>
        </p:spPr>
      </p:pic>
    </p:spTree>
    <p:extLst>
      <p:ext uri="{BB962C8B-B14F-4D97-AF65-F5344CB8AC3E}">
        <p14:creationId xmlns:p14="http://schemas.microsoft.com/office/powerpoint/2010/main" val="1147560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3821-90B7-1737-7A52-78EB5B9E329F}"/>
              </a:ext>
            </a:extLst>
          </p:cNvPr>
          <p:cNvSpPr>
            <a:spLocks noGrp="1"/>
          </p:cNvSpPr>
          <p:nvPr>
            <p:ph type="title"/>
          </p:nvPr>
        </p:nvSpPr>
        <p:spPr>
          <a:xfrm>
            <a:off x="419100" y="220585"/>
            <a:ext cx="8534400" cy="1499616"/>
          </a:xfrm>
        </p:spPr>
        <p:txBody>
          <a:bodyPr>
            <a:normAutofit/>
          </a:bodyPr>
          <a:lstStyle/>
          <a:p>
            <a:r>
              <a:rPr lang="en-US" b="0" i="0" cap="none">
                <a:effectLst/>
                <a:latin typeface="Arial Black" panose="020B0A04020102020204" pitchFamily="34" charset="0"/>
              </a:rPr>
              <a:t>Categories of </a:t>
            </a:r>
            <a:br>
              <a:rPr lang="en-US" b="0" i="0" cap="none">
                <a:effectLst/>
                <a:latin typeface="Arial Black" panose="020B0A04020102020204" pitchFamily="34" charset="0"/>
              </a:rPr>
            </a:br>
            <a:r>
              <a:rPr lang="en-US" b="0" i="0" cap="none">
                <a:effectLst/>
                <a:latin typeface="Arial Black" panose="020B0A04020102020204" pitchFamily="34" charset="0"/>
              </a:rPr>
              <a:t>Trainee Outcomes</a:t>
            </a:r>
            <a:endParaRPr lang="en-US" cap="none">
              <a:latin typeface="Arial Black" panose="020B0A04020102020204" pitchFamily="34" charset="0"/>
            </a:endParaRPr>
          </a:p>
        </p:txBody>
      </p:sp>
      <p:sp>
        <p:nvSpPr>
          <p:cNvPr id="6" name="Content Placeholder 2">
            <a:extLst>
              <a:ext uri="{FF2B5EF4-FFF2-40B4-BE49-F238E27FC236}">
                <a16:creationId xmlns:a16="http://schemas.microsoft.com/office/drawing/2014/main" id="{99DC8DAE-91D6-DC5D-79E6-D91939E4D843}"/>
              </a:ext>
            </a:extLst>
          </p:cNvPr>
          <p:cNvSpPr txBox="1">
            <a:spLocks/>
          </p:cNvSpPr>
          <p:nvPr/>
        </p:nvSpPr>
        <p:spPr>
          <a:xfrm>
            <a:off x="419101" y="1927849"/>
            <a:ext cx="8534400" cy="107663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
                <a:srgbClr val="5FE0D4"/>
              </a:buClr>
              <a:buNone/>
              <a:tabLst>
                <a:tab pos="36576" algn="l"/>
                <a:tab pos="365760" algn="l"/>
              </a:tabLst>
            </a:pPr>
            <a:r>
              <a:rPr lang="en-US" sz="2400">
                <a:solidFill>
                  <a:schemeClr val="bg1"/>
                </a:solidFill>
                <a:latin typeface="Arial" panose="020B0604020202020204" pitchFamily="34" charset="0"/>
                <a:cs typeface="Arial" panose="020B0604020202020204" pitchFamily="34" charset="0"/>
              </a:rPr>
              <a:t>Although there is no standard list of outcomes all biomedical research training programs collect, trainee outcomes can be broadly categorized as:</a:t>
            </a:r>
          </a:p>
        </p:txBody>
      </p:sp>
      <p:sp>
        <p:nvSpPr>
          <p:cNvPr id="9" name="Rectangle: Rounded Corners 8">
            <a:extLst>
              <a:ext uri="{FF2B5EF4-FFF2-40B4-BE49-F238E27FC236}">
                <a16:creationId xmlns:a16="http://schemas.microsoft.com/office/drawing/2014/main" id="{CE4950E6-622A-E46B-AF14-4B500183A271}"/>
              </a:ext>
            </a:extLst>
          </p:cNvPr>
          <p:cNvSpPr/>
          <p:nvPr/>
        </p:nvSpPr>
        <p:spPr>
          <a:xfrm>
            <a:off x="328289" y="3639526"/>
            <a:ext cx="4071915" cy="2194228"/>
          </a:xfrm>
          <a:prstGeom prst="roundRect">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a:p>
            <a:pPr algn="ctr">
              <a:spcAft>
                <a:spcPts val="600"/>
              </a:spcAft>
            </a:pPr>
            <a:r>
              <a:rPr lang="en-US" sz="2400" b="1">
                <a:solidFill>
                  <a:schemeClr val="tx1"/>
                </a:solidFill>
                <a:latin typeface="Arial" panose="020B0604020202020204" pitchFamily="34" charset="0"/>
                <a:cs typeface="Arial" panose="020B0604020202020204" pitchFamily="34" charset="0"/>
              </a:rPr>
              <a:t>Psychosocial outcomes:</a:t>
            </a:r>
            <a:endParaRPr lang="en-US" sz="2400">
              <a:solidFill>
                <a:schemeClr val="tx1"/>
              </a:solidFill>
              <a:latin typeface="Arial" panose="020B0604020202020204" pitchFamily="34" charset="0"/>
              <a:cs typeface="Arial" panose="020B0604020202020204" pitchFamily="34" charset="0"/>
            </a:endParaRPr>
          </a:p>
          <a:p>
            <a:pPr algn="ctr">
              <a:spcAft>
                <a:spcPts val="600"/>
              </a:spcAft>
            </a:pPr>
            <a:r>
              <a:rPr lang="en-US">
                <a:solidFill>
                  <a:schemeClr val="tx1"/>
                </a:solidFill>
                <a:latin typeface="Arial" panose="020B0604020202020204" pitchFamily="34" charset="0"/>
                <a:cs typeface="Arial" panose="020B0604020202020204" pitchFamily="34" charset="0"/>
              </a:rPr>
              <a:t>Considers a trainee’s</a:t>
            </a:r>
            <a:r>
              <a:rPr lang="en-US" b="0" i="0">
                <a:solidFill>
                  <a:srgbClr val="202122"/>
                </a:solidFill>
                <a:effectLst/>
                <a:latin typeface="Arial" panose="020B0604020202020204" pitchFamily="34" charset="0"/>
                <a:cs typeface="Arial" panose="020B0604020202020204" pitchFamily="34" charset="0"/>
              </a:rPr>
              <a:t> psychological, emotional, social, and cognitive </a:t>
            </a:r>
            <a:br>
              <a:rPr lang="en-US" b="0" i="0">
                <a:solidFill>
                  <a:srgbClr val="202122"/>
                </a:solidFill>
                <a:effectLst/>
                <a:latin typeface="Arial" panose="020B0604020202020204" pitchFamily="34" charset="0"/>
                <a:cs typeface="Arial" panose="020B0604020202020204" pitchFamily="34" charset="0"/>
              </a:rPr>
            </a:br>
            <a:r>
              <a:rPr lang="en-US" b="0" i="0">
                <a:solidFill>
                  <a:srgbClr val="202122"/>
                </a:solidFill>
                <a:effectLst/>
                <a:latin typeface="Arial" panose="020B0604020202020204" pitchFamily="34" charset="0"/>
                <a:cs typeface="Arial" panose="020B0604020202020204" pitchFamily="34" charset="0"/>
              </a:rPr>
              <a:t>well-being.  </a:t>
            </a:r>
            <a:endParaRPr lang="en-US">
              <a:solidFill>
                <a:schemeClr val="tx1"/>
              </a:solidFill>
              <a:latin typeface="Arial" panose="020B0604020202020204" pitchFamily="34" charset="0"/>
              <a:cs typeface="Arial" panose="020B0604020202020204" pitchFamily="34" charset="0"/>
            </a:endParaRPr>
          </a:p>
        </p:txBody>
      </p:sp>
      <p:grpSp>
        <p:nvGrpSpPr>
          <p:cNvPr id="16" name="Group 15" descr="Icon of a person viewed with a magnifying glass">
            <a:extLst>
              <a:ext uri="{FF2B5EF4-FFF2-40B4-BE49-F238E27FC236}">
                <a16:creationId xmlns:a16="http://schemas.microsoft.com/office/drawing/2014/main" id="{6D2AA35A-46AD-EE21-B107-B2BF3295A988}"/>
              </a:ext>
            </a:extLst>
          </p:cNvPr>
          <p:cNvGrpSpPr/>
          <p:nvPr/>
        </p:nvGrpSpPr>
        <p:grpSpPr>
          <a:xfrm>
            <a:off x="1907026" y="3226782"/>
            <a:ext cx="938031" cy="938031"/>
            <a:chOff x="2371217" y="2901731"/>
            <a:chExt cx="938031" cy="938031"/>
          </a:xfrm>
        </p:grpSpPr>
        <p:sp>
          <p:nvSpPr>
            <p:cNvPr id="5" name="Oval 4">
              <a:extLst>
                <a:ext uri="{FF2B5EF4-FFF2-40B4-BE49-F238E27FC236}">
                  <a16:creationId xmlns:a16="http://schemas.microsoft.com/office/drawing/2014/main" id="{0632E527-004F-887E-4CE3-75C797C46151}"/>
                </a:ext>
              </a:extLst>
            </p:cNvPr>
            <p:cNvSpPr/>
            <p:nvPr/>
          </p:nvSpPr>
          <p:spPr>
            <a:xfrm>
              <a:off x="2371217" y="2901731"/>
              <a:ext cx="938031" cy="938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Target Audience with solid fill">
              <a:extLst>
                <a:ext uri="{FF2B5EF4-FFF2-40B4-BE49-F238E27FC236}">
                  <a16:creationId xmlns:a16="http://schemas.microsoft.com/office/drawing/2014/main" id="{F890402A-3F46-BBFB-80B6-A506C8BD8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6113" y="2963873"/>
              <a:ext cx="813746" cy="813746"/>
            </a:xfrm>
            <a:prstGeom prst="rect">
              <a:avLst/>
            </a:prstGeom>
          </p:spPr>
        </p:pic>
      </p:grpSp>
      <p:sp>
        <p:nvSpPr>
          <p:cNvPr id="10" name="Rectangle: Rounded Corners 9">
            <a:extLst>
              <a:ext uri="{FF2B5EF4-FFF2-40B4-BE49-F238E27FC236}">
                <a16:creationId xmlns:a16="http://schemas.microsoft.com/office/drawing/2014/main" id="{5EB33392-42FB-0418-6590-73121FE9AAC0}"/>
              </a:ext>
            </a:extLst>
          </p:cNvPr>
          <p:cNvSpPr/>
          <p:nvPr/>
        </p:nvSpPr>
        <p:spPr>
          <a:xfrm>
            <a:off x="4666211" y="3639526"/>
            <a:ext cx="4379192" cy="2194228"/>
          </a:xfrm>
          <a:prstGeom prst="roundRect">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a:p>
            <a:pPr algn="ctr">
              <a:spcBef>
                <a:spcPts val="100"/>
              </a:spcBef>
              <a:spcAft>
                <a:spcPts val="600"/>
              </a:spcAft>
            </a:pPr>
            <a:r>
              <a:rPr lang="en-US" sz="2400" b="1">
                <a:solidFill>
                  <a:schemeClr val="tx1"/>
                </a:solidFill>
                <a:latin typeface="Arial" panose="020B0604020202020204" pitchFamily="34" charset="0"/>
                <a:cs typeface="Arial" panose="020B0604020202020204" pitchFamily="34" charset="0"/>
              </a:rPr>
              <a:t>Professional outcomes:</a:t>
            </a:r>
          </a:p>
          <a:p>
            <a:pPr algn="ctr">
              <a:spcAft>
                <a:spcPts val="600"/>
              </a:spcAft>
            </a:pPr>
            <a:r>
              <a:rPr lang="en-US">
                <a:solidFill>
                  <a:schemeClr val="tx1"/>
                </a:solidFill>
                <a:latin typeface="Arial" panose="020B0604020202020204" pitchFamily="34" charset="0"/>
                <a:cs typeface="Arial" panose="020B0604020202020204" pitchFamily="34" charset="0"/>
              </a:rPr>
              <a:t>Outcomes that may not consider some of the significant factors such as socio-economic status of trainees, research self-efficacy, mentorship, etc. </a:t>
            </a:r>
          </a:p>
        </p:txBody>
      </p:sp>
      <p:grpSp>
        <p:nvGrpSpPr>
          <p:cNvPr id="17" name="Group 16" descr="Person icon">
            <a:extLst>
              <a:ext uri="{FF2B5EF4-FFF2-40B4-BE49-F238E27FC236}">
                <a16:creationId xmlns:a16="http://schemas.microsoft.com/office/drawing/2014/main" id="{1F9100AA-80E1-5FF3-33AC-59DDC2D5A2DD}"/>
              </a:ext>
            </a:extLst>
          </p:cNvPr>
          <p:cNvGrpSpPr/>
          <p:nvPr/>
        </p:nvGrpSpPr>
        <p:grpSpPr>
          <a:xfrm>
            <a:off x="6388929" y="3212132"/>
            <a:ext cx="938031" cy="938031"/>
            <a:chOff x="7177933" y="2887081"/>
            <a:chExt cx="938031" cy="938031"/>
          </a:xfrm>
        </p:grpSpPr>
        <p:sp>
          <p:nvSpPr>
            <p:cNvPr id="7" name="Oval 6">
              <a:extLst>
                <a:ext uri="{FF2B5EF4-FFF2-40B4-BE49-F238E27FC236}">
                  <a16:creationId xmlns:a16="http://schemas.microsoft.com/office/drawing/2014/main" id="{18130F01-E23E-D37F-7640-CE5E22C3D1FD}"/>
                </a:ext>
              </a:extLst>
            </p:cNvPr>
            <p:cNvSpPr/>
            <p:nvPr/>
          </p:nvSpPr>
          <p:spPr>
            <a:xfrm>
              <a:off x="7177933" y="2887081"/>
              <a:ext cx="938031" cy="938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User with solid fill">
              <a:extLst>
                <a:ext uri="{FF2B5EF4-FFF2-40B4-BE49-F238E27FC236}">
                  <a16:creationId xmlns:a16="http://schemas.microsoft.com/office/drawing/2014/main" id="{04A45B73-9C5F-76A5-0D5D-27E9850068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9403" y="2967378"/>
              <a:ext cx="775089" cy="775089"/>
            </a:xfrm>
            <a:prstGeom prst="rect">
              <a:avLst/>
            </a:prstGeom>
          </p:spPr>
        </p:pic>
      </p:grpSp>
      <p:sp>
        <p:nvSpPr>
          <p:cNvPr id="4" name="Rectangle 3">
            <a:extLst>
              <a:ext uri="{FF2B5EF4-FFF2-40B4-BE49-F238E27FC236}">
                <a16:creationId xmlns:a16="http://schemas.microsoft.com/office/drawing/2014/main" id="{8F9F7F7D-9384-936A-E514-308B23F36FC1}"/>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13B297FC-D7BF-3258-4F11-DCF73C7DA6AB}"/>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11" name="Slide Number Placeholder 5">
            <a:extLst>
              <a:ext uri="{FF2B5EF4-FFF2-40B4-BE49-F238E27FC236}">
                <a16:creationId xmlns:a16="http://schemas.microsoft.com/office/drawing/2014/main" id="{8EF0CD3A-E221-736C-E559-C90AEFC48138}"/>
              </a:ext>
              <a:ext uri="{C183D7F6-B498-43B3-948B-1728B52AA6E4}">
                <adec:decorative xmlns:adec="http://schemas.microsoft.com/office/drawing/2017/decorative" val="1"/>
              </a:ext>
            </a:extLst>
          </p:cNvPr>
          <p:cNvSpPr txBox="1">
            <a:spLocks/>
          </p:cNvSpPr>
          <p:nvPr/>
        </p:nvSpPr>
        <p:spPr>
          <a:xfrm>
            <a:off x="11547832" y="6425010"/>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067448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3821-90B7-1737-7A52-78EB5B9E329F}"/>
              </a:ext>
            </a:extLst>
          </p:cNvPr>
          <p:cNvSpPr>
            <a:spLocks noGrp="1"/>
          </p:cNvSpPr>
          <p:nvPr>
            <p:ph type="title"/>
          </p:nvPr>
        </p:nvSpPr>
        <p:spPr>
          <a:xfrm>
            <a:off x="419099" y="161522"/>
            <a:ext cx="8534401" cy="1499616"/>
          </a:xfrm>
        </p:spPr>
        <p:txBody>
          <a:bodyPr>
            <a:noAutofit/>
          </a:bodyPr>
          <a:lstStyle/>
          <a:p>
            <a:r>
              <a:rPr lang="en-US" b="0" i="0" cap="none">
                <a:effectLst/>
                <a:latin typeface="Arial Black" panose="020B0A04020102020204" pitchFamily="34" charset="0"/>
              </a:rPr>
              <a:t>Importance of Identifying and Evaluating Different Outcomes  </a:t>
            </a:r>
            <a:endParaRPr lang="en-US" cap="none">
              <a:latin typeface="Arial Black" panose="020B0A04020102020204" pitchFamily="34" charset="0"/>
            </a:endParaRPr>
          </a:p>
        </p:txBody>
      </p:sp>
      <p:sp>
        <p:nvSpPr>
          <p:cNvPr id="5" name="Content Placeholder 2">
            <a:extLst>
              <a:ext uri="{FF2B5EF4-FFF2-40B4-BE49-F238E27FC236}">
                <a16:creationId xmlns:a16="http://schemas.microsoft.com/office/drawing/2014/main" id="{73813172-77DF-A422-A69C-98CA6E91BC94}"/>
              </a:ext>
            </a:extLst>
          </p:cNvPr>
          <p:cNvSpPr txBox="1">
            <a:spLocks/>
          </p:cNvSpPr>
          <p:nvPr/>
        </p:nvSpPr>
        <p:spPr>
          <a:xfrm>
            <a:off x="3786621" y="1905085"/>
            <a:ext cx="5444428" cy="107663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
                <a:srgbClr val="5FE0D4"/>
              </a:buClr>
              <a:buNone/>
              <a:tabLst>
                <a:tab pos="36576" algn="l"/>
                <a:tab pos="365760" algn="l"/>
              </a:tabLst>
            </a:pPr>
            <a:r>
              <a:rPr lang="en-US" sz="2400">
                <a:solidFill>
                  <a:schemeClr val="bg1"/>
                </a:solidFill>
                <a:latin typeface="Arial" panose="020B0604020202020204" pitchFamily="34" charset="0"/>
                <a:cs typeface="Arial" panose="020B0604020202020204" pitchFamily="34" charset="0"/>
              </a:rPr>
              <a:t>To maximize program learning and improvement, training programs should consider measuring both types of outcomes as they impact one another. </a:t>
            </a:r>
          </a:p>
        </p:txBody>
      </p:sp>
      <p:sp>
        <p:nvSpPr>
          <p:cNvPr id="16" name="Freeform: Shape 15">
            <a:extLst>
              <a:ext uri="{FF2B5EF4-FFF2-40B4-BE49-F238E27FC236}">
                <a16:creationId xmlns:a16="http://schemas.microsoft.com/office/drawing/2014/main" id="{38937366-4F75-A37A-5F83-65736E2E862A}"/>
              </a:ext>
            </a:extLst>
          </p:cNvPr>
          <p:cNvSpPr/>
          <p:nvPr/>
        </p:nvSpPr>
        <p:spPr>
          <a:xfrm>
            <a:off x="1245890" y="2119205"/>
            <a:ext cx="1810605" cy="1810605"/>
          </a:xfrm>
          <a:custGeom>
            <a:avLst/>
            <a:gdLst>
              <a:gd name="connsiteX0" fmla="*/ 0 w 1810605"/>
              <a:gd name="connsiteY0" fmla="*/ 905303 h 1810605"/>
              <a:gd name="connsiteX1" fmla="*/ 905303 w 1810605"/>
              <a:gd name="connsiteY1" fmla="*/ 0 h 1810605"/>
              <a:gd name="connsiteX2" fmla="*/ 1810606 w 1810605"/>
              <a:gd name="connsiteY2" fmla="*/ 905303 h 1810605"/>
              <a:gd name="connsiteX3" fmla="*/ 905303 w 1810605"/>
              <a:gd name="connsiteY3" fmla="*/ 1810606 h 1810605"/>
              <a:gd name="connsiteX4" fmla="*/ 0 w 1810605"/>
              <a:gd name="connsiteY4" fmla="*/ 905303 h 18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05" h="1810605">
                <a:moveTo>
                  <a:pt x="0" y="905303"/>
                </a:moveTo>
                <a:cubicBezTo>
                  <a:pt x="0" y="405318"/>
                  <a:pt x="405318" y="0"/>
                  <a:pt x="905303" y="0"/>
                </a:cubicBezTo>
                <a:cubicBezTo>
                  <a:pt x="1405288" y="0"/>
                  <a:pt x="1810606" y="405318"/>
                  <a:pt x="1810606" y="905303"/>
                </a:cubicBezTo>
                <a:cubicBezTo>
                  <a:pt x="1810606" y="1405288"/>
                  <a:pt x="1405288" y="1810606"/>
                  <a:pt x="905303" y="1810606"/>
                </a:cubicBezTo>
                <a:cubicBezTo>
                  <a:pt x="405318" y="1810606"/>
                  <a:pt x="0" y="1405288"/>
                  <a:pt x="0" y="905303"/>
                </a:cubicBezTo>
                <a:close/>
              </a:path>
            </a:pathLst>
          </a:custGeom>
          <a:solidFill>
            <a:srgbClr val="FFC48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5157" tIns="288017" rIns="265157" bIns="288017" numCol="1" spcCol="1270" anchor="ctr" anchorCtr="0">
            <a:noAutofit/>
          </a:bodyPr>
          <a:lstStyle/>
          <a:p>
            <a:pPr marL="0" lvl="0" indent="0" algn="ctr" defTabSz="800100">
              <a:lnSpc>
                <a:spcPct val="90000"/>
              </a:lnSpc>
              <a:spcBef>
                <a:spcPct val="0"/>
              </a:spcBef>
              <a:spcAft>
                <a:spcPct val="35000"/>
              </a:spcAft>
              <a:buNone/>
            </a:pPr>
            <a:r>
              <a:rPr lang="en-US" sz="1800" b="0" kern="1200" spc="-50">
                <a:solidFill>
                  <a:schemeClr val="tx1"/>
                </a:solidFill>
                <a:latin typeface="Arial" panose="020B0604020202020204" pitchFamily="34" charset="0"/>
                <a:cs typeface="Arial" panose="020B0604020202020204" pitchFamily="34" charset="0"/>
              </a:rPr>
              <a:t>Psychosocial outcomes</a:t>
            </a:r>
          </a:p>
        </p:txBody>
      </p:sp>
      <p:sp>
        <p:nvSpPr>
          <p:cNvPr id="19" name="Freeform: Shape 18">
            <a:extLst>
              <a:ext uri="{FF2B5EF4-FFF2-40B4-BE49-F238E27FC236}">
                <a16:creationId xmlns:a16="http://schemas.microsoft.com/office/drawing/2014/main" id="{272188B5-2D55-3151-94CB-6D015C2EA8C6}"/>
              </a:ext>
            </a:extLst>
          </p:cNvPr>
          <p:cNvSpPr/>
          <p:nvPr/>
        </p:nvSpPr>
        <p:spPr>
          <a:xfrm>
            <a:off x="1245890" y="4129655"/>
            <a:ext cx="1810605" cy="1810605"/>
          </a:xfrm>
          <a:custGeom>
            <a:avLst/>
            <a:gdLst>
              <a:gd name="connsiteX0" fmla="*/ 0 w 1810605"/>
              <a:gd name="connsiteY0" fmla="*/ 905303 h 1810605"/>
              <a:gd name="connsiteX1" fmla="*/ 905303 w 1810605"/>
              <a:gd name="connsiteY1" fmla="*/ 0 h 1810605"/>
              <a:gd name="connsiteX2" fmla="*/ 1810606 w 1810605"/>
              <a:gd name="connsiteY2" fmla="*/ 905303 h 1810605"/>
              <a:gd name="connsiteX3" fmla="*/ 905303 w 1810605"/>
              <a:gd name="connsiteY3" fmla="*/ 1810606 h 1810605"/>
              <a:gd name="connsiteX4" fmla="*/ 0 w 1810605"/>
              <a:gd name="connsiteY4" fmla="*/ 905303 h 18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05" h="1810605">
                <a:moveTo>
                  <a:pt x="0" y="905303"/>
                </a:moveTo>
                <a:cubicBezTo>
                  <a:pt x="0" y="405318"/>
                  <a:pt x="405318" y="0"/>
                  <a:pt x="905303" y="0"/>
                </a:cubicBezTo>
                <a:cubicBezTo>
                  <a:pt x="1405288" y="0"/>
                  <a:pt x="1810606" y="405318"/>
                  <a:pt x="1810606" y="905303"/>
                </a:cubicBezTo>
                <a:cubicBezTo>
                  <a:pt x="1810606" y="1405288"/>
                  <a:pt x="1405288" y="1810606"/>
                  <a:pt x="905303" y="1810606"/>
                </a:cubicBezTo>
                <a:cubicBezTo>
                  <a:pt x="405318" y="1810606"/>
                  <a:pt x="0" y="1405288"/>
                  <a:pt x="0" y="905303"/>
                </a:cubicBezTo>
                <a:close/>
              </a:path>
            </a:pathLst>
          </a:custGeom>
          <a:solidFill>
            <a:srgbClr val="5FE0D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5157" tIns="288017" rIns="265157" bIns="288017"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Arial" panose="020B0604020202020204" pitchFamily="34" charset="0"/>
                <a:cs typeface="Arial" panose="020B0604020202020204" pitchFamily="34" charset="0"/>
              </a:rPr>
              <a:t>Professional outcomes</a:t>
            </a:r>
          </a:p>
        </p:txBody>
      </p:sp>
      <p:grpSp>
        <p:nvGrpSpPr>
          <p:cNvPr id="8" name="Group 7" descr="Arrows connecting &quot;Psychosocial outcomes&quot; and &quot;Professional outcomes&quot;">
            <a:extLst>
              <a:ext uri="{FF2B5EF4-FFF2-40B4-BE49-F238E27FC236}">
                <a16:creationId xmlns:a16="http://schemas.microsoft.com/office/drawing/2014/main" id="{7E81C3FF-89DF-C4F3-162A-6ED479F4A375}"/>
              </a:ext>
            </a:extLst>
          </p:cNvPr>
          <p:cNvGrpSpPr/>
          <p:nvPr/>
        </p:nvGrpSpPr>
        <p:grpSpPr>
          <a:xfrm>
            <a:off x="323193" y="3096143"/>
            <a:ext cx="3694660" cy="1815861"/>
            <a:chOff x="323193" y="3096143"/>
            <a:chExt cx="3694660" cy="1815861"/>
          </a:xfrm>
        </p:grpSpPr>
        <p:sp>
          <p:nvSpPr>
            <p:cNvPr id="17" name="Arrow: Curved Right 16">
              <a:extLst>
                <a:ext uri="{FF2B5EF4-FFF2-40B4-BE49-F238E27FC236}">
                  <a16:creationId xmlns:a16="http://schemas.microsoft.com/office/drawing/2014/main" id="{E55D9CD2-2C53-0555-4A11-B23BBD706D7B}"/>
                </a:ext>
              </a:extLst>
            </p:cNvPr>
            <p:cNvSpPr/>
            <p:nvPr/>
          </p:nvSpPr>
          <p:spPr>
            <a:xfrm rot="10800000">
              <a:off x="3105515" y="3096143"/>
              <a:ext cx="912338" cy="1632370"/>
            </a:xfrm>
            <a:prstGeom prst="curvedRightArrow">
              <a:avLst/>
            </a:prstGeom>
            <a:gradFill>
              <a:gsLst>
                <a:gs pos="0">
                  <a:srgbClr val="5EE0D4"/>
                </a:gs>
                <a:gs pos="74000">
                  <a:srgbClr val="FFC489"/>
                </a:gs>
                <a:gs pos="83000">
                  <a:srgbClr val="FFC489"/>
                </a:gs>
                <a:gs pos="100000">
                  <a:srgbClr val="FFC48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NeueLT Std Lt" panose="020B0403020202020204"/>
              </a:endParaRPr>
            </a:p>
          </p:txBody>
        </p:sp>
        <p:sp>
          <p:nvSpPr>
            <p:cNvPr id="3" name="Arrow: Curved Right 2">
              <a:extLst>
                <a:ext uri="{FF2B5EF4-FFF2-40B4-BE49-F238E27FC236}">
                  <a16:creationId xmlns:a16="http://schemas.microsoft.com/office/drawing/2014/main" id="{F1EE3CDD-7386-0225-AE24-ED233CAA56FF}"/>
                </a:ext>
              </a:extLst>
            </p:cNvPr>
            <p:cNvSpPr/>
            <p:nvPr/>
          </p:nvSpPr>
          <p:spPr>
            <a:xfrm rot="21291364">
              <a:off x="323193" y="3279634"/>
              <a:ext cx="912338" cy="1632370"/>
            </a:xfrm>
            <a:prstGeom prst="curvedRightArrow">
              <a:avLst/>
            </a:prstGeom>
            <a:gradFill>
              <a:gsLst>
                <a:gs pos="0">
                  <a:srgbClr val="FFC489"/>
                </a:gs>
                <a:gs pos="74000">
                  <a:srgbClr val="5EE0D4"/>
                </a:gs>
                <a:gs pos="83000">
                  <a:srgbClr val="5EE0D4"/>
                </a:gs>
                <a:gs pos="100000">
                  <a:srgbClr val="5EE0D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NeueLT Std Lt" panose="020B0403020202020204"/>
              </a:endParaRPr>
            </a:p>
          </p:txBody>
        </p:sp>
      </p:grpSp>
      <p:sp>
        <p:nvSpPr>
          <p:cNvPr id="22" name="Arrow: Right 21" descr="Arrow connecting &quot;Psychosocial outcomes&quot; and &quot;Professional outcomes&quot; to &quot;Trainee success&quot;">
            <a:extLst>
              <a:ext uri="{FF2B5EF4-FFF2-40B4-BE49-F238E27FC236}">
                <a16:creationId xmlns:a16="http://schemas.microsoft.com/office/drawing/2014/main" id="{7A54F91A-4E84-53FC-68AF-86B831B45D5B}"/>
              </a:ext>
            </a:extLst>
          </p:cNvPr>
          <p:cNvSpPr/>
          <p:nvPr/>
        </p:nvSpPr>
        <p:spPr>
          <a:xfrm rot="2058230">
            <a:off x="3885732" y="4053693"/>
            <a:ext cx="608211" cy="5394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D29CDA0-F58C-2C32-506D-3D8EC0DED5EA}"/>
              </a:ext>
            </a:extLst>
          </p:cNvPr>
          <p:cNvSpPr/>
          <p:nvPr/>
        </p:nvSpPr>
        <p:spPr>
          <a:xfrm>
            <a:off x="4405527" y="3848062"/>
            <a:ext cx="2031185" cy="2014682"/>
          </a:xfrm>
          <a:custGeom>
            <a:avLst/>
            <a:gdLst>
              <a:gd name="connsiteX0" fmla="*/ 0 w 2031185"/>
              <a:gd name="connsiteY0" fmla="*/ 1007341 h 2014682"/>
              <a:gd name="connsiteX1" fmla="*/ 1015593 w 2031185"/>
              <a:gd name="connsiteY1" fmla="*/ 0 h 2014682"/>
              <a:gd name="connsiteX2" fmla="*/ 2031186 w 2031185"/>
              <a:gd name="connsiteY2" fmla="*/ 1007341 h 2014682"/>
              <a:gd name="connsiteX3" fmla="*/ 1015593 w 2031185"/>
              <a:gd name="connsiteY3" fmla="*/ 2014682 h 2014682"/>
              <a:gd name="connsiteX4" fmla="*/ 0 w 2031185"/>
              <a:gd name="connsiteY4" fmla="*/ 1007341 h 2014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185" h="2014682">
                <a:moveTo>
                  <a:pt x="0" y="1007341"/>
                </a:moveTo>
                <a:cubicBezTo>
                  <a:pt x="0" y="451002"/>
                  <a:pt x="454696" y="0"/>
                  <a:pt x="1015593" y="0"/>
                </a:cubicBezTo>
                <a:cubicBezTo>
                  <a:pt x="1576490" y="0"/>
                  <a:pt x="2031186" y="451002"/>
                  <a:pt x="2031186" y="1007341"/>
                </a:cubicBezTo>
                <a:cubicBezTo>
                  <a:pt x="2031186" y="1563680"/>
                  <a:pt x="1576490" y="2014682"/>
                  <a:pt x="1015593" y="2014682"/>
                </a:cubicBezTo>
                <a:cubicBezTo>
                  <a:pt x="454696" y="2014682"/>
                  <a:pt x="0" y="1563680"/>
                  <a:pt x="0" y="1007341"/>
                </a:cubicBezTo>
                <a:close/>
              </a:path>
            </a:pathLst>
          </a:custGeom>
          <a:solidFill>
            <a:srgbClr val="B99B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5560" tIns="333143" rIns="335560" bIns="333143" numCol="1" spcCol="1270" anchor="ctr" anchorCtr="0">
            <a:noAutofit/>
          </a:bodyPr>
          <a:lstStyle/>
          <a:p>
            <a:pPr marL="0" lvl="0" indent="0" algn="ctr" defTabSz="133350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Trainee success</a:t>
            </a:r>
          </a:p>
        </p:txBody>
      </p:sp>
      <p:sp>
        <p:nvSpPr>
          <p:cNvPr id="6" name="Rectangle 5">
            <a:extLst>
              <a:ext uri="{FF2B5EF4-FFF2-40B4-BE49-F238E27FC236}">
                <a16:creationId xmlns:a16="http://schemas.microsoft.com/office/drawing/2014/main" id="{15810E17-742A-1AE8-D263-A935F5E2BDC4}"/>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D8F4238D-63CB-8FBB-26E8-CF16E79E1B34}"/>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13" name="Slide Number Placeholder 5">
            <a:extLst>
              <a:ext uri="{FF2B5EF4-FFF2-40B4-BE49-F238E27FC236}">
                <a16:creationId xmlns:a16="http://schemas.microsoft.com/office/drawing/2014/main" id="{719967F3-3529-010E-97A8-8083DE7BF8BB}"/>
              </a:ext>
              <a:ext uri="{C183D7F6-B498-43B3-948B-1728B52AA6E4}">
                <adec:decorative xmlns:adec="http://schemas.microsoft.com/office/drawing/2017/decorative" val="1"/>
              </a:ext>
            </a:extLst>
          </p:cNvPr>
          <p:cNvSpPr txBox="1">
            <a:spLocks/>
          </p:cNvSpPr>
          <p:nvPr/>
        </p:nvSpPr>
        <p:spPr>
          <a:xfrm>
            <a:off x="11555118" y="6430276"/>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064907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3821-90B7-1737-7A52-78EB5B9E329F}"/>
              </a:ext>
            </a:extLst>
          </p:cNvPr>
          <p:cNvSpPr>
            <a:spLocks noGrp="1"/>
          </p:cNvSpPr>
          <p:nvPr>
            <p:ph type="title"/>
          </p:nvPr>
        </p:nvSpPr>
        <p:spPr>
          <a:xfrm>
            <a:off x="419101" y="434745"/>
            <a:ext cx="8534399" cy="1499616"/>
          </a:xfrm>
        </p:spPr>
        <p:txBody>
          <a:bodyPr>
            <a:noAutofit/>
          </a:bodyPr>
          <a:lstStyle/>
          <a:p>
            <a:r>
              <a:rPr lang="en-US" b="0" cap="none">
                <a:latin typeface="Arial Black" panose="020B0A04020102020204" pitchFamily="34" charset="0"/>
              </a:rPr>
              <a:t>Examples of</a:t>
            </a:r>
            <a:r>
              <a:rPr lang="en-US" b="0" i="0" cap="none">
                <a:effectLst/>
                <a:latin typeface="Arial Black" panose="020B0A04020102020204" pitchFamily="34" charset="0"/>
              </a:rPr>
              <a:t> Psychosocial Outcomes for Different Program Categories </a:t>
            </a:r>
            <a:br>
              <a:rPr lang="en-US" sz="4500" b="0" i="0">
                <a:solidFill>
                  <a:srgbClr val="000000"/>
                </a:solidFill>
                <a:effectLst/>
                <a:latin typeface="+mj-lt"/>
              </a:rPr>
            </a:br>
            <a:endParaRPr lang="en-US" sz="4500">
              <a:latin typeface="+mj-lt"/>
            </a:endParaRPr>
          </a:p>
        </p:txBody>
      </p:sp>
      <p:sp>
        <p:nvSpPr>
          <p:cNvPr id="11" name="Oval 10">
            <a:extLst>
              <a:ext uri="{FF2B5EF4-FFF2-40B4-BE49-F238E27FC236}">
                <a16:creationId xmlns:a16="http://schemas.microsoft.com/office/drawing/2014/main" id="{DF8FA68B-8509-2FD3-C5C2-BBC227D7B892}"/>
              </a:ext>
            </a:extLst>
          </p:cNvPr>
          <p:cNvSpPr/>
          <p:nvPr/>
        </p:nvSpPr>
        <p:spPr>
          <a:xfrm>
            <a:off x="605790" y="1994668"/>
            <a:ext cx="2280221" cy="2188755"/>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High school and high school graduates</a:t>
            </a:r>
          </a:p>
        </p:txBody>
      </p:sp>
      <p:sp>
        <p:nvSpPr>
          <p:cNvPr id="10" name="Oval 9">
            <a:extLst>
              <a:ext uri="{FF2B5EF4-FFF2-40B4-BE49-F238E27FC236}">
                <a16:creationId xmlns:a16="http://schemas.microsoft.com/office/drawing/2014/main" id="{9EB9AB27-6614-02E3-4BC1-E15359CC0792}"/>
              </a:ext>
            </a:extLst>
          </p:cNvPr>
          <p:cNvSpPr/>
          <p:nvPr/>
        </p:nvSpPr>
        <p:spPr>
          <a:xfrm>
            <a:off x="605790" y="3860339"/>
            <a:ext cx="2280221" cy="2188754"/>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Graduate students</a:t>
            </a:r>
          </a:p>
        </p:txBody>
      </p:sp>
      <p:sp>
        <p:nvSpPr>
          <p:cNvPr id="9" name="Oval 8">
            <a:extLst>
              <a:ext uri="{FF2B5EF4-FFF2-40B4-BE49-F238E27FC236}">
                <a16:creationId xmlns:a16="http://schemas.microsoft.com/office/drawing/2014/main" id="{6B2AF80B-AAA3-3D5F-1192-97BC8483B44E}"/>
              </a:ext>
            </a:extLst>
          </p:cNvPr>
          <p:cNvSpPr/>
          <p:nvPr/>
        </p:nvSpPr>
        <p:spPr>
          <a:xfrm>
            <a:off x="2329395" y="2927503"/>
            <a:ext cx="2280221" cy="2188755"/>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tx1"/>
                </a:solidFill>
                <a:latin typeface="Arial" panose="020B0604020202020204" pitchFamily="34" charset="0"/>
                <a:cs typeface="Arial" panose="020B0604020202020204" pitchFamily="34" charset="0"/>
              </a:rPr>
              <a:t>Undergraduate students</a:t>
            </a:r>
          </a:p>
        </p:txBody>
      </p:sp>
      <p:sp>
        <p:nvSpPr>
          <p:cNvPr id="12" name="TextBox 11">
            <a:extLst>
              <a:ext uri="{FF2B5EF4-FFF2-40B4-BE49-F238E27FC236}">
                <a16:creationId xmlns:a16="http://schemas.microsoft.com/office/drawing/2014/main" id="{A142000E-28D7-E62F-3A74-42E72296C122}"/>
              </a:ext>
            </a:extLst>
          </p:cNvPr>
          <p:cNvSpPr txBox="1"/>
          <p:nvPr/>
        </p:nvSpPr>
        <p:spPr>
          <a:xfrm>
            <a:off x="4837065" y="1866900"/>
            <a:ext cx="4076896" cy="1800493"/>
          </a:xfrm>
          <a:prstGeom prst="rect">
            <a:avLst/>
          </a:prstGeom>
          <a:noFill/>
        </p:spPr>
        <p:txBody>
          <a:bodyPr wrap="square">
            <a:spAutoFit/>
          </a:bodyPr>
          <a:lstStyle/>
          <a:p>
            <a:pPr marL="342900" indent="-342900">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Career satisfaction </a:t>
            </a:r>
          </a:p>
          <a:p>
            <a:pPr marL="342900" indent="-342900">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Confidence in research </a:t>
            </a:r>
          </a:p>
          <a:p>
            <a:pPr marL="342900" indent="-342900">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Community involvement </a:t>
            </a:r>
          </a:p>
          <a:p>
            <a:pPr marL="342900" indent="-342900">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Research self-efficacy </a:t>
            </a:r>
          </a:p>
        </p:txBody>
      </p:sp>
      <p:sp>
        <p:nvSpPr>
          <p:cNvPr id="5" name="Rectangle 4">
            <a:extLst>
              <a:ext uri="{FF2B5EF4-FFF2-40B4-BE49-F238E27FC236}">
                <a16:creationId xmlns:a16="http://schemas.microsoft.com/office/drawing/2014/main" id="{AC60C5B2-CF1D-CDF3-8A49-0EAECA50380E}"/>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1845442E-CA9F-7598-465F-D1A2F6DFBCB3}"/>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6" name="Slide Number Placeholder 5">
            <a:extLst>
              <a:ext uri="{FF2B5EF4-FFF2-40B4-BE49-F238E27FC236}">
                <a16:creationId xmlns:a16="http://schemas.microsoft.com/office/drawing/2014/main" id="{8F633329-A0D1-53B3-1754-4B9E7BD3C06A}"/>
              </a:ext>
              <a:ext uri="{C183D7F6-B498-43B3-948B-1728B52AA6E4}">
                <adec:decorative xmlns:adec="http://schemas.microsoft.com/office/drawing/2017/decorative" val="1"/>
              </a:ext>
            </a:extLst>
          </p:cNvPr>
          <p:cNvSpPr txBox="1">
            <a:spLocks/>
          </p:cNvSpPr>
          <p:nvPr/>
        </p:nvSpPr>
        <p:spPr>
          <a:xfrm>
            <a:off x="11551475" y="6430276"/>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1278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3821-90B7-1737-7A52-78EB5B9E329F}"/>
              </a:ext>
            </a:extLst>
          </p:cNvPr>
          <p:cNvSpPr>
            <a:spLocks noGrp="1"/>
          </p:cNvSpPr>
          <p:nvPr>
            <p:ph type="title"/>
          </p:nvPr>
        </p:nvSpPr>
        <p:spPr>
          <a:xfrm>
            <a:off x="419100" y="162667"/>
            <a:ext cx="8534400" cy="1499616"/>
          </a:xfrm>
        </p:spPr>
        <p:txBody>
          <a:bodyPr>
            <a:noAutofit/>
          </a:bodyPr>
          <a:lstStyle/>
          <a:p>
            <a:r>
              <a:rPr lang="en-US" b="0" cap="none">
                <a:latin typeface="Arial Black" panose="020B0A04020102020204" pitchFamily="34" charset="0"/>
                <a:cs typeface="Arial" panose="020B0604020202020204" pitchFamily="34" charset="0"/>
              </a:rPr>
              <a:t>Examples of</a:t>
            </a:r>
            <a:r>
              <a:rPr lang="en-US" b="0" i="0" cap="none">
                <a:effectLst/>
                <a:latin typeface="Arial Black" panose="020B0A04020102020204" pitchFamily="34" charset="0"/>
                <a:cs typeface="Arial" panose="020B0604020202020204" pitchFamily="34" charset="0"/>
              </a:rPr>
              <a:t> Psychosocial Outcomes for Different Program Categories </a:t>
            </a:r>
            <a:endParaRPr lang="en-US" cap="none">
              <a:latin typeface="Arial Black" panose="020B0A040201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BE0D61E-9AB5-465D-3628-016ACEB98C1E}"/>
              </a:ext>
            </a:extLst>
          </p:cNvPr>
          <p:cNvSpPr/>
          <p:nvPr/>
        </p:nvSpPr>
        <p:spPr>
          <a:xfrm>
            <a:off x="427489" y="1992636"/>
            <a:ext cx="2280220" cy="2188753"/>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Genetic counseling programs</a:t>
            </a:r>
          </a:p>
        </p:txBody>
      </p:sp>
      <p:sp>
        <p:nvSpPr>
          <p:cNvPr id="10" name="Oval 9">
            <a:extLst>
              <a:ext uri="{FF2B5EF4-FFF2-40B4-BE49-F238E27FC236}">
                <a16:creationId xmlns:a16="http://schemas.microsoft.com/office/drawing/2014/main" id="{14E6571B-AACF-021A-D210-054B6F53821F}"/>
              </a:ext>
            </a:extLst>
          </p:cNvPr>
          <p:cNvSpPr/>
          <p:nvPr/>
        </p:nvSpPr>
        <p:spPr>
          <a:xfrm>
            <a:off x="427489" y="3787609"/>
            <a:ext cx="2280220" cy="2188756"/>
          </a:xfrm>
          <a:prstGeom prst="ellipse">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Postdoctoral researchers</a:t>
            </a:r>
          </a:p>
        </p:txBody>
      </p:sp>
      <p:sp>
        <p:nvSpPr>
          <p:cNvPr id="14" name="TextBox 13">
            <a:extLst>
              <a:ext uri="{FF2B5EF4-FFF2-40B4-BE49-F238E27FC236}">
                <a16:creationId xmlns:a16="http://schemas.microsoft.com/office/drawing/2014/main" id="{861684CC-774C-20A1-FAFE-33AC3FDDEC1C}"/>
              </a:ext>
            </a:extLst>
          </p:cNvPr>
          <p:cNvSpPr txBox="1"/>
          <p:nvPr/>
        </p:nvSpPr>
        <p:spPr>
          <a:xfrm>
            <a:off x="3014663" y="1854235"/>
            <a:ext cx="7245020" cy="4324261"/>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Career and professional </a:t>
            </a:r>
            <a:br>
              <a:rPr lang="en-US" sz="2400" b="0" i="0">
                <a:solidFill>
                  <a:schemeClr val="bg1"/>
                </a:solidFill>
                <a:effectLst/>
                <a:latin typeface="Arial" panose="020B0604020202020204" pitchFamily="34" charset="0"/>
                <a:cs typeface="Arial" panose="020B0604020202020204" pitchFamily="34" charset="0"/>
              </a:rPr>
            </a:br>
            <a:r>
              <a:rPr lang="en-US" sz="2400" b="0" i="0">
                <a:solidFill>
                  <a:schemeClr val="bg1"/>
                </a:solidFill>
                <a:effectLst/>
                <a:latin typeface="Arial" panose="020B0604020202020204" pitchFamily="34" charset="0"/>
                <a:cs typeface="Arial" panose="020B0604020202020204" pitchFamily="34" charset="0"/>
              </a:rPr>
              <a:t>		development skills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T</a:t>
            </a:r>
            <a:r>
              <a:rPr lang="en-US" sz="2400" b="0" i="0">
                <a:solidFill>
                  <a:schemeClr val="bg1"/>
                </a:solidFill>
                <a:effectLst/>
                <a:latin typeface="Arial" panose="020B0604020202020204" pitchFamily="34" charset="0"/>
                <a:cs typeface="Arial" panose="020B0604020202020204" pitchFamily="34" charset="0"/>
              </a:rPr>
              <a:t>eam building</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Time management</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Oral and written communication </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Self-reflection</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Cognitive assessment of leadership </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Conflict and negotiation skills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Completion of board exams and 							obtaining an academic/clinical job</a:t>
            </a:r>
            <a:endParaRPr lang="en-US" sz="2400" b="0" i="0">
              <a:solidFill>
                <a:schemeClr val="bg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00AE346-FAEC-F835-F810-E4AC8F130BA3}"/>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921A0C69-600B-9165-3CBE-A18CA55B5C6A}"/>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6" name="Slide Number Placeholder 5">
            <a:extLst>
              <a:ext uri="{FF2B5EF4-FFF2-40B4-BE49-F238E27FC236}">
                <a16:creationId xmlns:a16="http://schemas.microsoft.com/office/drawing/2014/main" id="{63381FD4-4778-838B-74FF-6DD1A829D090}"/>
              </a:ext>
              <a:ext uri="{C183D7F6-B498-43B3-948B-1728B52AA6E4}">
                <adec:decorative xmlns:adec="http://schemas.microsoft.com/office/drawing/2017/decorative" val="1"/>
              </a:ext>
            </a:extLst>
          </p:cNvPr>
          <p:cNvSpPr txBox="1">
            <a:spLocks/>
          </p:cNvSpPr>
          <p:nvPr/>
        </p:nvSpPr>
        <p:spPr>
          <a:xfrm>
            <a:off x="11544189" y="642663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144358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7F0822-BABE-0846-6A67-F09FB354953E}"/>
              </a:ext>
            </a:extLst>
          </p:cNvPr>
          <p:cNvSpPr txBox="1">
            <a:spLocks noGrp="1"/>
          </p:cNvSpPr>
          <p:nvPr>
            <p:ph type="title" idx="4294967295"/>
          </p:nvPr>
        </p:nvSpPr>
        <p:spPr>
          <a:xfrm>
            <a:off x="419819" y="128862"/>
            <a:ext cx="8533682" cy="149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Trebuchet MS" panose="020B0603020202020204" pitchFamily="34" charset="0"/>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0" normalizeH="0" baseline="0" noProof="0">
                <a:ln>
                  <a:noFill/>
                </a:ln>
                <a:solidFill>
                  <a:schemeClr val="bg1"/>
                </a:solidFill>
                <a:effectLst/>
                <a:uLnTx/>
                <a:uFillTx/>
                <a:latin typeface="Arial Black" panose="020B0A04020102020204" pitchFamily="34" charset="0"/>
                <a:ea typeface="+mj-ea"/>
                <a:cs typeface="+mj-cs"/>
              </a:rPr>
              <a:t>Examples of Professional Outcomes for Different Program Categories </a:t>
            </a:r>
            <a:endParaRPr kumimoji="0" lang="en-US" sz="4000" b="0" i="0" u="none" strike="noStrike" kern="1200" cap="none" spc="100" normalizeH="0" baseline="0" noProof="0">
              <a:ln>
                <a:noFill/>
              </a:ln>
              <a:solidFill>
                <a:schemeClr val="tx1">
                  <a:lumMod val="95000"/>
                  <a:lumOff val="5000"/>
                </a:schemeClr>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90807C95-BA52-CD5D-C7CE-5CD8C9056A19}"/>
              </a:ext>
            </a:extLst>
          </p:cNvPr>
          <p:cNvSpPr/>
          <p:nvPr/>
        </p:nvSpPr>
        <p:spPr>
          <a:xfrm>
            <a:off x="488820" y="2021551"/>
            <a:ext cx="2280221" cy="2188755"/>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tx1"/>
                </a:solidFill>
                <a:latin typeface="Arial" panose="020B0604020202020204" pitchFamily="34" charset="0"/>
                <a:cs typeface="Arial" panose="020B0604020202020204" pitchFamily="34" charset="0"/>
              </a:rPr>
              <a:t>Undergraduate programs</a:t>
            </a:r>
          </a:p>
        </p:txBody>
      </p:sp>
      <p:sp>
        <p:nvSpPr>
          <p:cNvPr id="5" name="Oval 4">
            <a:extLst>
              <a:ext uri="{FF2B5EF4-FFF2-40B4-BE49-F238E27FC236}">
                <a16:creationId xmlns:a16="http://schemas.microsoft.com/office/drawing/2014/main" id="{5257FB4C-9FBE-EBD1-377D-5021CDA74115}"/>
              </a:ext>
            </a:extLst>
          </p:cNvPr>
          <p:cNvSpPr/>
          <p:nvPr/>
        </p:nvSpPr>
        <p:spPr>
          <a:xfrm>
            <a:off x="488820" y="3833133"/>
            <a:ext cx="2280221" cy="2188755"/>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High school and pre-freshmen</a:t>
            </a:r>
          </a:p>
        </p:txBody>
      </p:sp>
      <p:sp>
        <p:nvSpPr>
          <p:cNvPr id="14" name="TextBox 13">
            <a:extLst>
              <a:ext uri="{FF2B5EF4-FFF2-40B4-BE49-F238E27FC236}">
                <a16:creationId xmlns:a16="http://schemas.microsoft.com/office/drawing/2014/main" id="{364B2E94-01E8-777B-6349-5E40B6B74204}"/>
              </a:ext>
            </a:extLst>
          </p:cNvPr>
          <p:cNvSpPr txBox="1"/>
          <p:nvPr/>
        </p:nvSpPr>
        <p:spPr>
          <a:xfrm>
            <a:off x="3104286" y="1866900"/>
            <a:ext cx="5906724" cy="4170372"/>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Lst>
            </a:pPr>
            <a:r>
              <a:rPr lang="en-US" sz="2200" b="0" i="0">
                <a:solidFill>
                  <a:schemeClr val="bg1"/>
                </a:solidFill>
                <a:effectLst/>
                <a:latin typeface="Arial" panose="020B0604020202020204" pitchFamily="34" charset="0"/>
                <a:cs typeface="Arial" panose="020B0604020202020204" pitchFamily="34" charset="0"/>
              </a:rPr>
              <a:t> 	</a:t>
            </a:r>
            <a:r>
              <a:rPr lang="en-US" sz="2400" b="0" i="0">
                <a:solidFill>
                  <a:schemeClr val="bg1"/>
                </a:solidFill>
                <a:effectLst/>
                <a:latin typeface="Arial" panose="020B0604020202020204" pitchFamily="34" charset="0"/>
                <a:cs typeface="Arial" panose="020B0604020202020204" pitchFamily="34" charset="0"/>
              </a:rPr>
              <a:t>Field of study  </a:t>
            </a:r>
          </a:p>
          <a:p>
            <a:pPr marL="342900" indent="-342900" algn="l" rtl="0" fontAlgn="base">
              <a:spcAft>
                <a:spcPts val="600"/>
              </a:spcAft>
              <a:buClr>
                <a:srgbClr val="5FE0D4"/>
              </a:buClr>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 	Highest degree pursued  </a:t>
            </a:r>
          </a:p>
          <a:p>
            <a:pPr marL="342900" indent="-342900" algn="l" rtl="0" fontAlgn="base">
              <a:spcAft>
                <a:spcPts val="600"/>
              </a:spcAft>
              <a:buClr>
                <a:srgbClr val="5FE0D4"/>
              </a:buClr>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 	Graduation status </a:t>
            </a:r>
          </a:p>
          <a:p>
            <a:pPr marL="342900" indent="-342900" algn="l" rtl="0" fontAlgn="base">
              <a:spcAft>
                <a:spcPts val="600"/>
              </a:spcAft>
              <a:buClr>
                <a:srgbClr val="5FE0D4"/>
              </a:buClr>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 	GPA </a:t>
            </a:r>
          </a:p>
          <a:p>
            <a:pPr marL="342900" indent="-342900" algn="l" rtl="0" fontAlgn="base">
              <a:spcAft>
                <a:spcPts val="600"/>
              </a:spcAft>
              <a:buClr>
                <a:srgbClr val="5FE0D4"/>
              </a:buClr>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 	Academic and non-academic 					employment  </a:t>
            </a:r>
          </a:p>
          <a:p>
            <a:pPr marL="342900" indent="-342900" algn="l" rtl="0" fontAlgn="base">
              <a:spcAft>
                <a:spcPts val="600"/>
              </a:spcAft>
              <a:buClr>
                <a:srgbClr val="5FE0D4"/>
              </a:buClr>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 	Conference presentations, peer-				reviewed</a:t>
            </a:r>
            <a:r>
              <a:rPr lang="en-US" sz="2400">
                <a:solidFill>
                  <a:schemeClr val="bg1"/>
                </a:solidFill>
                <a:latin typeface="Arial" panose="020B0604020202020204" pitchFamily="34" charset="0"/>
                <a:cs typeface="Arial" panose="020B0604020202020204" pitchFamily="34" charset="0"/>
              </a:rPr>
              <a:t> </a:t>
            </a:r>
            <a:r>
              <a:rPr lang="en-US" sz="2400" b="0" i="0">
                <a:solidFill>
                  <a:schemeClr val="bg1"/>
                </a:solidFill>
                <a:effectLst/>
                <a:latin typeface="Arial" panose="020B0604020202020204" pitchFamily="34" charset="0"/>
                <a:cs typeface="Arial" panose="020B0604020202020204" pitchFamily="34" charset="0"/>
              </a:rPr>
              <a:t>publications, honors and 			awards, milestones and 						accomplishments </a:t>
            </a:r>
          </a:p>
        </p:txBody>
      </p:sp>
      <p:sp>
        <p:nvSpPr>
          <p:cNvPr id="12" name="Rectangle 11">
            <a:extLst>
              <a:ext uri="{FF2B5EF4-FFF2-40B4-BE49-F238E27FC236}">
                <a16:creationId xmlns:a16="http://schemas.microsoft.com/office/drawing/2014/main" id="{C98B8B0A-4750-449C-E36F-C68464063C93}"/>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019A50CA-5772-A78F-6E7D-C4C0C23E6AB7}"/>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9" name="Slide Number Placeholder 5">
            <a:extLst>
              <a:ext uri="{FF2B5EF4-FFF2-40B4-BE49-F238E27FC236}">
                <a16:creationId xmlns:a16="http://schemas.microsoft.com/office/drawing/2014/main" id="{C9193BD9-1C33-637E-B6AE-79A4E55165B6}"/>
              </a:ext>
              <a:ext uri="{C183D7F6-B498-43B3-948B-1728B52AA6E4}">
                <adec:decorative xmlns:adec="http://schemas.microsoft.com/office/drawing/2017/decorative" val="1"/>
              </a:ext>
            </a:extLst>
          </p:cNvPr>
          <p:cNvSpPr txBox="1">
            <a:spLocks/>
          </p:cNvSpPr>
          <p:nvPr/>
        </p:nvSpPr>
        <p:spPr>
          <a:xfrm>
            <a:off x="11547668" y="643059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048142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7F0822-BABE-0846-6A67-F09FB354953E}"/>
              </a:ext>
            </a:extLst>
          </p:cNvPr>
          <p:cNvSpPr txBox="1">
            <a:spLocks noGrp="1"/>
          </p:cNvSpPr>
          <p:nvPr>
            <p:ph type="title" idx="4294967295"/>
          </p:nvPr>
        </p:nvSpPr>
        <p:spPr>
          <a:xfrm>
            <a:off x="430603" y="144209"/>
            <a:ext cx="8522897" cy="149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Trebuchet MS" panose="020B0603020202020204" pitchFamily="34" charset="0"/>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0" normalizeH="0" baseline="0" noProof="0">
                <a:ln>
                  <a:noFill/>
                </a:ln>
                <a:solidFill>
                  <a:schemeClr val="bg1"/>
                </a:solidFill>
                <a:effectLst/>
                <a:uLnTx/>
                <a:uFillTx/>
                <a:latin typeface="Arial Black" panose="020B0A04020102020204" pitchFamily="34" charset="0"/>
                <a:ea typeface="+mj-ea"/>
                <a:cs typeface="+mj-cs"/>
              </a:rPr>
              <a:t>Examples of Professional Outcomes for Different Program Categories </a:t>
            </a:r>
            <a:endParaRPr kumimoji="0" lang="en-US" sz="4000" b="0" i="0" u="none" strike="noStrike" kern="1200" cap="none" spc="100" normalizeH="0" baseline="0" noProof="0">
              <a:ln>
                <a:noFill/>
              </a:ln>
              <a:solidFill>
                <a:schemeClr val="tx1">
                  <a:lumMod val="95000"/>
                  <a:lumOff val="5000"/>
                </a:schemeClr>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455BB241-BC5E-F748-85A9-1009AE6476FA}"/>
              </a:ext>
            </a:extLst>
          </p:cNvPr>
          <p:cNvSpPr/>
          <p:nvPr/>
        </p:nvSpPr>
        <p:spPr>
          <a:xfrm>
            <a:off x="430603" y="2002246"/>
            <a:ext cx="2280221" cy="2188754"/>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Graduate students</a:t>
            </a:r>
          </a:p>
        </p:txBody>
      </p:sp>
      <p:sp>
        <p:nvSpPr>
          <p:cNvPr id="14" name="TextBox 13">
            <a:extLst>
              <a:ext uri="{FF2B5EF4-FFF2-40B4-BE49-F238E27FC236}">
                <a16:creationId xmlns:a16="http://schemas.microsoft.com/office/drawing/2014/main" id="{364B2E94-01E8-777B-6349-5E40B6B74204}"/>
              </a:ext>
            </a:extLst>
          </p:cNvPr>
          <p:cNvSpPr txBox="1"/>
          <p:nvPr/>
        </p:nvSpPr>
        <p:spPr>
          <a:xfrm>
            <a:off x="3037255" y="1866900"/>
            <a:ext cx="5458265" cy="2693045"/>
          </a:xfrm>
          <a:prstGeom prst="rect">
            <a:avLst/>
          </a:prstGeom>
          <a:noFill/>
        </p:spPr>
        <p:txBody>
          <a:bodyPr wrap="square">
            <a:spAutoFit/>
          </a:bodyPr>
          <a:lstStyle/>
          <a:p>
            <a:pPr marL="342900" indent="-342900" algn="l" rtl="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Graduation rate</a:t>
            </a:r>
          </a:p>
          <a:p>
            <a:pPr marL="342900" indent="-342900" algn="l" rtl="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Peer-reviewed publications</a:t>
            </a:r>
          </a:p>
          <a:p>
            <a:pPr marL="342900" indent="-342900" algn="l" rtl="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Grant funding</a:t>
            </a:r>
          </a:p>
          <a:p>
            <a:pPr marL="342900" indent="-342900" algn="l" rtl="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Position post-graduation </a:t>
            </a:r>
          </a:p>
          <a:p>
            <a:pPr marL="342900" indent="-34290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Field of employment </a:t>
            </a:r>
          </a:p>
          <a:p>
            <a:pPr marL="342900" indent="-342900" fontAlgn="base">
              <a:spcAft>
                <a:spcPts val="600"/>
              </a:spcAft>
              <a:buClr>
                <a:srgbClr val="5FE0D4"/>
              </a:buClr>
              <a:buSzPct val="90000"/>
              <a:buFont typeface="Wingdings 3" panose="05040102010807070707" pitchFamily="18" charset="2"/>
              <a:buChar char="Ò"/>
              <a:tabLst>
                <a:tab pos="365760" algn="l"/>
              </a:tabLst>
            </a:pPr>
            <a:r>
              <a:rPr lang="en-US" sz="2400" b="0" i="0">
                <a:solidFill>
                  <a:schemeClr val="bg1"/>
                </a:solidFill>
                <a:effectLst/>
                <a:latin typeface="Arial" panose="020B0604020202020204" pitchFamily="34" charset="0"/>
                <a:cs typeface="Arial" panose="020B0604020202020204" pitchFamily="34" charset="0"/>
              </a:rPr>
              <a:t>Patents and intellectual property</a:t>
            </a:r>
          </a:p>
        </p:txBody>
      </p:sp>
      <p:sp>
        <p:nvSpPr>
          <p:cNvPr id="11" name="Rectangle 10">
            <a:extLst>
              <a:ext uri="{FF2B5EF4-FFF2-40B4-BE49-F238E27FC236}">
                <a16:creationId xmlns:a16="http://schemas.microsoft.com/office/drawing/2014/main" id="{DC2FC82D-9D24-4822-1AB9-1F0064363BD2}"/>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7616D2AB-AFA8-C0D7-9420-0F871C9B66F6}"/>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7" name="Slide Number Placeholder 5">
            <a:extLst>
              <a:ext uri="{FF2B5EF4-FFF2-40B4-BE49-F238E27FC236}">
                <a16:creationId xmlns:a16="http://schemas.microsoft.com/office/drawing/2014/main" id="{27D8DE75-AF36-417A-089C-0813FBFCCC64}"/>
              </a:ext>
              <a:ext uri="{C183D7F6-B498-43B3-948B-1728B52AA6E4}">
                <adec:decorative xmlns:adec="http://schemas.microsoft.com/office/drawing/2017/decorative" val="1"/>
              </a:ext>
            </a:extLst>
          </p:cNvPr>
          <p:cNvSpPr txBox="1">
            <a:spLocks/>
          </p:cNvSpPr>
          <p:nvPr/>
        </p:nvSpPr>
        <p:spPr>
          <a:xfrm>
            <a:off x="11572627" y="6428322"/>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364558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7F0822-BABE-0846-6A67-F09FB354953E}"/>
              </a:ext>
            </a:extLst>
          </p:cNvPr>
          <p:cNvSpPr txBox="1">
            <a:spLocks noGrp="1"/>
          </p:cNvSpPr>
          <p:nvPr>
            <p:ph type="title" idx="4294967295"/>
          </p:nvPr>
        </p:nvSpPr>
        <p:spPr>
          <a:xfrm>
            <a:off x="419100" y="154469"/>
            <a:ext cx="8534400" cy="149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Trebuchet MS" panose="020B0603020202020204" pitchFamily="34" charset="0"/>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0" normalizeH="0" baseline="0" noProof="0">
                <a:ln>
                  <a:noFill/>
                </a:ln>
                <a:solidFill>
                  <a:schemeClr val="bg1"/>
                </a:solidFill>
                <a:effectLst/>
                <a:uLnTx/>
                <a:uFillTx/>
                <a:latin typeface="Arial Black" panose="020B0A04020102020204" pitchFamily="34" charset="0"/>
                <a:ea typeface="+mj-ea"/>
                <a:cs typeface="+mj-cs"/>
              </a:rPr>
              <a:t>Examples of Professional Outcomes for Different Program Categories </a:t>
            </a:r>
            <a:endParaRPr kumimoji="0" lang="en-US" sz="4000" b="0" i="0" u="none" strike="noStrike" kern="1200" cap="none" spc="100" normalizeH="0" baseline="0" noProof="0">
              <a:ln>
                <a:noFill/>
              </a:ln>
              <a:solidFill>
                <a:schemeClr val="tx1">
                  <a:lumMod val="95000"/>
                  <a:lumOff val="5000"/>
                </a:schemeClr>
              </a:solidFill>
              <a:effectLst/>
              <a:uLnTx/>
              <a:uFillTx/>
              <a:latin typeface="Arial Black" panose="020B0A04020102020204" pitchFamily="34" charset="0"/>
              <a:ea typeface="+mj-ea"/>
              <a:cs typeface="+mj-cs"/>
            </a:endParaRPr>
          </a:p>
        </p:txBody>
      </p:sp>
      <p:sp>
        <p:nvSpPr>
          <p:cNvPr id="2" name="Oval 1">
            <a:extLst>
              <a:ext uri="{FF2B5EF4-FFF2-40B4-BE49-F238E27FC236}">
                <a16:creationId xmlns:a16="http://schemas.microsoft.com/office/drawing/2014/main" id="{35C61187-A0E0-069C-DF36-0A818F597972}"/>
              </a:ext>
            </a:extLst>
          </p:cNvPr>
          <p:cNvSpPr/>
          <p:nvPr/>
        </p:nvSpPr>
        <p:spPr>
          <a:xfrm>
            <a:off x="438953" y="2002244"/>
            <a:ext cx="2280220" cy="2188756"/>
          </a:xfrm>
          <a:prstGeom prst="ellipse">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Postdoctoral researchers</a:t>
            </a:r>
          </a:p>
        </p:txBody>
      </p:sp>
      <p:sp>
        <p:nvSpPr>
          <p:cNvPr id="14" name="TextBox 13">
            <a:extLst>
              <a:ext uri="{FF2B5EF4-FFF2-40B4-BE49-F238E27FC236}">
                <a16:creationId xmlns:a16="http://schemas.microsoft.com/office/drawing/2014/main" id="{364B2E94-01E8-777B-6349-5E40B6B74204}"/>
              </a:ext>
            </a:extLst>
          </p:cNvPr>
          <p:cNvSpPr txBox="1"/>
          <p:nvPr/>
        </p:nvSpPr>
        <p:spPr>
          <a:xfrm>
            <a:off x="3023951" y="1897811"/>
            <a:ext cx="6018260" cy="3062377"/>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Mentorship</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Peer-reviewed publications and 				presentations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Grant funding</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Position post program</a:t>
            </a:r>
          </a:p>
          <a:p>
            <a:pPr marL="342900" indent="-34290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Field of employment </a:t>
            </a:r>
          </a:p>
          <a:p>
            <a:pPr marL="342900" indent="-34290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Patents and intellectual property</a:t>
            </a:r>
          </a:p>
        </p:txBody>
      </p:sp>
      <p:sp>
        <p:nvSpPr>
          <p:cNvPr id="11" name="Rectangle 10">
            <a:extLst>
              <a:ext uri="{FF2B5EF4-FFF2-40B4-BE49-F238E27FC236}">
                <a16:creationId xmlns:a16="http://schemas.microsoft.com/office/drawing/2014/main" id="{8F89BF99-CEF4-1A1B-4A63-1C39D8C267A0}"/>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B77A4FA0-34A3-788B-71EF-BED70470615F}"/>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7" name="Slide Number Placeholder 5">
            <a:extLst>
              <a:ext uri="{FF2B5EF4-FFF2-40B4-BE49-F238E27FC236}">
                <a16:creationId xmlns:a16="http://schemas.microsoft.com/office/drawing/2014/main" id="{DBE6BD85-BCC7-83F2-F215-BAD25949500D}"/>
              </a:ext>
              <a:ext uri="{C183D7F6-B498-43B3-948B-1728B52AA6E4}">
                <adec:decorative xmlns:adec="http://schemas.microsoft.com/office/drawing/2017/decorative" val="1"/>
              </a:ext>
            </a:extLst>
          </p:cNvPr>
          <p:cNvSpPr txBox="1">
            <a:spLocks/>
          </p:cNvSpPr>
          <p:nvPr/>
        </p:nvSpPr>
        <p:spPr>
          <a:xfrm>
            <a:off x="11547668" y="643059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730221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7F0822-BABE-0846-6A67-F09FB354953E}"/>
              </a:ext>
            </a:extLst>
          </p:cNvPr>
          <p:cNvSpPr txBox="1">
            <a:spLocks noGrp="1"/>
          </p:cNvSpPr>
          <p:nvPr>
            <p:ph type="title" idx="4294967295"/>
          </p:nvPr>
        </p:nvSpPr>
        <p:spPr>
          <a:xfrm>
            <a:off x="419101" y="158125"/>
            <a:ext cx="8534400" cy="14996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Trebuchet MS" panose="020B0603020202020204" pitchFamily="34" charset="0"/>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0" normalizeH="0" baseline="0" noProof="0">
                <a:ln>
                  <a:noFill/>
                </a:ln>
                <a:solidFill>
                  <a:schemeClr val="bg1"/>
                </a:solidFill>
                <a:effectLst/>
                <a:uLnTx/>
                <a:uFillTx/>
                <a:latin typeface="Arial Black" panose="020B0A04020102020204" pitchFamily="34" charset="0"/>
                <a:ea typeface="+mj-ea"/>
                <a:cs typeface="+mj-cs"/>
              </a:rPr>
              <a:t>Examples of Professional Outcomes for Different Program Categories </a:t>
            </a:r>
            <a:endParaRPr kumimoji="0" lang="en-US" sz="4000" b="0" i="0" u="none" strike="noStrike" kern="1200" cap="none" spc="100" normalizeH="0" baseline="0" noProof="0">
              <a:ln>
                <a:noFill/>
              </a:ln>
              <a:solidFill>
                <a:schemeClr val="tx1">
                  <a:lumMod val="95000"/>
                  <a:lumOff val="5000"/>
                </a:schemeClr>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81A5A620-29CF-26B3-8DC0-0FE2FE3699E5}"/>
              </a:ext>
            </a:extLst>
          </p:cNvPr>
          <p:cNvSpPr/>
          <p:nvPr/>
        </p:nvSpPr>
        <p:spPr>
          <a:xfrm>
            <a:off x="425924" y="2002247"/>
            <a:ext cx="2280220" cy="2188753"/>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Genetic counseling</a:t>
            </a:r>
          </a:p>
        </p:txBody>
      </p:sp>
      <p:sp>
        <p:nvSpPr>
          <p:cNvPr id="14" name="TextBox 13">
            <a:extLst>
              <a:ext uri="{FF2B5EF4-FFF2-40B4-BE49-F238E27FC236}">
                <a16:creationId xmlns:a16="http://schemas.microsoft.com/office/drawing/2014/main" id="{364B2E94-01E8-777B-6349-5E40B6B74204}"/>
              </a:ext>
            </a:extLst>
          </p:cNvPr>
          <p:cNvSpPr txBox="1"/>
          <p:nvPr/>
        </p:nvSpPr>
        <p:spPr>
          <a:xfrm>
            <a:off x="3002417" y="1896470"/>
            <a:ext cx="6029893" cy="3354765"/>
          </a:xfrm>
          <a:prstGeom prst="rect">
            <a:avLst/>
          </a:prstGeom>
          <a:noFill/>
        </p:spPr>
        <p:txBody>
          <a:bodyPr wrap="square">
            <a:spAutoFit/>
          </a:bodyPr>
          <a:lstStyle/>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Completion of board exams </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Obtaining an academic/clinical job</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Publications </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b="0" i="0">
                <a:solidFill>
                  <a:schemeClr val="bg1"/>
                </a:solidFill>
                <a:effectLst/>
                <a:latin typeface="Arial" panose="020B0604020202020204" pitchFamily="34" charset="0"/>
                <a:cs typeface="Arial" panose="020B0604020202020204" pitchFamily="34" charset="0"/>
              </a:rPr>
              <a:t> 	Engagement in professional societies </a:t>
            </a:r>
            <a:br>
              <a:rPr lang="en-US" sz="2400" b="0" i="0">
                <a:solidFill>
                  <a:schemeClr val="bg1"/>
                </a:solidFill>
                <a:effectLst/>
                <a:latin typeface="Arial" panose="020B0604020202020204" pitchFamily="34" charset="0"/>
                <a:cs typeface="Arial" panose="020B0604020202020204" pitchFamily="34" charset="0"/>
              </a:rPr>
            </a:br>
            <a:r>
              <a:rPr lang="en-US" sz="2400" b="0" i="0">
                <a:solidFill>
                  <a:schemeClr val="bg1"/>
                </a:solidFill>
                <a:effectLst/>
                <a:latin typeface="Arial" panose="020B0604020202020204" pitchFamily="34" charset="0"/>
                <a:cs typeface="Arial" panose="020B0604020202020204" pitchFamily="34" charset="0"/>
              </a:rPr>
              <a:t>		and meetings</a:t>
            </a:r>
          </a:p>
          <a:p>
            <a:pPr marL="342900" indent="-342900" algn="l" rtl="0" fontAlgn="base">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Career development and leadership 			positions within organizations and 			professional societies</a:t>
            </a:r>
            <a:endParaRPr lang="en-US" sz="2400" b="0" i="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46A541A-676B-C3ED-523E-F798DFBF3E77}"/>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932903AD-B165-E643-EE27-79E16A8C38F1}"/>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7" name="Slide Number Placeholder 5">
            <a:extLst>
              <a:ext uri="{FF2B5EF4-FFF2-40B4-BE49-F238E27FC236}">
                <a16:creationId xmlns:a16="http://schemas.microsoft.com/office/drawing/2014/main" id="{4D16989F-FB65-90D3-B5AF-4CF556F822B2}"/>
              </a:ext>
              <a:ext uri="{C183D7F6-B498-43B3-948B-1728B52AA6E4}">
                <adec:decorative xmlns:adec="http://schemas.microsoft.com/office/drawing/2017/decorative" val="1"/>
              </a:ext>
            </a:extLst>
          </p:cNvPr>
          <p:cNvSpPr txBox="1">
            <a:spLocks/>
          </p:cNvSpPr>
          <p:nvPr/>
        </p:nvSpPr>
        <p:spPr>
          <a:xfrm>
            <a:off x="11549937" y="643059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872679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D6F0-4FF0-7493-F017-44D663B5A049}"/>
              </a:ext>
            </a:extLst>
          </p:cNvPr>
          <p:cNvSpPr>
            <a:spLocks noGrp="1"/>
          </p:cNvSpPr>
          <p:nvPr>
            <p:ph type="title"/>
          </p:nvPr>
        </p:nvSpPr>
        <p:spPr>
          <a:xfrm>
            <a:off x="-51758" y="182442"/>
            <a:ext cx="9443049" cy="1499616"/>
          </a:xfrm>
        </p:spPr>
        <p:txBody>
          <a:bodyPr>
            <a:normAutofit fontScale="90000"/>
          </a:bodyPr>
          <a:lstStyle/>
          <a:p>
            <a:r>
              <a:rPr lang="en-US" b="0" cap="none" spc="-30">
                <a:latin typeface="Arial Black" panose="020B0A04020102020204" pitchFamily="34" charset="0"/>
              </a:rPr>
              <a:t>Do Trainees in Non-Academic </a:t>
            </a:r>
            <a:br>
              <a:rPr lang="en-US" b="0" cap="none" spc="-30">
                <a:latin typeface="Arial Black" panose="020B0A04020102020204" pitchFamily="34" charset="0"/>
              </a:rPr>
            </a:br>
            <a:r>
              <a:rPr lang="en-US" b="0" cap="none" spc="-30">
                <a:latin typeface="Arial Black" panose="020B0A04020102020204" pitchFamily="34" charset="0"/>
              </a:rPr>
              <a:t>Career Paths Have Other Outcomes That Should Be Considered?</a:t>
            </a:r>
          </a:p>
        </p:txBody>
      </p:sp>
      <p:sp>
        <p:nvSpPr>
          <p:cNvPr id="3" name="Content Placeholder 2">
            <a:extLst>
              <a:ext uri="{FF2B5EF4-FFF2-40B4-BE49-F238E27FC236}">
                <a16:creationId xmlns:a16="http://schemas.microsoft.com/office/drawing/2014/main" id="{D0C86AD8-B734-B291-77C4-7384EEF0F3F6}"/>
              </a:ext>
            </a:extLst>
          </p:cNvPr>
          <p:cNvSpPr>
            <a:spLocks noGrp="1"/>
          </p:cNvSpPr>
          <p:nvPr>
            <p:ph idx="1"/>
          </p:nvPr>
        </p:nvSpPr>
        <p:spPr>
          <a:xfrm>
            <a:off x="432748" y="1913751"/>
            <a:ext cx="8534400" cy="3235489"/>
          </a:xfrm>
        </p:spPr>
        <p:txBody>
          <a:bodyPr>
            <a:normAutofit/>
          </a:bodyPr>
          <a:lstStyle/>
          <a:p>
            <a:r>
              <a:rPr lang="en-US">
                <a:latin typeface="Arial" panose="020B0604020202020204" pitchFamily="34" charset="0"/>
              </a:rPr>
              <a:t>Many trainees in biomedical research choose careers that are not in academia or STEM research.</a:t>
            </a:r>
          </a:p>
          <a:p>
            <a:r>
              <a:rPr lang="en-US">
                <a:latin typeface="Arial" panose="020B0604020202020204" pitchFamily="34" charset="0"/>
              </a:rPr>
              <a:t>In 2008, only 23% of biomedical research PhD holders were tenured or on the tenure track. Postdoctoral appointments declined by 3.6% since 2020 and by 2.2% since 2017.</a:t>
            </a:r>
          </a:p>
          <a:p>
            <a:r>
              <a:rPr lang="en-US">
                <a:latin typeface="Arial" panose="020B0604020202020204" pitchFamily="34" charset="0"/>
              </a:rPr>
              <a:t>Despite this, many of the psychosocial and professional outcomes commonly evaluated are specific to academic and STEM career paths.</a:t>
            </a:r>
          </a:p>
        </p:txBody>
      </p:sp>
      <p:sp>
        <p:nvSpPr>
          <p:cNvPr id="11" name="Rectangle 10">
            <a:extLst>
              <a:ext uri="{FF2B5EF4-FFF2-40B4-BE49-F238E27FC236}">
                <a16:creationId xmlns:a16="http://schemas.microsoft.com/office/drawing/2014/main" id="{94200023-6818-FCDF-15B2-7BE6723105E5}"/>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4" name="Graphic 3" descr="Closed book with solid fill">
            <a:hlinkClick r:id="rId3"/>
            <a:extLst>
              <a:ext uri="{FF2B5EF4-FFF2-40B4-BE49-F238E27FC236}">
                <a16:creationId xmlns:a16="http://schemas.microsoft.com/office/drawing/2014/main" id="{E62F8B68-62F6-48FB-479A-C83CC74622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58" y="5723794"/>
            <a:ext cx="574921" cy="574921"/>
          </a:xfrm>
          <a:prstGeom prst="rect">
            <a:avLst/>
          </a:prstGeom>
        </p:spPr>
      </p:pic>
      <p:sp>
        <p:nvSpPr>
          <p:cNvPr id="12" name="TextBox 11">
            <a:extLst>
              <a:ext uri="{FF2B5EF4-FFF2-40B4-BE49-F238E27FC236}">
                <a16:creationId xmlns:a16="http://schemas.microsoft.com/office/drawing/2014/main" id="{27ACCEE2-40BD-02B1-BAE0-B5B87DA8AA2C}"/>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6" name="Slide Number Placeholder 5">
            <a:extLst>
              <a:ext uri="{FF2B5EF4-FFF2-40B4-BE49-F238E27FC236}">
                <a16:creationId xmlns:a16="http://schemas.microsoft.com/office/drawing/2014/main" id="{75FD38E6-7DDA-1C0C-E05E-DC0C5B582C06}"/>
              </a:ext>
              <a:ext uri="{C183D7F6-B498-43B3-948B-1728B52AA6E4}">
                <adec:decorative xmlns:adec="http://schemas.microsoft.com/office/drawing/2017/decorative" val="1"/>
              </a:ext>
            </a:extLst>
          </p:cNvPr>
          <p:cNvSpPr txBox="1">
            <a:spLocks/>
          </p:cNvSpPr>
          <p:nvPr/>
        </p:nvSpPr>
        <p:spPr>
          <a:xfrm>
            <a:off x="11545399" y="6428322"/>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039308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4AB0-1C63-5FA8-6DCC-84D1B93BDBD4}"/>
              </a:ext>
            </a:extLst>
          </p:cNvPr>
          <p:cNvSpPr>
            <a:spLocks noGrp="1"/>
          </p:cNvSpPr>
          <p:nvPr>
            <p:ph type="title"/>
          </p:nvPr>
        </p:nvSpPr>
        <p:spPr>
          <a:xfrm>
            <a:off x="419101" y="182592"/>
            <a:ext cx="8534400" cy="1499616"/>
          </a:xfrm>
        </p:spPr>
        <p:txBody>
          <a:bodyPr>
            <a:noAutofit/>
          </a:bodyPr>
          <a:lstStyle/>
          <a:p>
            <a:r>
              <a:rPr lang="en-US" b="0" cap="none">
                <a:latin typeface="Arial Black" panose="020B0A04020102020204" pitchFamily="34" charset="0"/>
              </a:rPr>
              <a:t>Non-Academic Career Path Outcomes to Consider </a:t>
            </a:r>
          </a:p>
        </p:txBody>
      </p:sp>
      <p:sp>
        <p:nvSpPr>
          <p:cNvPr id="3" name="Content Placeholder 2">
            <a:extLst>
              <a:ext uri="{FF2B5EF4-FFF2-40B4-BE49-F238E27FC236}">
                <a16:creationId xmlns:a16="http://schemas.microsoft.com/office/drawing/2014/main" id="{624B3865-CF93-71F4-6A1A-F8E02E801AAE}"/>
              </a:ext>
            </a:extLst>
          </p:cNvPr>
          <p:cNvSpPr>
            <a:spLocks noGrp="1"/>
          </p:cNvSpPr>
          <p:nvPr>
            <p:ph idx="1"/>
          </p:nvPr>
        </p:nvSpPr>
        <p:spPr>
          <a:xfrm>
            <a:off x="275326" y="1845417"/>
            <a:ext cx="5676899" cy="4860523"/>
          </a:xfrm>
        </p:spPr>
        <p:txBody>
          <a:bodyPr>
            <a:noAutofit/>
          </a:bodyPr>
          <a:lstStyle/>
          <a:p>
            <a:pPr marL="0" indent="0" algn="l" rtl="0" fontAlgn="base">
              <a:lnSpc>
                <a:spcPct val="100000"/>
              </a:lnSpc>
              <a:buNone/>
            </a:pPr>
            <a:r>
              <a:rPr lang="en-US" b="0" i="0">
                <a:effectLst/>
                <a:latin typeface="Arial" panose="020B0604020202020204" pitchFamily="34" charset="0"/>
              </a:rPr>
              <a:t>Some studies suggest the following outcomes should be considered:</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a:effectLst/>
                <a:latin typeface="Arial" panose="020B0604020202020204" pitchFamily="34" charset="0"/>
              </a:rPr>
              <a:t> 	</a:t>
            </a:r>
            <a:r>
              <a:rPr lang="en-US" b="0" i="0" spc="-30">
                <a:effectLst/>
                <a:latin typeface="Arial" panose="020B0604020202020204" pitchFamily="34" charset="0"/>
              </a:rPr>
              <a:t>Product development</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Intellectual property</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Business growth</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Impact on society</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Awards and recognition</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Patents</a:t>
            </a:r>
          </a:p>
          <a:p>
            <a:pPr algn="l" rtl="0" fontAlgn="base">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b="0" i="0" spc="-30">
                <a:effectLst/>
                <a:latin typeface="Arial" panose="020B0604020202020204" pitchFamily="34" charset="0"/>
              </a:rPr>
              <a:t> 	Other forms of intellectual </a:t>
            </a:r>
            <a:br>
              <a:rPr lang="en-US" b="0" i="0" spc="-30">
                <a:effectLst/>
                <a:latin typeface="Arial" panose="020B0604020202020204" pitchFamily="34" charset="0"/>
              </a:rPr>
            </a:br>
            <a:r>
              <a:rPr lang="en-US" b="0" i="0" spc="-30">
                <a:effectLst/>
                <a:latin typeface="Arial" panose="020B0604020202020204" pitchFamily="34" charset="0"/>
              </a:rPr>
              <a:t>		property</a:t>
            </a:r>
          </a:p>
          <a:p>
            <a:pPr marL="0" indent="0" algn="l" rtl="0" fontAlgn="base">
              <a:lnSpc>
                <a:spcPct val="100000"/>
              </a:lnSpc>
              <a:buNone/>
              <a:tabLst>
                <a:tab pos="365760" algn="l"/>
                <a:tab pos="548640" algn="l"/>
              </a:tabLst>
            </a:pPr>
            <a:r>
              <a:rPr lang="en-US" b="0" i="0" spc="-30">
                <a:effectLst/>
                <a:latin typeface="Arial" panose="020B0604020202020204" pitchFamily="34" charset="0"/>
              </a:rPr>
              <a:t> </a:t>
            </a:r>
          </a:p>
        </p:txBody>
      </p:sp>
      <p:sp>
        <p:nvSpPr>
          <p:cNvPr id="12" name="Oval 11">
            <a:extLst>
              <a:ext uri="{FF2B5EF4-FFF2-40B4-BE49-F238E27FC236}">
                <a16:creationId xmlns:a16="http://schemas.microsoft.com/office/drawing/2014/main" id="{108EF549-A980-020F-6DC8-1EA071788540}"/>
              </a:ext>
            </a:extLst>
          </p:cNvPr>
          <p:cNvSpPr/>
          <p:nvPr/>
        </p:nvSpPr>
        <p:spPr>
          <a:xfrm>
            <a:off x="3850160" y="2805341"/>
            <a:ext cx="1803215" cy="1730883"/>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pc="-30">
                <a:solidFill>
                  <a:schemeClr val="tx1"/>
                </a:solidFill>
                <a:latin typeface="Arial" panose="020B0604020202020204" pitchFamily="34" charset="0"/>
                <a:cs typeface="Arial" panose="020B0604020202020204" pitchFamily="34" charset="0"/>
              </a:rPr>
              <a:t>High school and pre-freshmen</a:t>
            </a:r>
          </a:p>
        </p:txBody>
      </p:sp>
      <p:sp>
        <p:nvSpPr>
          <p:cNvPr id="13" name="Oval 12">
            <a:extLst>
              <a:ext uri="{FF2B5EF4-FFF2-40B4-BE49-F238E27FC236}">
                <a16:creationId xmlns:a16="http://schemas.microsoft.com/office/drawing/2014/main" id="{E94208A5-F389-EAA9-FEE8-A0FDEB80725A}"/>
              </a:ext>
            </a:extLst>
          </p:cNvPr>
          <p:cNvSpPr/>
          <p:nvPr/>
        </p:nvSpPr>
        <p:spPr>
          <a:xfrm>
            <a:off x="5543354" y="2805342"/>
            <a:ext cx="1803215" cy="1730883"/>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pc="-30">
                <a:solidFill>
                  <a:schemeClr val="tx1"/>
                </a:solidFill>
                <a:latin typeface="Arial" panose="020B0604020202020204" pitchFamily="34" charset="0"/>
                <a:cs typeface="Arial" panose="020B0604020202020204" pitchFamily="34" charset="0"/>
              </a:rPr>
              <a:t>Undergraduate </a:t>
            </a:r>
            <a:br>
              <a:rPr lang="en-US" spc="-30">
                <a:solidFill>
                  <a:schemeClr val="tx1"/>
                </a:solidFill>
                <a:latin typeface="Arial" panose="020B0604020202020204" pitchFamily="34" charset="0"/>
                <a:cs typeface="Arial" panose="020B0604020202020204" pitchFamily="34" charset="0"/>
              </a:rPr>
            </a:br>
            <a:r>
              <a:rPr lang="en-US" spc="-30">
                <a:solidFill>
                  <a:schemeClr val="tx1"/>
                </a:solidFill>
                <a:latin typeface="Arial" panose="020B0604020202020204" pitchFamily="34" charset="0"/>
                <a:cs typeface="Arial" panose="020B0604020202020204" pitchFamily="34" charset="0"/>
              </a:rPr>
              <a:t>programs</a:t>
            </a:r>
          </a:p>
        </p:txBody>
      </p:sp>
      <p:sp>
        <p:nvSpPr>
          <p:cNvPr id="14" name="Oval 13">
            <a:extLst>
              <a:ext uri="{FF2B5EF4-FFF2-40B4-BE49-F238E27FC236}">
                <a16:creationId xmlns:a16="http://schemas.microsoft.com/office/drawing/2014/main" id="{D0AB9718-C3D5-BAA5-F5C1-B1F158EAA55E}"/>
              </a:ext>
            </a:extLst>
          </p:cNvPr>
          <p:cNvSpPr/>
          <p:nvPr/>
        </p:nvSpPr>
        <p:spPr>
          <a:xfrm>
            <a:off x="7236548" y="2789762"/>
            <a:ext cx="1803215" cy="1730882"/>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Graduate programs</a:t>
            </a:r>
          </a:p>
        </p:txBody>
      </p:sp>
      <p:sp>
        <p:nvSpPr>
          <p:cNvPr id="15" name="Oval 14">
            <a:extLst>
              <a:ext uri="{FF2B5EF4-FFF2-40B4-BE49-F238E27FC236}">
                <a16:creationId xmlns:a16="http://schemas.microsoft.com/office/drawing/2014/main" id="{8390D659-79D6-B555-09CC-AE8F3D5A2987}"/>
              </a:ext>
            </a:extLst>
          </p:cNvPr>
          <p:cNvSpPr/>
          <p:nvPr/>
        </p:nvSpPr>
        <p:spPr>
          <a:xfrm>
            <a:off x="4688130" y="4030709"/>
            <a:ext cx="1803215" cy="1730884"/>
          </a:xfrm>
          <a:prstGeom prst="ellipse">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Post doctoral programs</a:t>
            </a:r>
          </a:p>
        </p:txBody>
      </p:sp>
      <p:sp>
        <p:nvSpPr>
          <p:cNvPr id="16" name="Oval 15">
            <a:extLst>
              <a:ext uri="{FF2B5EF4-FFF2-40B4-BE49-F238E27FC236}">
                <a16:creationId xmlns:a16="http://schemas.microsoft.com/office/drawing/2014/main" id="{F87D75C2-2EFC-CABD-7546-DB942C669A81}"/>
              </a:ext>
            </a:extLst>
          </p:cNvPr>
          <p:cNvSpPr/>
          <p:nvPr/>
        </p:nvSpPr>
        <p:spPr>
          <a:xfrm>
            <a:off x="6381325" y="4030709"/>
            <a:ext cx="1803214" cy="1730881"/>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Clinical and medical programs</a:t>
            </a:r>
          </a:p>
        </p:txBody>
      </p:sp>
      <p:sp>
        <p:nvSpPr>
          <p:cNvPr id="11" name="Rectangle 10">
            <a:extLst>
              <a:ext uri="{FF2B5EF4-FFF2-40B4-BE49-F238E27FC236}">
                <a16:creationId xmlns:a16="http://schemas.microsoft.com/office/drawing/2014/main" id="{7CAF6486-BD1F-7579-9A4E-26B0F2D0BC97}"/>
              </a:ext>
              <a:ext uri="{C183D7F6-B498-43B3-948B-1728B52AA6E4}">
                <adec:decorative xmlns:adec="http://schemas.microsoft.com/office/drawing/2017/decorative" val="1"/>
              </a:ext>
            </a:extLst>
          </p:cNvPr>
          <p:cNvSpPr/>
          <p:nvPr/>
        </p:nvSpPr>
        <p:spPr>
          <a:xfrm>
            <a:off x="9332561" y="1279775"/>
            <a:ext cx="2904878" cy="509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 name="TextBox 18">
            <a:extLst>
              <a:ext uri="{FF2B5EF4-FFF2-40B4-BE49-F238E27FC236}">
                <a16:creationId xmlns:a16="http://schemas.microsoft.com/office/drawing/2014/main" id="{D818B919-236B-793B-F3FF-897820A603ED}"/>
              </a:ext>
              <a:ext uri="{C183D7F6-B498-43B3-948B-1728B52AA6E4}">
                <adec:decorative xmlns:adec="http://schemas.microsoft.com/office/drawing/2017/decorative" val="1"/>
              </a:ext>
            </a:extLst>
          </p:cNvPr>
          <p:cNvSpPr txBox="1"/>
          <p:nvPr/>
        </p:nvSpPr>
        <p:spPr>
          <a:xfrm>
            <a:off x="9507492" y="1279775"/>
            <a:ext cx="2786742" cy="523220"/>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defines a successful trainee outcome?</a:t>
            </a:r>
          </a:p>
        </p:txBody>
      </p:sp>
      <p:sp>
        <p:nvSpPr>
          <p:cNvPr id="18" name="Slide Number Placeholder 5">
            <a:extLst>
              <a:ext uri="{FF2B5EF4-FFF2-40B4-BE49-F238E27FC236}">
                <a16:creationId xmlns:a16="http://schemas.microsoft.com/office/drawing/2014/main" id="{4487FD88-9F79-BC2E-FD7D-F96711B87411}"/>
              </a:ext>
              <a:ext uri="{C183D7F6-B498-43B3-948B-1728B52AA6E4}">
                <adec:decorative xmlns:adec="http://schemas.microsoft.com/office/drawing/2017/decorative" val="1"/>
              </a:ext>
            </a:extLst>
          </p:cNvPr>
          <p:cNvSpPr txBox="1">
            <a:spLocks/>
          </p:cNvSpPr>
          <p:nvPr/>
        </p:nvSpPr>
        <p:spPr>
          <a:xfrm>
            <a:off x="11554763" y="642593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29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060809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59E8D6-5731-6C87-5440-0D190EE2EC14}"/>
              </a:ext>
              <a:ext uri="{C183D7F6-B498-43B3-948B-1728B52AA6E4}">
                <adec:decorative xmlns:adec="http://schemas.microsoft.com/office/drawing/2017/decorative" val="1"/>
              </a:ext>
            </a:extLst>
          </p:cNvPr>
          <p:cNvSpPr/>
          <p:nvPr/>
        </p:nvSpPr>
        <p:spPr>
          <a:xfrm>
            <a:off x="-40192" y="0"/>
            <a:ext cx="12232192" cy="6341906"/>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6A26-3580-EBBA-A942-BD1149C2BA83}"/>
              </a:ext>
            </a:extLst>
          </p:cNvPr>
          <p:cNvSpPr>
            <a:spLocks noGrp="1"/>
          </p:cNvSpPr>
          <p:nvPr>
            <p:ph type="title"/>
          </p:nvPr>
        </p:nvSpPr>
        <p:spPr>
          <a:xfrm>
            <a:off x="419101" y="196144"/>
            <a:ext cx="11319130" cy="1499616"/>
          </a:xfrm>
        </p:spPr>
        <p:txBody>
          <a:bodyPr/>
          <a:lstStyle/>
          <a:p>
            <a:r>
              <a:rPr lang="en-US" cap="none">
                <a:latin typeface="Arial Black" panose="020B0A04020102020204" pitchFamily="34" charset="0"/>
              </a:rPr>
              <a:t>Key Takeaways from Video</a:t>
            </a:r>
          </a:p>
        </p:txBody>
      </p:sp>
      <p:sp>
        <p:nvSpPr>
          <p:cNvPr id="3" name="Content Placeholder 2">
            <a:extLst>
              <a:ext uri="{FF2B5EF4-FFF2-40B4-BE49-F238E27FC236}">
                <a16:creationId xmlns:a16="http://schemas.microsoft.com/office/drawing/2014/main" id="{7A023F4B-7F28-DED2-2A8E-6E8E1A0B2C05}"/>
              </a:ext>
            </a:extLst>
          </p:cNvPr>
          <p:cNvSpPr>
            <a:spLocks noGrp="1"/>
          </p:cNvSpPr>
          <p:nvPr>
            <p:ph idx="1"/>
          </p:nvPr>
        </p:nvSpPr>
        <p:spPr>
          <a:xfrm>
            <a:off x="419099" y="1899555"/>
            <a:ext cx="11319129" cy="4155224"/>
          </a:xfrm>
        </p:spPr>
        <p:txBody>
          <a:bodyPr vert="horz" lIns="45720" tIns="45720" rIns="45720" bIns="45720" rtlCol="0" anchor="t">
            <a:noAutofit/>
          </a:bodyPr>
          <a:lstStyle/>
          <a:p>
            <a:pPr>
              <a:buClr>
                <a:srgbClr val="5EE0D4"/>
              </a:buClr>
              <a:buFont typeface="Wingdings 3" panose="05040102010807070707" pitchFamily="18" charset="2"/>
              <a:buChar char="Ò"/>
              <a:tabLst>
                <a:tab pos="365760" algn="l"/>
                <a:tab pos="548640" algn="l"/>
              </a:tabLst>
            </a:pPr>
            <a:r>
              <a:rPr lang="en-US">
                <a:latin typeface="Arial"/>
                <a:cs typeface="Arial"/>
              </a:rPr>
              <a:t> 	NHGRI is dedicated to cultivating a diverse pool of future researchers, 			clinician-scientists, healthcare providers, and educators. </a:t>
            </a:r>
            <a:endParaRPr lang="en-US">
              <a:latin typeface="Arial" panose="020B0604020202020204" pitchFamily="34" charset="0"/>
            </a:endParaRPr>
          </a:p>
          <a:p>
            <a:pPr marL="877570" lvl="1" indent="-283210">
              <a:buClr>
                <a:srgbClr val="5EE0D4"/>
              </a:buClr>
              <a:buFont typeface="Arial" panose="020B0604020202020204" pitchFamily="34" charset="0"/>
              <a:buChar char="–"/>
              <a:tabLst>
                <a:tab pos="365760" algn="l"/>
                <a:tab pos="548640" algn="l"/>
                <a:tab pos="640080" algn="l"/>
              </a:tabLst>
            </a:pPr>
            <a:r>
              <a:rPr lang="en-US">
                <a:latin typeface="Arial"/>
                <a:cs typeface="Arial"/>
              </a:rPr>
              <a:t> We have supported training and workforce development programs with a core commitment to  		enhance the diversity of the biomedical workforce.</a:t>
            </a:r>
          </a:p>
          <a:p>
            <a:pPr>
              <a:buClr>
                <a:srgbClr val="5EE0D4"/>
              </a:buClr>
              <a:buFont typeface="Wingdings 3" panose="05040102010807070707" pitchFamily="18" charset="2"/>
              <a:buChar char="Ò"/>
              <a:tabLst>
                <a:tab pos="365760" algn="l"/>
                <a:tab pos="548640" algn="l"/>
              </a:tabLst>
            </a:pPr>
            <a:r>
              <a:rPr lang="en-US">
                <a:latin typeface="Arial"/>
                <a:cs typeface="Arial"/>
              </a:rPr>
              <a:t>   The Training, Diversity, and Health Equity (</a:t>
            </a:r>
            <a:r>
              <a:rPr lang="en-US" err="1">
                <a:latin typeface="Arial"/>
                <a:cs typeface="Arial"/>
              </a:rPr>
              <a:t>TiDHE</a:t>
            </a:r>
            <a:r>
              <a:rPr lang="en-US">
                <a:latin typeface="Arial"/>
                <a:cs typeface="Arial"/>
              </a:rPr>
              <a:t>) office along with other 			NHGRI colleagues have worked to develop this toolkit to help programs from 		all over the country learn more about best practices for evaluating training 			programs related to genomic workforce diversity, research, and genomic 			workforce programs.</a:t>
            </a:r>
          </a:p>
          <a:p>
            <a:pPr>
              <a:buClr>
                <a:srgbClr val="5EE0D4"/>
              </a:buClr>
              <a:buFont typeface="Wingdings 3" panose="05040102010807070707" pitchFamily="18" charset="2"/>
              <a:buChar char="Ò"/>
              <a:tabLst>
                <a:tab pos="365760" algn="l"/>
                <a:tab pos="548640" algn="l"/>
              </a:tabLst>
            </a:pPr>
            <a:r>
              <a:rPr lang="en-US">
                <a:latin typeface="Arial"/>
                <a:cs typeface="Arial"/>
              </a:rPr>
              <a:t>		The hope is this toolkit will be instrumental in supporting programs in      			monitoring the success of participants in training programs.</a:t>
            </a:r>
          </a:p>
        </p:txBody>
      </p:sp>
      <p:cxnSp>
        <p:nvCxnSpPr>
          <p:cNvPr id="8" name="Straight Connector 7">
            <a:extLst>
              <a:ext uri="{FF2B5EF4-FFF2-40B4-BE49-F238E27FC236}">
                <a16:creationId xmlns:a16="http://schemas.microsoft.com/office/drawing/2014/main" id="{3AD827C5-4096-2970-DB8C-54D344356D1E}"/>
              </a:ext>
              <a:ext uri="{C183D7F6-B498-43B3-948B-1728B52AA6E4}">
                <adec:decorative xmlns:adec="http://schemas.microsoft.com/office/drawing/2017/decorative" val="1"/>
              </a:ext>
            </a:extLst>
          </p:cNvPr>
          <p:cNvCxnSpPr>
            <a:cxnSpLocks/>
          </p:cNvCxnSpPr>
          <p:nvPr/>
        </p:nvCxnSpPr>
        <p:spPr>
          <a:xfrm>
            <a:off x="1485901" y="1717132"/>
            <a:ext cx="9220199"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7E4BDB-BDF6-108D-B68B-8A86A1F4640D}"/>
              </a:ext>
              <a:ext uri="{C183D7F6-B498-43B3-948B-1728B52AA6E4}">
                <adec:decorative xmlns:adec="http://schemas.microsoft.com/office/drawing/2017/decorative" val="1"/>
              </a:ext>
            </a:extLst>
          </p:cNvPr>
          <p:cNvSpPr txBox="1">
            <a:spLocks/>
          </p:cNvSpPr>
          <p:nvPr/>
        </p:nvSpPr>
        <p:spPr>
          <a:xfrm>
            <a:off x="11597043"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266303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308445" y="1741238"/>
            <a:ext cx="5591478" cy="1513115"/>
          </a:xfrm>
        </p:spPr>
        <p:txBody>
          <a:bodyPr>
            <a:noAutofit/>
          </a:bodyPr>
          <a:lstStyle/>
          <a:p>
            <a:r>
              <a:rPr lang="en-US" sz="4000" b="0" i="0">
                <a:effectLst/>
              </a:rPr>
              <a:t>Methods for Identifying </a:t>
            </a:r>
            <a:br>
              <a:rPr lang="en-US" sz="4000" b="0" i="0">
                <a:effectLst/>
              </a:rPr>
            </a:br>
            <a:r>
              <a:rPr lang="en-US" sz="4000" b="0" i="0">
                <a:effectLst/>
              </a:rPr>
              <a:t>and Evaluating Trainee Outcomes</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439956" y="4298474"/>
            <a:ext cx="5020759"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8CE3117-CDA2-D878-8FDB-8D32ABADDBC1}"/>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osed book with solid fill">
            <a:hlinkClick r:id="rId3"/>
            <a:extLst>
              <a:ext uri="{FF2B5EF4-FFF2-40B4-BE49-F238E27FC236}">
                <a16:creationId xmlns:a16="http://schemas.microsoft.com/office/drawing/2014/main" id="{BDE9753F-D2B1-F316-08C3-4BEE43B22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965" y="5720834"/>
            <a:ext cx="574921" cy="574921"/>
          </a:xfrm>
          <a:prstGeom prst="rect">
            <a:avLst/>
          </a:prstGeom>
        </p:spPr>
      </p:pic>
      <p:sp>
        <p:nvSpPr>
          <p:cNvPr id="16" name="TextBox 15">
            <a:extLst>
              <a:ext uri="{FF2B5EF4-FFF2-40B4-BE49-F238E27FC236}">
                <a16:creationId xmlns:a16="http://schemas.microsoft.com/office/drawing/2014/main" id="{FCC62089-EE96-758C-2C2B-D4B4C62E3C0F}"/>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109E9B-8846-639C-F0C1-F95C2A99A080}"/>
              </a:ext>
              <a:ext uri="{C183D7F6-B498-43B3-948B-1728B52AA6E4}">
                <adec:decorative xmlns:adec="http://schemas.microsoft.com/office/drawing/2017/decorative" val="1"/>
              </a:ext>
            </a:extLst>
          </p:cNvPr>
          <p:cNvSpPr/>
          <p:nvPr/>
        </p:nvSpPr>
        <p:spPr>
          <a:xfrm>
            <a:off x="9332561" y="1811107"/>
            <a:ext cx="2904878" cy="722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9F820D85-CAC0-2F7B-F7D3-CE98DA4C21E0}"/>
              </a:ext>
              <a:ext uri="{C183D7F6-B498-43B3-948B-1728B52AA6E4}">
                <adec:decorative xmlns:adec="http://schemas.microsoft.com/office/drawing/2017/decorative" val="1"/>
              </a:ext>
            </a:extLst>
          </p:cNvPr>
          <p:cNvSpPr txBox="1"/>
          <p:nvPr/>
        </p:nvSpPr>
        <p:spPr>
          <a:xfrm>
            <a:off x="9507492" y="1810699"/>
            <a:ext cx="2786742" cy="759774"/>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methods are used</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to identify and evaluate trainee outcomes?</a:t>
            </a:r>
          </a:p>
        </p:txBody>
      </p:sp>
      <p:sp>
        <p:nvSpPr>
          <p:cNvPr id="11" name="Slide Number Placeholder 5">
            <a:extLst>
              <a:ext uri="{FF2B5EF4-FFF2-40B4-BE49-F238E27FC236}">
                <a16:creationId xmlns:a16="http://schemas.microsoft.com/office/drawing/2014/main" id="{A3C75482-9255-5411-ACFB-75821D693735}"/>
              </a:ext>
              <a:ext uri="{C183D7F6-B498-43B3-948B-1728B52AA6E4}">
                <adec:decorative xmlns:adec="http://schemas.microsoft.com/office/drawing/2017/decorative" val="1"/>
              </a:ext>
            </a:extLst>
          </p:cNvPr>
          <p:cNvSpPr txBox="1">
            <a:spLocks/>
          </p:cNvSpPr>
          <p:nvPr/>
        </p:nvSpPr>
        <p:spPr>
          <a:xfrm>
            <a:off x="11544161" y="6428588"/>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021388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B081-A67C-6B3D-2F42-D06C6A9327FF}"/>
              </a:ext>
            </a:extLst>
          </p:cNvPr>
          <p:cNvSpPr>
            <a:spLocks noGrp="1"/>
          </p:cNvSpPr>
          <p:nvPr>
            <p:ph type="title"/>
          </p:nvPr>
        </p:nvSpPr>
        <p:spPr>
          <a:xfrm>
            <a:off x="419100" y="183519"/>
            <a:ext cx="8534400" cy="1499616"/>
          </a:xfrm>
        </p:spPr>
        <p:txBody>
          <a:bodyPr>
            <a:noAutofit/>
          </a:bodyPr>
          <a:lstStyle/>
          <a:p>
            <a:r>
              <a:rPr lang="en-US" b="0" cap="none">
                <a:latin typeface="Arial Black" panose="020B0A04020102020204" pitchFamily="34" charset="0"/>
              </a:rPr>
              <a:t>Common Methods Used </a:t>
            </a:r>
            <a:br>
              <a:rPr lang="en-US" b="0" cap="none">
                <a:latin typeface="Arial Black" panose="020B0A04020102020204" pitchFamily="34" charset="0"/>
              </a:rPr>
            </a:br>
            <a:r>
              <a:rPr lang="en-US" b="0" cap="none">
                <a:latin typeface="Arial Black" panose="020B0A04020102020204" pitchFamily="34" charset="0"/>
              </a:rPr>
              <a:t>to Identify and Evaluate Trainee Outcomes </a:t>
            </a:r>
          </a:p>
        </p:txBody>
      </p:sp>
      <p:sp>
        <p:nvSpPr>
          <p:cNvPr id="20" name="Rectangle: Rounded Corners 19">
            <a:extLst>
              <a:ext uri="{FF2B5EF4-FFF2-40B4-BE49-F238E27FC236}">
                <a16:creationId xmlns:a16="http://schemas.microsoft.com/office/drawing/2014/main" id="{643E4EA7-6C92-986D-1A9F-29F631BE1AB8}"/>
              </a:ext>
              <a:ext uri="{C183D7F6-B498-43B3-948B-1728B52AA6E4}">
                <adec:decorative xmlns:adec="http://schemas.microsoft.com/office/drawing/2017/decorative" val="1"/>
              </a:ext>
            </a:extLst>
          </p:cNvPr>
          <p:cNvSpPr/>
          <p:nvPr/>
        </p:nvSpPr>
        <p:spPr>
          <a:xfrm>
            <a:off x="436696" y="2025176"/>
            <a:ext cx="2634217" cy="4015406"/>
          </a:xfrm>
          <a:prstGeom prst="roundRect">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25" name="Rectangle: Rounded Corners 24">
            <a:extLst>
              <a:ext uri="{FF2B5EF4-FFF2-40B4-BE49-F238E27FC236}">
                <a16:creationId xmlns:a16="http://schemas.microsoft.com/office/drawing/2014/main" id="{AE2E1B66-93ED-2B37-A236-CC610F1790AF}"/>
              </a:ext>
              <a:ext uri="{C183D7F6-B498-43B3-948B-1728B52AA6E4}">
                <adec:decorative xmlns:adec="http://schemas.microsoft.com/office/drawing/2017/decorative" val="1"/>
              </a:ext>
            </a:extLst>
          </p:cNvPr>
          <p:cNvSpPr/>
          <p:nvPr/>
        </p:nvSpPr>
        <p:spPr>
          <a:xfrm>
            <a:off x="445322" y="2035489"/>
            <a:ext cx="2626253" cy="1010077"/>
          </a:xfrm>
          <a:prstGeom prst="roundRect">
            <a:avLst>
              <a:gd name="adj" fmla="val 4513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7968AF-73B1-D044-D850-E987E4409577}"/>
              </a:ext>
              <a:ext uri="{C183D7F6-B498-43B3-948B-1728B52AA6E4}">
                <adec:decorative xmlns:adec="http://schemas.microsoft.com/office/drawing/2017/decorative" val="1"/>
              </a:ext>
            </a:extLst>
          </p:cNvPr>
          <p:cNvSpPr/>
          <p:nvPr/>
        </p:nvSpPr>
        <p:spPr>
          <a:xfrm>
            <a:off x="436696" y="2538485"/>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icon">
            <a:extLst>
              <a:ext uri="{FF2B5EF4-FFF2-40B4-BE49-F238E27FC236}">
                <a16:creationId xmlns:a16="http://schemas.microsoft.com/office/drawing/2014/main" id="{816058D4-FE4F-90E2-4620-8F45E25CC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1" y="2155316"/>
            <a:ext cx="1054776" cy="1123275"/>
          </a:xfrm>
          <a:prstGeom prst="rect">
            <a:avLst/>
          </a:prstGeom>
        </p:spPr>
      </p:pic>
      <p:pic>
        <p:nvPicPr>
          <p:cNvPr id="3" name="Graphic 2" descr="Questions icon">
            <a:extLst>
              <a:ext uri="{FF2B5EF4-FFF2-40B4-BE49-F238E27FC236}">
                <a16:creationId xmlns:a16="http://schemas.microsoft.com/office/drawing/2014/main" id="{95E4EA2C-1FD4-33A6-E138-30B59BC425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67129" y="2190763"/>
            <a:ext cx="1054776" cy="1123275"/>
          </a:xfrm>
          <a:prstGeom prst="rect">
            <a:avLst/>
          </a:prstGeom>
        </p:spPr>
      </p:pic>
      <p:sp>
        <p:nvSpPr>
          <p:cNvPr id="19" name="TextBox 14">
            <a:extLst>
              <a:ext uri="{FF2B5EF4-FFF2-40B4-BE49-F238E27FC236}">
                <a16:creationId xmlns:a16="http://schemas.microsoft.com/office/drawing/2014/main" id="{B395D5BD-E14B-A1A3-AE85-834F3E0BB580}"/>
              </a:ext>
            </a:extLst>
          </p:cNvPr>
          <p:cNvSpPr txBox="1"/>
          <p:nvPr/>
        </p:nvSpPr>
        <p:spPr>
          <a:xfrm>
            <a:off x="453556" y="3534139"/>
            <a:ext cx="2600497" cy="320601"/>
          </a:xfrm>
          <a:prstGeom prst="rect">
            <a:avLst/>
          </a:prstGeom>
          <a:noFill/>
        </p:spPr>
        <p:txBody>
          <a:bodyPr wrap="square" lIns="0" tIns="0" rIns="0" bIns="0" rtlCol="0" anchor="t">
            <a:spAutoFit/>
          </a:bodyPr>
          <a:lstStyle/>
          <a:p>
            <a:pPr marL="0" lvl="0" indent="0" algn="ctr">
              <a:lnSpc>
                <a:spcPts val="2520"/>
              </a:lnSpc>
            </a:pPr>
            <a:r>
              <a:rPr lang="en-US" sz="2400">
                <a:latin typeface="Arial" panose="020B0604020202020204" pitchFamily="34" charset="0"/>
                <a:cs typeface="Arial" panose="020B0604020202020204" pitchFamily="34" charset="0"/>
              </a:rPr>
              <a:t>Surveys</a:t>
            </a:r>
          </a:p>
        </p:txBody>
      </p:sp>
      <p:sp>
        <p:nvSpPr>
          <p:cNvPr id="9" name="TextBox 8">
            <a:extLst>
              <a:ext uri="{FF2B5EF4-FFF2-40B4-BE49-F238E27FC236}">
                <a16:creationId xmlns:a16="http://schemas.microsoft.com/office/drawing/2014/main" id="{8216F2EE-126D-7E92-3D10-BDC02D7D6EE2}"/>
              </a:ext>
            </a:extLst>
          </p:cNvPr>
          <p:cNvSpPr txBox="1"/>
          <p:nvPr/>
        </p:nvSpPr>
        <p:spPr>
          <a:xfrm>
            <a:off x="556643" y="3916288"/>
            <a:ext cx="2342148" cy="1908215"/>
          </a:xfrm>
          <a:prstGeom prst="rect">
            <a:avLst/>
          </a:prstGeom>
          <a:noFill/>
        </p:spPr>
        <p:txBody>
          <a:bodyPr wrap="square">
            <a:spAutoFit/>
          </a:bodyPr>
          <a:lstStyle/>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Exit surveys </a:t>
            </a: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Annual surveys sent to alumni</a:t>
            </a: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Surveys to current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program trainees</a:t>
            </a:r>
          </a:p>
        </p:txBody>
      </p:sp>
      <p:sp>
        <p:nvSpPr>
          <p:cNvPr id="15" name="Rectangle: Rounded Corners 14">
            <a:extLst>
              <a:ext uri="{FF2B5EF4-FFF2-40B4-BE49-F238E27FC236}">
                <a16:creationId xmlns:a16="http://schemas.microsoft.com/office/drawing/2014/main" id="{93DA8DD5-3834-63E0-FFC8-175756B6141E}"/>
              </a:ext>
              <a:ext uri="{C183D7F6-B498-43B3-948B-1728B52AA6E4}">
                <adec:decorative xmlns:adec="http://schemas.microsoft.com/office/drawing/2017/decorative" val="1"/>
              </a:ext>
            </a:extLst>
          </p:cNvPr>
          <p:cNvSpPr/>
          <p:nvPr/>
        </p:nvSpPr>
        <p:spPr>
          <a:xfrm>
            <a:off x="3369770" y="2026090"/>
            <a:ext cx="2634217" cy="4014491"/>
          </a:xfrm>
          <a:prstGeom prst="roundRect">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28" name="Rectangle: Rounded Corners 27">
            <a:extLst>
              <a:ext uri="{FF2B5EF4-FFF2-40B4-BE49-F238E27FC236}">
                <a16:creationId xmlns:a16="http://schemas.microsoft.com/office/drawing/2014/main" id="{F869ECDE-96AD-5F65-F572-C4D04C378C37}"/>
              </a:ext>
              <a:ext uri="{C183D7F6-B498-43B3-948B-1728B52AA6E4}">
                <adec:decorative xmlns:adec="http://schemas.microsoft.com/office/drawing/2017/decorative" val="1"/>
              </a:ext>
            </a:extLst>
          </p:cNvPr>
          <p:cNvSpPr/>
          <p:nvPr/>
        </p:nvSpPr>
        <p:spPr>
          <a:xfrm>
            <a:off x="3360482" y="2022796"/>
            <a:ext cx="2645947" cy="1010077"/>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E585914-0A2D-9DCD-FD4C-B176FFF0B9BC}"/>
              </a:ext>
              <a:ext uri="{C183D7F6-B498-43B3-948B-1728B52AA6E4}">
                <adec:decorative xmlns:adec="http://schemas.microsoft.com/office/drawing/2017/decorative" val="1"/>
              </a:ext>
            </a:extLst>
          </p:cNvPr>
          <p:cNvSpPr/>
          <p:nvPr/>
        </p:nvSpPr>
        <p:spPr>
          <a:xfrm>
            <a:off x="3369770" y="2538551"/>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LinkedIn logo">
            <a:extLst>
              <a:ext uri="{FF2B5EF4-FFF2-40B4-BE49-F238E27FC236}">
                <a16:creationId xmlns:a16="http://schemas.microsoft.com/office/drawing/2014/main" id="{2C720B31-39FB-DD27-78C8-FA4FC3A0A25C}"/>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9490" t="27232" r="9554" b="27789"/>
          <a:stretch/>
        </p:blipFill>
        <p:spPr>
          <a:xfrm>
            <a:off x="3599862" y="2296641"/>
            <a:ext cx="843615" cy="911517"/>
          </a:xfrm>
          <a:prstGeom prst="rect">
            <a:avLst/>
          </a:prstGeom>
        </p:spPr>
      </p:pic>
      <p:pic>
        <p:nvPicPr>
          <p:cNvPr id="26" name="Graphic 25" descr="Connections icon">
            <a:extLst>
              <a:ext uri="{FF2B5EF4-FFF2-40B4-BE49-F238E27FC236}">
                <a16:creationId xmlns:a16="http://schemas.microsoft.com/office/drawing/2014/main" id="{B888A36F-D42A-4ED4-6AC0-CF988DA599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95971" y="2146709"/>
            <a:ext cx="1133032" cy="1206613"/>
          </a:xfrm>
          <a:prstGeom prst="rect">
            <a:avLst/>
          </a:prstGeom>
        </p:spPr>
      </p:pic>
      <p:sp>
        <p:nvSpPr>
          <p:cNvPr id="23" name="TextBox 14">
            <a:extLst>
              <a:ext uri="{FF2B5EF4-FFF2-40B4-BE49-F238E27FC236}">
                <a16:creationId xmlns:a16="http://schemas.microsoft.com/office/drawing/2014/main" id="{F4257818-2C92-6493-49E6-A49AF5FC2E4E}"/>
              </a:ext>
            </a:extLst>
          </p:cNvPr>
          <p:cNvSpPr txBox="1"/>
          <p:nvPr/>
        </p:nvSpPr>
        <p:spPr>
          <a:xfrm>
            <a:off x="3352248" y="3491170"/>
            <a:ext cx="2631934" cy="1107996"/>
          </a:xfrm>
          <a:prstGeom prst="rect">
            <a:avLst/>
          </a:prstGeom>
          <a:noFill/>
        </p:spPr>
        <p:txBody>
          <a:bodyPr wrap="square" lIns="0" tIns="0" rIns="0" bIns="0" rtlCol="0" anchor="t">
            <a:spAutoFit/>
          </a:bodyPr>
          <a:lstStyle/>
          <a:p>
            <a:pPr marL="0" lvl="0" indent="0" algn="ctr"/>
            <a:r>
              <a:rPr lang="en-US" sz="2400">
                <a:latin typeface="Arial" panose="020B0604020202020204" pitchFamily="34" charset="0"/>
                <a:cs typeface="Arial" panose="020B0604020202020204" pitchFamily="34" charset="0"/>
              </a:rPr>
              <a:t>Professional networking platforms </a:t>
            </a:r>
          </a:p>
        </p:txBody>
      </p:sp>
      <p:sp>
        <p:nvSpPr>
          <p:cNvPr id="7" name="TextBox 6">
            <a:extLst>
              <a:ext uri="{FF2B5EF4-FFF2-40B4-BE49-F238E27FC236}">
                <a16:creationId xmlns:a16="http://schemas.microsoft.com/office/drawing/2014/main" id="{A1ADFC94-8159-DB59-0CDF-5880DC25251A}"/>
              </a:ext>
            </a:extLst>
          </p:cNvPr>
          <p:cNvSpPr txBox="1"/>
          <p:nvPr/>
        </p:nvSpPr>
        <p:spPr>
          <a:xfrm>
            <a:off x="3516135" y="4706478"/>
            <a:ext cx="2342148" cy="1369606"/>
          </a:xfrm>
          <a:prstGeom prst="rect">
            <a:avLst/>
          </a:prstGeom>
          <a:noFill/>
        </p:spPr>
        <p:txBody>
          <a:bodyPr wrap="square">
            <a:spAutoFit/>
          </a:bodyPr>
          <a:lstStyle/>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LinkedIn</a:t>
            </a:r>
          </a:p>
          <a:p>
            <a:pPr marL="342900" lvl="0" indent="-342900">
              <a:spcAft>
                <a:spcPts val="600"/>
              </a:spcAft>
              <a:buFont typeface="+mj-lt"/>
              <a:buAutoNum type="arabicPeriod"/>
            </a:pPr>
            <a:r>
              <a:rPr lang="en-US" err="1">
                <a:latin typeface="Arial" panose="020B0604020202020204" pitchFamily="34" charset="0"/>
                <a:cs typeface="Arial" panose="020B0604020202020204" pitchFamily="34" charset="0"/>
              </a:rPr>
              <a:t>MyNRMN</a:t>
            </a:r>
            <a:endParaRPr lang="en-US">
              <a:latin typeface="Arial" panose="020B0604020202020204" pitchFamily="34" charset="0"/>
              <a:cs typeface="Arial" panose="020B0604020202020204" pitchFamily="34" charset="0"/>
            </a:endParaRP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ResearchGate</a:t>
            </a:r>
          </a:p>
          <a:p>
            <a:pPr marL="342900" lvl="0" indent="-342900">
              <a:spcAft>
                <a:spcPts val="600"/>
              </a:spcAft>
              <a:buFont typeface="+mj-lt"/>
              <a:buAutoNum type="arabicPeriod"/>
            </a:pPr>
            <a:endParaRPr lang="en-US" sz="1400">
              <a:solidFill>
                <a:srgbClr val="00669A"/>
              </a:solidFill>
              <a:latin typeface="HelveticaNeueLT Std Lt" panose="020B0403020202020204" pitchFamily="34" charset="0"/>
            </a:endParaRPr>
          </a:p>
        </p:txBody>
      </p:sp>
      <p:sp>
        <p:nvSpPr>
          <p:cNvPr id="22" name="Rectangle: Rounded Corners 21">
            <a:extLst>
              <a:ext uri="{FF2B5EF4-FFF2-40B4-BE49-F238E27FC236}">
                <a16:creationId xmlns:a16="http://schemas.microsoft.com/office/drawing/2014/main" id="{EC9C894E-DB44-F274-B592-8E1BD86AF0DE}"/>
              </a:ext>
              <a:ext uri="{C183D7F6-B498-43B3-948B-1728B52AA6E4}">
                <adec:decorative xmlns:adec="http://schemas.microsoft.com/office/drawing/2017/decorative" val="1"/>
              </a:ext>
            </a:extLst>
          </p:cNvPr>
          <p:cNvSpPr/>
          <p:nvPr/>
        </p:nvSpPr>
        <p:spPr>
          <a:xfrm>
            <a:off x="6279303" y="2014813"/>
            <a:ext cx="2634217" cy="4025767"/>
          </a:xfrm>
          <a:prstGeom prst="roundRect">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30" name="Rectangle: Rounded Corners 29">
            <a:extLst>
              <a:ext uri="{FF2B5EF4-FFF2-40B4-BE49-F238E27FC236}">
                <a16:creationId xmlns:a16="http://schemas.microsoft.com/office/drawing/2014/main" id="{1289C67E-59C7-7C4A-1FE3-C60264DE6AB2}"/>
              </a:ext>
              <a:ext uri="{C183D7F6-B498-43B3-948B-1728B52AA6E4}">
                <adec:decorative xmlns:adec="http://schemas.microsoft.com/office/drawing/2017/decorative" val="1"/>
              </a:ext>
            </a:extLst>
          </p:cNvPr>
          <p:cNvSpPr/>
          <p:nvPr/>
        </p:nvSpPr>
        <p:spPr>
          <a:xfrm>
            <a:off x="6302182" y="2014814"/>
            <a:ext cx="2612000" cy="1031872"/>
          </a:xfrm>
          <a:prstGeom prst="roundRect">
            <a:avLst>
              <a:gd name="adj" fmla="val 437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EFF1F4-48E0-B0B1-E4CF-F359818B5CAE}"/>
              </a:ext>
              <a:ext uri="{C183D7F6-B498-43B3-948B-1728B52AA6E4}">
                <adec:decorative xmlns:adec="http://schemas.microsoft.com/office/drawing/2017/decorative" val="1"/>
              </a:ext>
            </a:extLst>
          </p:cNvPr>
          <p:cNvSpPr/>
          <p:nvPr/>
        </p:nvSpPr>
        <p:spPr>
          <a:xfrm>
            <a:off x="6279303" y="2539604"/>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Email icon">
            <a:extLst>
              <a:ext uri="{FF2B5EF4-FFF2-40B4-BE49-F238E27FC236}">
                <a16:creationId xmlns:a16="http://schemas.microsoft.com/office/drawing/2014/main" id="{5125B025-7EE0-5AFC-D91C-CCD242B733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00916" y="2204108"/>
            <a:ext cx="986022" cy="1050056"/>
          </a:xfrm>
          <a:prstGeom prst="rect">
            <a:avLst/>
          </a:prstGeom>
        </p:spPr>
      </p:pic>
      <p:pic>
        <p:nvPicPr>
          <p:cNvPr id="44" name="Graphic 43" descr="Document icon">
            <a:extLst>
              <a:ext uri="{FF2B5EF4-FFF2-40B4-BE49-F238E27FC236}">
                <a16:creationId xmlns:a16="http://schemas.microsoft.com/office/drawing/2014/main" id="{EC7B8A57-48F3-841D-20B1-D8CACCCA0E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40340" y="2202738"/>
            <a:ext cx="1055441" cy="1123983"/>
          </a:xfrm>
          <a:prstGeom prst="rect">
            <a:avLst/>
          </a:prstGeom>
        </p:spPr>
      </p:pic>
      <p:sp>
        <p:nvSpPr>
          <p:cNvPr id="21" name="TextBox 14">
            <a:extLst>
              <a:ext uri="{FF2B5EF4-FFF2-40B4-BE49-F238E27FC236}">
                <a16:creationId xmlns:a16="http://schemas.microsoft.com/office/drawing/2014/main" id="{775B00CC-D29A-D669-4058-20DE54C73533}"/>
              </a:ext>
            </a:extLst>
          </p:cNvPr>
          <p:cNvSpPr txBox="1"/>
          <p:nvPr/>
        </p:nvSpPr>
        <p:spPr>
          <a:xfrm>
            <a:off x="6287929" y="3481003"/>
            <a:ext cx="2625591" cy="369332"/>
          </a:xfrm>
          <a:prstGeom prst="rect">
            <a:avLst/>
          </a:prstGeom>
          <a:noFill/>
        </p:spPr>
        <p:txBody>
          <a:bodyPr wrap="square" lIns="0" tIns="0" rIns="0" bIns="0" rtlCol="0" anchor="t">
            <a:spAutoFit/>
          </a:bodyPr>
          <a:lstStyle/>
          <a:p>
            <a:pPr marL="0" lvl="0" indent="0" algn="ctr"/>
            <a:r>
              <a:rPr lang="en-US" sz="2400">
                <a:latin typeface="Arial" panose="020B0604020202020204" pitchFamily="34" charset="0"/>
                <a:cs typeface="Arial" panose="020B0604020202020204" pitchFamily="34" charset="0"/>
              </a:rPr>
              <a:t>Emails</a:t>
            </a:r>
          </a:p>
        </p:txBody>
      </p:sp>
      <p:sp>
        <p:nvSpPr>
          <p:cNvPr id="5" name="Rectangle 4">
            <a:extLst>
              <a:ext uri="{FF2B5EF4-FFF2-40B4-BE49-F238E27FC236}">
                <a16:creationId xmlns:a16="http://schemas.microsoft.com/office/drawing/2014/main" id="{6EFB8164-FE49-2211-8593-0F0457649E63}"/>
              </a:ext>
              <a:ext uri="{C183D7F6-B498-43B3-948B-1728B52AA6E4}">
                <adec:decorative xmlns:adec="http://schemas.microsoft.com/office/drawing/2017/decorative" val="1"/>
              </a:ext>
            </a:extLst>
          </p:cNvPr>
          <p:cNvSpPr/>
          <p:nvPr/>
        </p:nvSpPr>
        <p:spPr>
          <a:xfrm>
            <a:off x="9332561" y="1811107"/>
            <a:ext cx="2904878" cy="722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1E2CEC6E-6F10-ED9D-83AE-7D06A2D9E053}"/>
              </a:ext>
              <a:ext uri="{C183D7F6-B498-43B3-948B-1728B52AA6E4}">
                <adec:decorative xmlns:adec="http://schemas.microsoft.com/office/drawing/2017/decorative" val="1"/>
              </a:ext>
            </a:extLst>
          </p:cNvPr>
          <p:cNvSpPr txBox="1"/>
          <p:nvPr/>
        </p:nvSpPr>
        <p:spPr>
          <a:xfrm>
            <a:off x="9507492" y="1810699"/>
            <a:ext cx="2786742" cy="759774"/>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methods are used</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to identify and evaluate trainee outcomes?</a:t>
            </a:r>
          </a:p>
        </p:txBody>
      </p:sp>
      <p:sp>
        <p:nvSpPr>
          <p:cNvPr id="12" name="Slide Number Placeholder 5">
            <a:extLst>
              <a:ext uri="{FF2B5EF4-FFF2-40B4-BE49-F238E27FC236}">
                <a16:creationId xmlns:a16="http://schemas.microsoft.com/office/drawing/2014/main" id="{3A7474B2-E8BF-139E-6259-5BAB5BF75456}"/>
              </a:ext>
              <a:ext uri="{C183D7F6-B498-43B3-948B-1728B52AA6E4}">
                <adec:decorative xmlns:adec="http://schemas.microsoft.com/office/drawing/2017/decorative" val="1"/>
              </a:ext>
            </a:extLst>
          </p:cNvPr>
          <p:cNvSpPr txBox="1">
            <a:spLocks/>
          </p:cNvSpPr>
          <p:nvPr/>
        </p:nvSpPr>
        <p:spPr>
          <a:xfrm>
            <a:off x="11549465" y="642859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5492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0009-9196-B4F1-BBB1-DEDDFB30B5C2}"/>
              </a:ext>
            </a:extLst>
          </p:cNvPr>
          <p:cNvSpPr>
            <a:spLocks noGrp="1"/>
          </p:cNvSpPr>
          <p:nvPr>
            <p:ph type="title"/>
          </p:nvPr>
        </p:nvSpPr>
        <p:spPr>
          <a:xfrm>
            <a:off x="419101" y="3500"/>
            <a:ext cx="8534400" cy="1791265"/>
          </a:xfrm>
        </p:spPr>
        <p:txBody>
          <a:bodyPr>
            <a:noAutofit/>
          </a:bodyPr>
          <a:lstStyle/>
          <a:p>
            <a:r>
              <a:rPr lang="en-US" b="0" cap="none">
                <a:latin typeface="Arial Black" panose="020B0A04020102020204" pitchFamily="34" charset="0"/>
              </a:rPr>
              <a:t>Less Common Methods </a:t>
            </a:r>
            <a:br>
              <a:rPr lang="en-US" b="0" cap="none">
                <a:latin typeface="Arial Black" panose="020B0A04020102020204" pitchFamily="34" charset="0"/>
              </a:rPr>
            </a:br>
            <a:r>
              <a:rPr lang="en-US" b="0" cap="none">
                <a:latin typeface="Arial Black" panose="020B0A04020102020204" pitchFamily="34" charset="0"/>
              </a:rPr>
              <a:t>Used to Identify and Evaluate Trainee Outcomes </a:t>
            </a:r>
          </a:p>
        </p:txBody>
      </p:sp>
      <p:sp>
        <p:nvSpPr>
          <p:cNvPr id="33" name="Rectangle: Rounded Corners 32">
            <a:extLst>
              <a:ext uri="{FF2B5EF4-FFF2-40B4-BE49-F238E27FC236}">
                <a16:creationId xmlns:a16="http://schemas.microsoft.com/office/drawing/2014/main" id="{BCD36836-B727-C1E9-AE27-9B484354D780}"/>
              </a:ext>
              <a:ext uri="{C183D7F6-B498-43B3-948B-1728B52AA6E4}">
                <adec:decorative xmlns:adec="http://schemas.microsoft.com/office/drawing/2017/decorative" val="1"/>
              </a:ext>
            </a:extLst>
          </p:cNvPr>
          <p:cNvSpPr/>
          <p:nvPr/>
        </p:nvSpPr>
        <p:spPr>
          <a:xfrm>
            <a:off x="436696" y="2025176"/>
            <a:ext cx="2634217" cy="4015406"/>
          </a:xfrm>
          <a:prstGeom prst="roundRect">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35" name="Rectangle: Rounded Corners 34">
            <a:extLst>
              <a:ext uri="{FF2B5EF4-FFF2-40B4-BE49-F238E27FC236}">
                <a16:creationId xmlns:a16="http://schemas.microsoft.com/office/drawing/2014/main" id="{3DF935FA-EC6D-5FF6-ACF2-9B05A6BB7B6D}"/>
              </a:ext>
              <a:ext uri="{C183D7F6-B498-43B3-948B-1728B52AA6E4}">
                <adec:decorative xmlns:adec="http://schemas.microsoft.com/office/drawing/2017/decorative" val="1"/>
              </a:ext>
            </a:extLst>
          </p:cNvPr>
          <p:cNvSpPr/>
          <p:nvPr/>
        </p:nvSpPr>
        <p:spPr>
          <a:xfrm>
            <a:off x="445322" y="2035489"/>
            <a:ext cx="2626253" cy="1010077"/>
          </a:xfrm>
          <a:prstGeom prst="roundRect">
            <a:avLst>
              <a:gd name="adj" fmla="val 44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A8C545B-274F-3B6E-D7F7-AF305DAB6AEE}"/>
              </a:ext>
              <a:ext uri="{C183D7F6-B498-43B3-948B-1728B52AA6E4}">
                <adec:decorative xmlns:adec="http://schemas.microsoft.com/office/drawing/2017/decorative" val="1"/>
              </a:ext>
            </a:extLst>
          </p:cNvPr>
          <p:cNvSpPr/>
          <p:nvPr/>
        </p:nvSpPr>
        <p:spPr>
          <a:xfrm>
            <a:off x="436696" y="2538485"/>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Video call icon">
            <a:extLst>
              <a:ext uri="{FF2B5EF4-FFF2-40B4-BE49-F238E27FC236}">
                <a16:creationId xmlns:a16="http://schemas.microsoft.com/office/drawing/2014/main" id="{ED2E5813-6B55-2254-3C50-5F1645B2417D}"/>
              </a:ext>
            </a:extLst>
          </p:cNvPr>
          <p:cNvPicPr>
            <a:picLocks noChangeAspect="1"/>
          </p:cNvPicPr>
          <p:nvPr/>
        </p:nvPicPr>
        <p:blipFill>
          <a:blip r:embed="rId3">
            <a:duotone>
              <a:schemeClr val="accent5">
                <a:shade val="45000"/>
                <a:satMod val="135000"/>
              </a:schemeClr>
              <a:prstClr val="white"/>
            </a:duotone>
            <a:alphaModFix amt="85000"/>
            <a:extLst>
              <a:ext uri="{BEBA8EAE-BF5A-486C-A8C5-ECC9F3942E4B}">
                <a14:imgProps xmlns:a14="http://schemas.microsoft.com/office/drawing/2010/main">
                  <a14:imgLayer r:embed="rId4">
                    <a14:imgEffect>
                      <a14:saturation sat="45000"/>
                    </a14:imgEffect>
                  </a14:imgLayer>
                </a14:imgProps>
              </a:ext>
              <a:ext uri="{28A0092B-C50C-407E-A947-70E740481C1C}">
                <a14:useLocalDpi xmlns:a14="http://schemas.microsoft.com/office/drawing/2010/main" val="0"/>
              </a:ext>
            </a:extLst>
          </a:blip>
          <a:stretch>
            <a:fillRect/>
          </a:stretch>
        </p:blipFill>
        <p:spPr>
          <a:xfrm>
            <a:off x="667294" y="2172361"/>
            <a:ext cx="1046209" cy="1046209"/>
          </a:xfrm>
          <a:prstGeom prst="rect">
            <a:avLst/>
          </a:prstGeom>
        </p:spPr>
      </p:pic>
      <p:pic>
        <p:nvPicPr>
          <p:cNvPr id="55" name="Picture 54" descr="Conversation icon">
            <a:extLst>
              <a:ext uri="{FF2B5EF4-FFF2-40B4-BE49-F238E27FC236}">
                <a16:creationId xmlns:a16="http://schemas.microsoft.com/office/drawing/2014/main" id="{3692B66E-AF0F-21BF-FC21-BA8BF39CAE11}"/>
              </a:ext>
            </a:extLst>
          </p:cNvPr>
          <p:cNvPicPr>
            <a:picLocks noChangeAspect="1"/>
          </p:cNvPicPr>
          <p:nvPr/>
        </p:nvPicPr>
        <p:blipFill>
          <a:blip r:embed="rId5">
            <a:clrChange>
              <a:clrFrom>
                <a:srgbClr val="F5F5F5"/>
              </a:clrFrom>
              <a:clrTo>
                <a:srgbClr val="F5F5F5">
                  <a:alpha val="0"/>
                </a:srgbClr>
              </a:clrTo>
            </a:clrChange>
            <a:duotone>
              <a:schemeClr val="accent1">
                <a:shade val="45000"/>
                <a:satMod val="135000"/>
              </a:schemeClr>
              <a:prstClr val="white"/>
            </a:duotone>
            <a:alphaModFix amt="8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883683" y="2341405"/>
            <a:ext cx="854933" cy="896637"/>
          </a:xfrm>
          <a:prstGeom prst="rect">
            <a:avLst/>
          </a:prstGeom>
        </p:spPr>
      </p:pic>
      <p:sp>
        <p:nvSpPr>
          <p:cNvPr id="34" name="TextBox 14">
            <a:extLst>
              <a:ext uri="{FF2B5EF4-FFF2-40B4-BE49-F238E27FC236}">
                <a16:creationId xmlns:a16="http://schemas.microsoft.com/office/drawing/2014/main" id="{C00BF703-2387-E4CB-7F53-5D835BA5566C}"/>
              </a:ext>
            </a:extLst>
          </p:cNvPr>
          <p:cNvSpPr txBox="1"/>
          <p:nvPr/>
        </p:nvSpPr>
        <p:spPr>
          <a:xfrm>
            <a:off x="459307" y="3534139"/>
            <a:ext cx="2600497" cy="641201"/>
          </a:xfrm>
          <a:prstGeom prst="rect">
            <a:avLst/>
          </a:prstGeom>
          <a:noFill/>
        </p:spPr>
        <p:txBody>
          <a:bodyPr wrap="square" lIns="0" tIns="0" rIns="0" bIns="0" rtlCol="0" anchor="t">
            <a:spAutoFit/>
          </a:bodyPr>
          <a:lstStyle/>
          <a:p>
            <a:pPr marL="0" lvl="0" indent="0" algn="ctr">
              <a:lnSpc>
                <a:spcPts val="2520"/>
              </a:lnSpc>
            </a:pPr>
            <a:r>
              <a:rPr lang="en-US" sz="2400">
                <a:latin typeface="Arial" panose="020B0604020202020204" pitchFamily="34" charset="0"/>
                <a:cs typeface="Arial" panose="020B0604020202020204" pitchFamily="34" charset="0"/>
              </a:rPr>
              <a:t>Interviews and focus groups</a:t>
            </a:r>
          </a:p>
        </p:txBody>
      </p:sp>
      <p:sp>
        <p:nvSpPr>
          <p:cNvPr id="41" name="Rectangle: Rounded Corners 40">
            <a:extLst>
              <a:ext uri="{FF2B5EF4-FFF2-40B4-BE49-F238E27FC236}">
                <a16:creationId xmlns:a16="http://schemas.microsoft.com/office/drawing/2014/main" id="{9EBA3E51-3462-12D4-07D9-E306AD12D2DD}"/>
              </a:ext>
              <a:ext uri="{C183D7F6-B498-43B3-948B-1728B52AA6E4}">
                <adec:decorative xmlns:adec="http://schemas.microsoft.com/office/drawing/2017/decorative" val="1"/>
              </a:ext>
            </a:extLst>
          </p:cNvPr>
          <p:cNvSpPr/>
          <p:nvPr/>
        </p:nvSpPr>
        <p:spPr>
          <a:xfrm>
            <a:off x="3369770" y="2026090"/>
            <a:ext cx="2634217" cy="4014491"/>
          </a:xfrm>
          <a:prstGeom prst="roundRect">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42" name="Rectangle: Rounded Corners 41">
            <a:extLst>
              <a:ext uri="{FF2B5EF4-FFF2-40B4-BE49-F238E27FC236}">
                <a16:creationId xmlns:a16="http://schemas.microsoft.com/office/drawing/2014/main" id="{7DB47A64-5276-F225-2363-493F370D5A41}"/>
              </a:ext>
              <a:ext uri="{C183D7F6-B498-43B3-948B-1728B52AA6E4}">
                <adec:decorative xmlns:adec="http://schemas.microsoft.com/office/drawing/2017/decorative" val="1"/>
              </a:ext>
            </a:extLst>
          </p:cNvPr>
          <p:cNvSpPr/>
          <p:nvPr/>
        </p:nvSpPr>
        <p:spPr>
          <a:xfrm>
            <a:off x="3378396" y="2035555"/>
            <a:ext cx="2597553" cy="1010077"/>
          </a:xfrm>
          <a:prstGeom prst="roundRect">
            <a:avLst>
              <a:gd name="adj" fmla="val 424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7BF60A0-5259-46AC-5B01-8DC5F1590643}"/>
              </a:ext>
              <a:ext uri="{C183D7F6-B498-43B3-948B-1728B52AA6E4}">
                <adec:decorative xmlns:adec="http://schemas.microsoft.com/office/drawing/2017/decorative" val="1"/>
              </a:ext>
            </a:extLst>
          </p:cNvPr>
          <p:cNvSpPr/>
          <p:nvPr/>
        </p:nvSpPr>
        <p:spPr>
          <a:xfrm>
            <a:off x="3369770" y="2538551"/>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lipboard icon">
            <a:extLst>
              <a:ext uri="{FF2B5EF4-FFF2-40B4-BE49-F238E27FC236}">
                <a16:creationId xmlns:a16="http://schemas.microsoft.com/office/drawing/2014/main" id="{5EC91F40-22B3-DCA8-5808-88D94DF35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9001" y="2252686"/>
            <a:ext cx="1010077" cy="1010077"/>
          </a:xfrm>
          <a:prstGeom prst="rect">
            <a:avLst/>
          </a:prstGeom>
        </p:spPr>
      </p:pic>
      <p:pic>
        <p:nvPicPr>
          <p:cNvPr id="15" name="Graphic 14" descr="Graph icon">
            <a:extLst>
              <a:ext uri="{FF2B5EF4-FFF2-40B4-BE49-F238E27FC236}">
                <a16:creationId xmlns:a16="http://schemas.microsoft.com/office/drawing/2014/main" id="{E1730DFD-EE6F-AA70-375C-F9DBB2731E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4675" y="2266694"/>
            <a:ext cx="1010077" cy="1010077"/>
          </a:xfrm>
          <a:prstGeom prst="rect">
            <a:avLst/>
          </a:prstGeom>
        </p:spPr>
      </p:pic>
      <p:sp>
        <p:nvSpPr>
          <p:cNvPr id="46" name="TextBox 14">
            <a:extLst>
              <a:ext uri="{FF2B5EF4-FFF2-40B4-BE49-F238E27FC236}">
                <a16:creationId xmlns:a16="http://schemas.microsoft.com/office/drawing/2014/main" id="{DDF042E2-A899-A051-250B-0C157389341D}"/>
              </a:ext>
            </a:extLst>
          </p:cNvPr>
          <p:cNvSpPr txBox="1"/>
          <p:nvPr/>
        </p:nvSpPr>
        <p:spPr>
          <a:xfrm>
            <a:off x="3352248" y="3491170"/>
            <a:ext cx="2631934" cy="369332"/>
          </a:xfrm>
          <a:prstGeom prst="rect">
            <a:avLst/>
          </a:prstGeom>
          <a:noFill/>
        </p:spPr>
        <p:txBody>
          <a:bodyPr wrap="square" lIns="0" tIns="0" rIns="0" bIns="0" rtlCol="0" anchor="t">
            <a:spAutoFit/>
          </a:bodyPr>
          <a:lstStyle/>
          <a:p>
            <a:pPr marL="0" lvl="0" indent="0" algn="ctr"/>
            <a:r>
              <a:rPr lang="en-US" sz="2400">
                <a:latin typeface="Arial" panose="020B0604020202020204" pitchFamily="34" charset="0"/>
                <a:cs typeface="Arial" panose="020B0604020202020204" pitchFamily="34" charset="0"/>
              </a:rPr>
              <a:t>Evaluation</a:t>
            </a:r>
          </a:p>
        </p:txBody>
      </p:sp>
      <p:sp>
        <p:nvSpPr>
          <p:cNvPr id="25" name="Rectangle: Rounded Corners 24">
            <a:extLst>
              <a:ext uri="{FF2B5EF4-FFF2-40B4-BE49-F238E27FC236}">
                <a16:creationId xmlns:a16="http://schemas.microsoft.com/office/drawing/2014/main" id="{49973BA5-E4B0-4023-5A0D-34029BB1A97F}"/>
              </a:ext>
              <a:ext uri="{C183D7F6-B498-43B3-948B-1728B52AA6E4}">
                <adec:decorative xmlns:adec="http://schemas.microsoft.com/office/drawing/2017/decorative" val="1"/>
              </a:ext>
            </a:extLst>
          </p:cNvPr>
          <p:cNvSpPr/>
          <p:nvPr/>
        </p:nvSpPr>
        <p:spPr>
          <a:xfrm>
            <a:off x="6279303" y="2014813"/>
            <a:ext cx="2634217" cy="4025767"/>
          </a:xfrm>
          <a:prstGeom prst="roundRect">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200" b="1">
              <a:solidFill>
                <a:schemeClr val="tx1"/>
              </a:solidFill>
              <a:latin typeface="HelveticaNeueLT Std Med" panose="020B0604020202020204" pitchFamily="34" charset="0"/>
            </a:endParaRPr>
          </a:p>
        </p:txBody>
      </p:sp>
      <p:sp>
        <p:nvSpPr>
          <p:cNvPr id="27" name="Rectangle 26">
            <a:extLst>
              <a:ext uri="{FF2B5EF4-FFF2-40B4-BE49-F238E27FC236}">
                <a16:creationId xmlns:a16="http://schemas.microsoft.com/office/drawing/2014/main" id="{4A32A5E9-1CEA-1F42-5123-83A8C9B11458}"/>
              </a:ext>
              <a:ext uri="{C183D7F6-B498-43B3-948B-1728B52AA6E4}">
                <adec:decorative xmlns:adec="http://schemas.microsoft.com/office/drawing/2017/decorative" val="1"/>
              </a:ext>
            </a:extLst>
          </p:cNvPr>
          <p:cNvSpPr/>
          <p:nvPr/>
        </p:nvSpPr>
        <p:spPr>
          <a:xfrm>
            <a:off x="6279303" y="2539604"/>
            <a:ext cx="2634217" cy="87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EDD714E-2B70-63B6-611E-D3CBDB5CA920}"/>
              </a:ext>
              <a:ext uri="{C183D7F6-B498-43B3-948B-1728B52AA6E4}">
                <adec:decorative xmlns:adec="http://schemas.microsoft.com/office/drawing/2017/decorative" val="1"/>
              </a:ext>
            </a:extLst>
          </p:cNvPr>
          <p:cNvSpPr/>
          <p:nvPr/>
        </p:nvSpPr>
        <p:spPr>
          <a:xfrm>
            <a:off x="6287929" y="2036608"/>
            <a:ext cx="2626253" cy="1010077"/>
          </a:xfrm>
          <a:prstGeom prst="roundRect">
            <a:avLst>
              <a:gd name="adj" fmla="val 4306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258CA81-FCF7-A6DE-1A23-1CFF3B6266DD}"/>
              </a:ext>
            </a:extLst>
          </p:cNvPr>
          <p:cNvSpPr txBox="1"/>
          <p:nvPr/>
        </p:nvSpPr>
        <p:spPr>
          <a:xfrm>
            <a:off x="3455812" y="3925203"/>
            <a:ext cx="2462131" cy="2277547"/>
          </a:xfrm>
          <a:prstGeom prst="rect">
            <a:avLst/>
          </a:prstGeom>
          <a:noFill/>
        </p:spPr>
        <p:txBody>
          <a:bodyPr wrap="square">
            <a:spAutoFit/>
          </a:bodyPr>
          <a:lstStyle/>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Formative evaluation</a:t>
            </a: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Summative evaluation</a:t>
            </a: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Process evaluation</a:t>
            </a:r>
          </a:p>
          <a:p>
            <a:pPr marL="342900" lvl="0" indent="-342900">
              <a:spcAft>
                <a:spcPts val="600"/>
              </a:spcAft>
              <a:buFont typeface="+mj-lt"/>
              <a:buAutoNum type="arabicPeriod"/>
            </a:pPr>
            <a:r>
              <a:rPr lang="en-US">
                <a:latin typeface="Arial" panose="020B0604020202020204" pitchFamily="34" charset="0"/>
                <a:cs typeface="Arial" panose="020B0604020202020204" pitchFamily="34" charset="0"/>
              </a:rPr>
              <a:t>Impact evaluation</a:t>
            </a:r>
          </a:p>
          <a:p>
            <a:pPr marL="342900" lvl="0" indent="-342900">
              <a:spcAft>
                <a:spcPts val="600"/>
              </a:spcAft>
              <a:buFont typeface="+mj-lt"/>
              <a:buAutoNum type="arabicPeriod"/>
            </a:pPr>
            <a:endParaRPr lang="en-US" sz="1400">
              <a:solidFill>
                <a:srgbClr val="00669A"/>
              </a:solidFill>
              <a:latin typeface="HelveticaNeueLT Std Lt" panose="020B0403020202020204" pitchFamily="34" charset="0"/>
            </a:endParaRPr>
          </a:p>
        </p:txBody>
      </p:sp>
      <p:sp>
        <p:nvSpPr>
          <p:cNvPr id="31" name="TextBox 14">
            <a:extLst>
              <a:ext uri="{FF2B5EF4-FFF2-40B4-BE49-F238E27FC236}">
                <a16:creationId xmlns:a16="http://schemas.microsoft.com/office/drawing/2014/main" id="{C0FDB214-9B66-9749-C2F7-F8FA411FA688}"/>
              </a:ext>
            </a:extLst>
          </p:cNvPr>
          <p:cNvSpPr txBox="1"/>
          <p:nvPr/>
        </p:nvSpPr>
        <p:spPr>
          <a:xfrm>
            <a:off x="6287929" y="3481003"/>
            <a:ext cx="2625591" cy="369332"/>
          </a:xfrm>
          <a:prstGeom prst="rect">
            <a:avLst/>
          </a:prstGeom>
          <a:noFill/>
        </p:spPr>
        <p:txBody>
          <a:bodyPr wrap="square" lIns="0" tIns="0" rIns="0" bIns="0" rtlCol="0" anchor="t">
            <a:spAutoFit/>
          </a:bodyPr>
          <a:lstStyle/>
          <a:p>
            <a:pPr marL="0" lvl="0" indent="0" algn="ctr"/>
            <a:r>
              <a:rPr lang="en-US" sz="2400">
                <a:latin typeface="Arial" panose="020B0604020202020204" pitchFamily="34" charset="0"/>
                <a:cs typeface="Arial" panose="020B0604020202020204" pitchFamily="34" charset="0"/>
              </a:rPr>
              <a:t>Others</a:t>
            </a:r>
          </a:p>
        </p:txBody>
      </p:sp>
      <p:pic>
        <p:nvPicPr>
          <p:cNvPr id="28" name="Graphic 27" descr="Laptop with internet icon">
            <a:extLst>
              <a:ext uri="{FF2B5EF4-FFF2-40B4-BE49-F238E27FC236}">
                <a16:creationId xmlns:a16="http://schemas.microsoft.com/office/drawing/2014/main" id="{128B18B0-991A-F201-6FE5-A0A7C2B46B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3434" y="2114747"/>
            <a:ext cx="1285954" cy="1285954"/>
          </a:xfrm>
          <a:prstGeom prst="rect">
            <a:avLst/>
          </a:prstGeom>
        </p:spPr>
      </p:pic>
      <p:sp>
        <p:nvSpPr>
          <p:cNvPr id="9" name="TextBox 8">
            <a:extLst>
              <a:ext uri="{FF2B5EF4-FFF2-40B4-BE49-F238E27FC236}">
                <a16:creationId xmlns:a16="http://schemas.microsoft.com/office/drawing/2014/main" id="{2DD9F2F2-9510-F6FB-6DD7-E63B1A3F233B}"/>
              </a:ext>
            </a:extLst>
          </p:cNvPr>
          <p:cNvSpPr txBox="1"/>
          <p:nvPr/>
        </p:nvSpPr>
        <p:spPr>
          <a:xfrm>
            <a:off x="6344189" y="3915738"/>
            <a:ext cx="2524991" cy="1000274"/>
          </a:xfrm>
          <a:prstGeom prst="rect">
            <a:avLst/>
          </a:prstGeom>
          <a:noFill/>
        </p:spPr>
        <p:txBody>
          <a:bodyPr wrap="square">
            <a:spAutoFit/>
          </a:bodyPr>
          <a:lstStyle/>
          <a:p>
            <a:pPr marL="342900" lvl="0" indent="-342900">
              <a:spcAft>
                <a:spcPts val="600"/>
              </a:spcAft>
              <a:buAutoNum type="arabicPeriod"/>
            </a:pPr>
            <a:r>
              <a:rPr lang="en-US" err="1">
                <a:latin typeface="Arial" panose="020B0604020202020204" pitchFamily="34" charset="0"/>
                <a:cs typeface="Arial" panose="020B0604020202020204" pitchFamily="34" charset="0"/>
              </a:rPr>
              <a:t>MyNRMN</a:t>
            </a:r>
            <a:endParaRPr lang="en-US">
              <a:latin typeface="Arial" panose="020B0604020202020204" pitchFamily="34" charset="0"/>
              <a:cs typeface="Arial" panose="020B0604020202020204" pitchFamily="34" charset="0"/>
            </a:endParaRPr>
          </a:p>
          <a:p>
            <a:pPr marL="342900" lvl="0" indent="-342900">
              <a:spcAft>
                <a:spcPts val="600"/>
              </a:spcAft>
              <a:buAutoNum type="arabicPeriod"/>
            </a:pPr>
            <a:r>
              <a:rPr lang="en-US">
                <a:latin typeface="Arial" panose="020B0604020202020204" pitchFamily="34" charset="0"/>
                <a:cs typeface="Arial" panose="020B0604020202020204" pitchFamily="34" charset="0"/>
              </a:rPr>
              <a:t>AAAS Fellows Central </a:t>
            </a:r>
          </a:p>
        </p:txBody>
      </p:sp>
      <p:sp>
        <p:nvSpPr>
          <p:cNvPr id="7" name="Rectangle 6">
            <a:extLst>
              <a:ext uri="{FF2B5EF4-FFF2-40B4-BE49-F238E27FC236}">
                <a16:creationId xmlns:a16="http://schemas.microsoft.com/office/drawing/2014/main" id="{D23E95B3-1923-7C02-0343-9523FA1F8217}"/>
              </a:ext>
              <a:ext uri="{C183D7F6-B498-43B3-948B-1728B52AA6E4}">
                <adec:decorative xmlns:adec="http://schemas.microsoft.com/office/drawing/2017/decorative" val="1"/>
              </a:ext>
            </a:extLst>
          </p:cNvPr>
          <p:cNvSpPr/>
          <p:nvPr/>
        </p:nvSpPr>
        <p:spPr>
          <a:xfrm>
            <a:off x="9332561" y="1811107"/>
            <a:ext cx="2904878" cy="722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7672B2F7-B1DD-6CF1-5639-4EA2937AC3D7}"/>
              </a:ext>
              <a:ext uri="{C183D7F6-B498-43B3-948B-1728B52AA6E4}">
                <adec:decorative xmlns:adec="http://schemas.microsoft.com/office/drawing/2017/decorative" val="1"/>
              </a:ext>
            </a:extLst>
          </p:cNvPr>
          <p:cNvSpPr txBox="1"/>
          <p:nvPr/>
        </p:nvSpPr>
        <p:spPr>
          <a:xfrm>
            <a:off x="9507492" y="1810699"/>
            <a:ext cx="2786742" cy="759774"/>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methods are used</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to identify and evaluate trainee outcomes?</a:t>
            </a:r>
          </a:p>
        </p:txBody>
      </p:sp>
      <p:sp>
        <p:nvSpPr>
          <p:cNvPr id="12" name="Slide Number Placeholder 5">
            <a:extLst>
              <a:ext uri="{FF2B5EF4-FFF2-40B4-BE49-F238E27FC236}">
                <a16:creationId xmlns:a16="http://schemas.microsoft.com/office/drawing/2014/main" id="{E66459B2-9DE6-2F47-249E-4B0D300EAC9B}"/>
              </a:ext>
              <a:ext uri="{C183D7F6-B498-43B3-948B-1728B52AA6E4}">
                <adec:decorative xmlns:adec="http://schemas.microsoft.com/office/drawing/2017/decorative" val="1"/>
              </a:ext>
            </a:extLst>
          </p:cNvPr>
          <p:cNvSpPr txBox="1">
            <a:spLocks/>
          </p:cNvSpPr>
          <p:nvPr/>
        </p:nvSpPr>
        <p:spPr>
          <a:xfrm>
            <a:off x="11570666" y="6428596"/>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54155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77334" y="2302023"/>
            <a:ext cx="4382688" cy="1187532"/>
          </a:xfrm>
        </p:spPr>
        <p:txBody>
          <a:bodyPr>
            <a:noAutofit/>
          </a:bodyPr>
          <a:lstStyle/>
          <a:p>
            <a:r>
              <a:rPr lang="en-US" sz="4000" b="0" i="0">
                <a:effectLst/>
              </a:rPr>
              <a:t>Successful Practices</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802067" y="3723625"/>
            <a:ext cx="2989097"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92BD12-910F-9222-C999-57C63FC9BD9A}"/>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osed book with solid fill">
            <a:hlinkClick r:id="rId2"/>
            <a:extLst>
              <a:ext uri="{FF2B5EF4-FFF2-40B4-BE49-F238E27FC236}">
                <a16:creationId xmlns:a16="http://schemas.microsoft.com/office/drawing/2014/main" id="{41EA1F53-E437-9730-D905-80F8B8E068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890" y="5720834"/>
            <a:ext cx="574921" cy="574921"/>
          </a:xfrm>
          <a:prstGeom prst="rect">
            <a:avLst/>
          </a:prstGeom>
        </p:spPr>
      </p:pic>
      <p:sp>
        <p:nvSpPr>
          <p:cNvPr id="9" name="TextBox 8">
            <a:extLst>
              <a:ext uri="{FF2B5EF4-FFF2-40B4-BE49-F238E27FC236}">
                <a16:creationId xmlns:a16="http://schemas.microsoft.com/office/drawing/2014/main" id="{98762FF7-6EFC-12BC-8F13-90C8F601D467}"/>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32C31FF-C557-B580-ACDC-1EF5B20237DB}"/>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D5D5D19A-47F2-BD85-3B01-182E9134D812}"/>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5" name="Slide Number Placeholder 5">
            <a:extLst>
              <a:ext uri="{FF2B5EF4-FFF2-40B4-BE49-F238E27FC236}">
                <a16:creationId xmlns:a16="http://schemas.microsoft.com/office/drawing/2014/main" id="{80CBD750-DAAA-E872-0463-118FDCFA7FA2}"/>
              </a:ext>
              <a:ext uri="{C183D7F6-B498-43B3-948B-1728B52AA6E4}">
                <adec:decorative xmlns:adec="http://schemas.microsoft.com/office/drawing/2017/decorative" val="1"/>
              </a:ext>
            </a:extLst>
          </p:cNvPr>
          <p:cNvSpPr txBox="1">
            <a:spLocks/>
          </p:cNvSpPr>
          <p:nvPr/>
        </p:nvSpPr>
        <p:spPr>
          <a:xfrm>
            <a:off x="11547097" y="6432985"/>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64529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107B-E8C6-7A5B-82B7-249CF834FCFE}"/>
              </a:ext>
            </a:extLst>
          </p:cNvPr>
          <p:cNvSpPr>
            <a:spLocks noGrp="1"/>
          </p:cNvSpPr>
          <p:nvPr>
            <p:ph type="title"/>
          </p:nvPr>
        </p:nvSpPr>
        <p:spPr>
          <a:xfrm>
            <a:off x="419100" y="190460"/>
            <a:ext cx="8534400" cy="1499616"/>
          </a:xfrm>
        </p:spPr>
        <p:txBody>
          <a:bodyPr/>
          <a:lstStyle/>
          <a:p>
            <a:r>
              <a:rPr lang="en-US" b="0" cap="none">
                <a:latin typeface="Arial Black" panose="020B0A04020102020204" pitchFamily="34" charset="0"/>
              </a:rPr>
              <a:t>Successful Practices </a:t>
            </a:r>
          </a:p>
        </p:txBody>
      </p:sp>
      <p:sp>
        <p:nvSpPr>
          <p:cNvPr id="12" name="Rectangle: Rounded Corners 11">
            <a:extLst>
              <a:ext uri="{FF2B5EF4-FFF2-40B4-BE49-F238E27FC236}">
                <a16:creationId xmlns:a16="http://schemas.microsoft.com/office/drawing/2014/main" id="{3042526B-94C8-1E44-4D9E-A61B206CE00F}"/>
              </a:ext>
            </a:extLst>
          </p:cNvPr>
          <p:cNvSpPr/>
          <p:nvPr/>
        </p:nvSpPr>
        <p:spPr>
          <a:xfrm>
            <a:off x="196686" y="1965789"/>
            <a:ext cx="2857500" cy="1983086"/>
          </a:xfrm>
          <a:prstGeom prst="roundRect">
            <a:avLst/>
          </a:prstGeom>
          <a:solidFill>
            <a:srgbClr val="E572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chemeClr val="tx1"/>
                </a:solidFill>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Dedicate personnel to oversee identification and evaluation of trainee outcomes </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24FB44C-6D53-F939-1B92-AC662F70CF99}"/>
              </a:ext>
            </a:extLst>
          </p:cNvPr>
          <p:cNvSpPr/>
          <p:nvPr/>
        </p:nvSpPr>
        <p:spPr>
          <a:xfrm>
            <a:off x="196686" y="4252660"/>
            <a:ext cx="2857500" cy="1925795"/>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Perform regular program evaluations</a:t>
            </a:r>
            <a:endParaRPr lang="en-US" sz="22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FCEA617-BE34-2D0F-C1C9-7C269F558F1B}"/>
              </a:ext>
            </a:extLst>
          </p:cNvPr>
          <p:cNvSpPr/>
          <p:nvPr/>
        </p:nvSpPr>
        <p:spPr>
          <a:xfrm>
            <a:off x="3218005" y="3137119"/>
            <a:ext cx="2857500" cy="1983086"/>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chemeClr val="tx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Develop and maintain an institutional/ program </a:t>
            </a: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database</a:t>
            </a:r>
            <a:endParaRPr lang="en-US" sz="22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FF69DE9-0A7E-A76F-CDC9-D816A21DEF9C}"/>
              </a:ext>
            </a:extLst>
          </p:cNvPr>
          <p:cNvSpPr/>
          <p:nvPr/>
        </p:nvSpPr>
        <p:spPr>
          <a:xfrm>
            <a:off x="6239323" y="1981200"/>
            <a:ext cx="2857500" cy="1983086"/>
          </a:xfrm>
          <a:prstGeom prst="roundRect">
            <a:avLst/>
          </a:prstGeom>
          <a:solidFill>
            <a:srgbClr val="B99BE9"/>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Commit to data transparency with your trainees</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B6C5F58-6DFB-CF5A-68A5-58861B739EEE}"/>
              </a:ext>
            </a:extLst>
          </p:cNvPr>
          <p:cNvSpPr/>
          <p:nvPr/>
        </p:nvSpPr>
        <p:spPr>
          <a:xfrm>
            <a:off x="6239323" y="4195369"/>
            <a:ext cx="2857500" cy="1983086"/>
          </a:xfrm>
          <a:prstGeom prst="roundRect">
            <a:avLst/>
          </a:prstGeom>
          <a:solidFill>
            <a:schemeClr val="bg2">
              <a:lumMod val="9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ltLang="ko-KR" sz="2200">
                <a:solidFill>
                  <a:schemeClr val="tx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Engage with and empower trainees </a:t>
            </a:r>
            <a:endParaRPr lang="ko-KR" altLang="en-US" sz="22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1D8CE8A-C29D-6AC9-6E48-3FED582C34CE}"/>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3BA47229-E2F7-060B-BE3E-AF658A70FC4B}"/>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5" name="Slide Number Placeholder 5">
            <a:extLst>
              <a:ext uri="{FF2B5EF4-FFF2-40B4-BE49-F238E27FC236}">
                <a16:creationId xmlns:a16="http://schemas.microsoft.com/office/drawing/2014/main" id="{69732D37-42AD-69F0-CB28-B27E273BEB0F}"/>
              </a:ext>
              <a:ext uri="{C183D7F6-B498-43B3-948B-1728B52AA6E4}">
                <adec:decorative xmlns:adec="http://schemas.microsoft.com/office/drawing/2017/decorative" val="1"/>
              </a:ext>
            </a:extLst>
          </p:cNvPr>
          <p:cNvSpPr txBox="1">
            <a:spLocks/>
          </p:cNvSpPr>
          <p:nvPr/>
        </p:nvSpPr>
        <p:spPr>
          <a:xfrm>
            <a:off x="11547097"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07252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73E2E9-AB09-D02F-8DEF-75B9BD8EF15D}"/>
              </a:ext>
            </a:extLst>
          </p:cNvPr>
          <p:cNvSpPr>
            <a:spLocks noGrp="1"/>
          </p:cNvSpPr>
          <p:nvPr>
            <p:ph type="title"/>
          </p:nvPr>
        </p:nvSpPr>
        <p:spPr>
          <a:xfrm>
            <a:off x="419100" y="187895"/>
            <a:ext cx="8534400" cy="1499616"/>
          </a:xfrm>
        </p:spPr>
        <p:txBody>
          <a:bodyPr>
            <a:normAutofit/>
          </a:bodyPr>
          <a:lstStyle/>
          <a:p>
            <a:r>
              <a:rPr lang="en-US" b="0" cap="none">
                <a:latin typeface="Arial Black" panose="020B0A04020102020204" pitchFamily="34" charset="0"/>
                <a:cs typeface="Arial" panose="020B0604020202020204" pitchFamily="34" charset="0"/>
              </a:rPr>
              <a:t>Successful Practices </a:t>
            </a:r>
          </a:p>
        </p:txBody>
      </p:sp>
      <p:sp>
        <p:nvSpPr>
          <p:cNvPr id="4" name="Rectangle: Rounded Corners 3">
            <a:extLst>
              <a:ext uri="{FF2B5EF4-FFF2-40B4-BE49-F238E27FC236}">
                <a16:creationId xmlns:a16="http://schemas.microsoft.com/office/drawing/2014/main" id="{BE83B792-4BEF-942E-C18C-5A08FD99C939}"/>
              </a:ext>
            </a:extLst>
          </p:cNvPr>
          <p:cNvSpPr/>
          <p:nvPr/>
        </p:nvSpPr>
        <p:spPr>
          <a:xfrm>
            <a:off x="370195" y="1997528"/>
            <a:ext cx="2925747" cy="2765461"/>
          </a:xfrm>
          <a:prstGeom prst="roundRect">
            <a:avLst/>
          </a:prstGeom>
          <a:solidFill>
            <a:srgbClr val="E572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Dedicate personnel </a:t>
            </a:r>
            <a:b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to </a:t>
            </a:r>
            <a:r>
              <a:rPr lang="en-US" sz="2200">
                <a:solidFill>
                  <a:schemeClr val="tx1"/>
                </a:solidFill>
                <a:latin typeface="Arial" panose="020B0604020202020204" pitchFamily="34" charset="0"/>
                <a:ea typeface="Calibri" panose="020F0502020204030204" pitchFamily="34" charset="0"/>
                <a:cs typeface="Arial" panose="020B0604020202020204" pitchFamily="34" charset="0"/>
              </a:rPr>
              <a:t>oversee identification </a:t>
            </a:r>
            <a:br>
              <a:rPr lang="en-US" sz="22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2200">
                <a:solidFill>
                  <a:schemeClr val="tx1"/>
                </a:solidFill>
                <a:latin typeface="Arial" panose="020B0604020202020204" pitchFamily="34" charset="0"/>
                <a:ea typeface="Calibri" panose="020F0502020204030204" pitchFamily="34" charset="0"/>
                <a:cs typeface="Arial" panose="020B0604020202020204" pitchFamily="34" charset="0"/>
              </a:rPr>
              <a:t>and evaluation of trainee outcomes </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48F30C0-E771-9A95-57D7-194A96F1860B}"/>
              </a:ext>
            </a:extLst>
          </p:cNvPr>
          <p:cNvSpPr txBox="1"/>
          <p:nvPr/>
        </p:nvSpPr>
        <p:spPr>
          <a:xfrm>
            <a:off x="3472665" y="1871475"/>
            <a:ext cx="5707067" cy="4425699"/>
          </a:xfrm>
          <a:prstGeom prst="rect">
            <a:avLst/>
          </a:prstGeom>
          <a:noFill/>
        </p:spPr>
        <p:txBody>
          <a:bodyPr wrap="square">
            <a:spAutoFit/>
          </a:bodyPr>
          <a:lstStyle/>
          <a:p>
            <a:pPr marR="0">
              <a:lnSpc>
                <a:spcPct val="107000"/>
              </a:lnSpc>
              <a:spcBef>
                <a:spcPts val="0"/>
              </a:spcBef>
              <a:spcAft>
                <a:spcPts val="800"/>
              </a:spcAft>
            </a:pPr>
            <a:r>
              <a:rPr lang="en-US" sz="2400">
                <a:solidFill>
                  <a:schemeClr val="bg1"/>
                </a:solidFill>
                <a:latin typeface="Arial" panose="020B0604020202020204" pitchFamily="34" charset="0"/>
                <a:cs typeface="Arial" panose="020B0604020202020204" pitchFamily="34" charset="0"/>
              </a:rPr>
              <a:t>Dedicating staff members to:</a:t>
            </a:r>
          </a:p>
          <a:p>
            <a:pPr marL="420624" indent="-283464">
              <a:lnSpc>
                <a:spcPct val="107000"/>
              </a:lnSpc>
              <a:spcAft>
                <a:spcPts val="800"/>
              </a:spcAft>
              <a:buClr>
                <a:srgbClr val="5E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Develop an institutional/program 	database</a:t>
            </a:r>
          </a:p>
          <a:p>
            <a:pPr marL="420624" indent="-283464">
              <a:lnSpc>
                <a:spcPct val="107000"/>
              </a:lnSpc>
              <a:spcAft>
                <a:spcPts val="800"/>
              </a:spcAft>
              <a:buClr>
                <a:srgbClr val="5E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 	Consistently update and maintain   		database</a:t>
            </a:r>
          </a:p>
          <a:p>
            <a:pPr marL="420624" indent="-283464">
              <a:lnSpc>
                <a:spcPct val="107000"/>
              </a:lnSpc>
              <a:spcAft>
                <a:spcPts val="800"/>
              </a:spcAft>
              <a:buClr>
                <a:srgbClr val="5E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 	Connect with alumni and trainees  	on a regular basis</a:t>
            </a:r>
          </a:p>
          <a:p>
            <a:pPr>
              <a:lnSpc>
                <a:spcPct val="107000"/>
              </a:lnSpc>
              <a:spcAft>
                <a:spcPts val="800"/>
              </a:spcAf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This allows fo</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r continuity and consistency in data collection and maintenance.</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6C7E697-3C27-E45D-F174-D53F199600D5}"/>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TextBox 8">
            <a:extLst>
              <a:ext uri="{FF2B5EF4-FFF2-40B4-BE49-F238E27FC236}">
                <a16:creationId xmlns:a16="http://schemas.microsoft.com/office/drawing/2014/main" id="{E2B505F7-082B-716B-7161-5A38AC979ED9}"/>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6" name="Slide Number Placeholder 5">
            <a:extLst>
              <a:ext uri="{FF2B5EF4-FFF2-40B4-BE49-F238E27FC236}">
                <a16:creationId xmlns:a16="http://schemas.microsoft.com/office/drawing/2014/main" id="{4098787B-A301-2163-E6BF-3DCDC7B4C6BF}"/>
              </a:ext>
              <a:ext uri="{C183D7F6-B498-43B3-948B-1728B52AA6E4}">
                <adec:decorative xmlns:adec="http://schemas.microsoft.com/office/drawing/2017/decorative" val="1"/>
              </a:ext>
            </a:extLst>
          </p:cNvPr>
          <p:cNvSpPr txBox="1">
            <a:spLocks/>
          </p:cNvSpPr>
          <p:nvPr/>
        </p:nvSpPr>
        <p:spPr>
          <a:xfrm>
            <a:off x="11550939"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213640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4A197B-F3A7-28A3-FD0C-1A778AD28990}"/>
              </a:ext>
            </a:extLst>
          </p:cNvPr>
          <p:cNvSpPr>
            <a:spLocks noGrp="1"/>
          </p:cNvSpPr>
          <p:nvPr>
            <p:ph type="title"/>
          </p:nvPr>
        </p:nvSpPr>
        <p:spPr>
          <a:xfrm>
            <a:off x="419100" y="193032"/>
            <a:ext cx="8534400" cy="1499616"/>
          </a:xfrm>
        </p:spPr>
        <p:txBody>
          <a:bodyPr/>
          <a:lstStyle/>
          <a:p>
            <a:r>
              <a:rPr lang="en-US" b="0" cap="none">
                <a:latin typeface="Arial Black" panose="020B0A04020102020204" pitchFamily="34" charset="0"/>
                <a:cs typeface="Arial" panose="020B0604020202020204" pitchFamily="34" charset="0"/>
              </a:rPr>
              <a:t>Successful Practices </a:t>
            </a:r>
          </a:p>
        </p:txBody>
      </p:sp>
      <p:sp>
        <p:nvSpPr>
          <p:cNvPr id="5" name="Rectangle: Rounded Corners 4">
            <a:extLst>
              <a:ext uri="{FF2B5EF4-FFF2-40B4-BE49-F238E27FC236}">
                <a16:creationId xmlns:a16="http://schemas.microsoft.com/office/drawing/2014/main" id="{CED0E9A3-D151-80E9-207A-32CCFD3FB091}"/>
              </a:ext>
            </a:extLst>
          </p:cNvPr>
          <p:cNvSpPr/>
          <p:nvPr/>
        </p:nvSpPr>
        <p:spPr>
          <a:xfrm>
            <a:off x="455721" y="2011481"/>
            <a:ext cx="2891864" cy="1712732"/>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400">
                <a:solidFill>
                  <a:schemeClr val="tx1"/>
                </a:solidFill>
                <a:latin typeface="Arial" panose="020B0604020202020204" pitchFamily="34" charset="0"/>
                <a:cs typeface="Arial" panose="020B0604020202020204" pitchFamily="34" charset="0"/>
              </a:rPr>
              <a:t>Develop and maintain an institutional/</a:t>
            </a:r>
            <a:br>
              <a:rPr lang="en-US" sz="2400">
                <a:solidFill>
                  <a:schemeClr val="tx1"/>
                </a:solidFill>
                <a:latin typeface="Arial" panose="020B0604020202020204" pitchFamily="34" charset="0"/>
                <a:cs typeface="Arial" panose="020B0604020202020204" pitchFamily="34" charset="0"/>
              </a:rPr>
            </a:br>
            <a:r>
              <a:rPr lang="en-US" sz="2400">
                <a:solidFill>
                  <a:schemeClr val="tx1"/>
                </a:solidFill>
                <a:latin typeface="Arial" panose="020B0604020202020204" pitchFamily="34" charset="0"/>
                <a:cs typeface="Arial" panose="020B0604020202020204" pitchFamily="34" charset="0"/>
              </a:rPr>
              <a:t>program database</a:t>
            </a:r>
          </a:p>
        </p:txBody>
      </p:sp>
      <p:sp>
        <p:nvSpPr>
          <p:cNvPr id="22" name="TextBox 21">
            <a:extLst>
              <a:ext uri="{FF2B5EF4-FFF2-40B4-BE49-F238E27FC236}">
                <a16:creationId xmlns:a16="http://schemas.microsoft.com/office/drawing/2014/main" id="{C48F30C0-E771-9A95-57D7-194A96F1860B}"/>
              </a:ext>
            </a:extLst>
          </p:cNvPr>
          <p:cNvSpPr txBox="1"/>
          <p:nvPr/>
        </p:nvSpPr>
        <p:spPr>
          <a:xfrm>
            <a:off x="3581401" y="1877388"/>
            <a:ext cx="5372100" cy="4617098"/>
          </a:xfrm>
          <a:prstGeom prst="rect">
            <a:avLst/>
          </a:prstGeom>
          <a:noFill/>
        </p:spPr>
        <p:txBody>
          <a:bodyPr wrap="square">
            <a:spAutoFit/>
          </a:bodyPr>
          <a:lstStyle/>
          <a:p>
            <a:pPr marR="0" lvl="0">
              <a:lnSpc>
                <a:spcPct val="107000"/>
              </a:lnSpc>
              <a:spcBef>
                <a:spcPts val="0"/>
              </a:spcBef>
              <a:spcAft>
                <a:spcPts val="800"/>
              </a:spcAft>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If </a:t>
            </a:r>
            <a:r>
              <a:rPr lang="en-US" sz="2200">
                <a:solidFill>
                  <a:schemeClr val="bg1"/>
                </a:solidFill>
                <a:latin typeface="Arial" panose="020B0604020202020204" pitchFamily="34" charset="0"/>
                <a:ea typeface="Calibri" panose="020F0502020204030204" pitchFamily="34" charset="0"/>
                <a:cs typeface="Arial" panose="020B0604020202020204" pitchFamily="34" charset="0"/>
              </a:rPr>
              <a:t>hiring personnel is a limitation to maintaining a database, </a:t>
            </a: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automated integration of data collection and a user managed database can help.</a:t>
            </a:r>
            <a:endParaRPr lang="en-US" sz="220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600"/>
              </a:spcAft>
              <a:buClr>
                <a:srgbClr val="5EE0D4"/>
              </a:buClr>
              <a:buFont typeface="Wingdings 3" panose="05040102010807070707" pitchFamily="18" charset="2"/>
              <a:buChar char="Ò"/>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Examples include AAAS Fellows Central and NIH Trainee Alumni Database</a:t>
            </a:r>
          </a:p>
          <a:p>
            <a:pPr marL="457200" indent="-457200">
              <a:lnSpc>
                <a:spcPct val="107000"/>
              </a:lnSpc>
              <a:spcAft>
                <a:spcPts val="600"/>
              </a:spcAft>
              <a:buClr>
                <a:srgbClr val="5EE0D4"/>
              </a:buClr>
              <a:buFont typeface="Wingdings 3" panose="05040102010807070707" pitchFamily="18" charset="2"/>
              <a:buChar char="Ò"/>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Limited information can also be obtained from </a:t>
            </a:r>
            <a:r>
              <a:rPr lang="en-US" sz="2200" err="1">
                <a:solidFill>
                  <a:schemeClr val="bg1"/>
                </a:solidFill>
                <a:effectLst/>
                <a:latin typeface="Arial" panose="020B0604020202020204" pitchFamily="34" charset="0"/>
                <a:ea typeface="Calibri" panose="020F0502020204030204" pitchFamily="34" charset="0"/>
                <a:cs typeface="Arial" panose="020B0604020202020204" pitchFamily="34" charset="0"/>
              </a:rPr>
              <a:t>MyNRMN</a:t>
            </a: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 and NIH </a:t>
            </a:r>
            <a:r>
              <a:rPr lang="en-US" sz="2200" err="1">
                <a:solidFill>
                  <a:schemeClr val="bg1"/>
                </a:solidFill>
                <a:effectLst/>
                <a:latin typeface="Arial" panose="020B0604020202020204" pitchFamily="34" charset="0"/>
                <a:ea typeface="Calibri" panose="020F0502020204030204" pitchFamily="34" charset="0"/>
                <a:cs typeface="Arial" panose="020B0604020202020204" pitchFamily="34" charset="0"/>
              </a:rPr>
              <a:t>RePORTER</a:t>
            </a: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 where database development is not feasible</a:t>
            </a:r>
          </a:p>
          <a:p>
            <a:pPr marL="342900" marR="0" lvl="0" indent="-342900">
              <a:lnSpc>
                <a:spcPct val="107000"/>
              </a:lnSpc>
              <a:spcBef>
                <a:spcPts val="0"/>
              </a:spcBef>
              <a:spcAft>
                <a:spcPts val="80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4058BB5-1D1C-3954-3D03-D218C1C98FF8}"/>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TextBox 8">
            <a:extLst>
              <a:ext uri="{FF2B5EF4-FFF2-40B4-BE49-F238E27FC236}">
                <a16:creationId xmlns:a16="http://schemas.microsoft.com/office/drawing/2014/main" id="{B7440FBF-8FBC-37C5-2EF4-AEF9602BCBE9}"/>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6" name="Slide Number Placeholder 5">
            <a:extLst>
              <a:ext uri="{FF2B5EF4-FFF2-40B4-BE49-F238E27FC236}">
                <a16:creationId xmlns:a16="http://schemas.microsoft.com/office/drawing/2014/main" id="{A330F405-4B5D-9999-96E1-22B6FEC438B3}"/>
              </a:ext>
              <a:ext uri="{C183D7F6-B498-43B3-948B-1728B52AA6E4}">
                <adec:decorative xmlns:adec="http://schemas.microsoft.com/office/drawing/2017/decorative" val="1"/>
              </a:ext>
            </a:extLst>
          </p:cNvPr>
          <p:cNvSpPr txBox="1">
            <a:spLocks/>
          </p:cNvSpPr>
          <p:nvPr/>
        </p:nvSpPr>
        <p:spPr>
          <a:xfrm>
            <a:off x="11547097" y="6432985"/>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057869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37EF8-A368-D5ED-31B4-4D565946107D}"/>
              </a:ext>
            </a:extLst>
          </p:cNvPr>
          <p:cNvSpPr>
            <a:spLocks noGrp="1"/>
          </p:cNvSpPr>
          <p:nvPr>
            <p:ph type="title"/>
          </p:nvPr>
        </p:nvSpPr>
        <p:spPr>
          <a:xfrm>
            <a:off x="419100" y="191654"/>
            <a:ext cx="8534400" cy="1499616"/>
          </a:xfrm>
        </p:spPr>
        <p:txBody>
          <a:bodyPr>
            <a:normAutofit/>
          </a:bodyPr>
          <a:lstStyle/>
          <a:p>
            <a:r>
              <a:rPr lang="en-US" b="0" cap="none">
                <a:latin typeface="Arial Black" panose="020B0A04020102020204" pitchFamily="34" charset="0"/>
              </a:rPr>
              <a:t>Successful Practices </a:t>
            </a:r>
          </a:p>
        </p:txBody>
      </p:sp>
      <p:sp>
        <p:nvSpPr>
          <p:cNvPr id="8" name="Rectangle: Rounded Corners 7">
            <a:extLst>
              <a:ext uri="{FF2B5EF4-FFF2-40B4-BE49-F238E27FC236}">
                <a16:creationId xmlns:a16="http://schemas.microsoft.com/office/drawing/2014/main" id="{233C4106-7656-FA21-F4A1-A6CCAFC07BC0}"/>
              </a:ext>
            </a:extLst>
          </p:cNvPr>
          <p:cNvSpPr/>
          <p:nvPr/>
        </p:nvSpPr>
        <p:spPr>
          <a:xfrm>
            <a:off x="467785" y="2011482"/>
            <a:ext cx="2891864" cy="1712732"/>
          </a:xfrm>
          <a:prstGeom prst="roundRect">
            <a:avLst/>
          </a:prstGeom>
          <a:solidFill>
            <a:srgbClr val="B99BE9"/>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Commit to data transparency with your trainees</a:t>
            </a:r>
          </a:p>
        </p:txBody>
      </p:sp>
      <p:sp>
        <p:nvSpPr>
          <p:cNvPr id="22" name="TextBox 21">
            <a:extLst>
              <a:ext uri="{FF2B5EF4-FFF2-40B4-BE49-F238E27FC236}">
                <a16:creationId xmlns:a16="http://schemas.microsoft.com/office/drawing/2014/main" id="{C48F30C0-E771-9A95-57D7-194A96F1860B}"/>
              </a:ext>
            </a:extLst>
          </p:cNvPr>
          <p:cNvSpPr txBox="1"/>
          <p:nvPr/>
        </p:nvSpPr>
        <p:spPr>
          <a:xfrm>
            <a:off x="3581401" y="1880575"/>
            <a:ext cx="5372099" cy="4376647"/>
          </a:xfrm>
          <a:prstGeom prst="rect">
            <a:avLst/>
          </a:prstGeom>
          <a:noFill/>
        </p:spPr>
        <p:txBody>
          <a:bodyPr wrap="square">
            <a:spAutoFit/>
          </a:bodyPr>
          <a:lstStyle/>
          <a:p>
            <a:pPr>
              <a:spcAft>
                <a:spcPts val="600"/>
              </a:spcAf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Share with </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trainees:</a:t>
            </a:r>
          </a:p>
          <a:p>
            <a:pPr marL="457200" indent="-457200">
              <a:spcAft>
                <a:spcPts val="600"/>
              </a:spcAft>
              <a:buClr>
                <a:srgbClr val="5EE0D4"/>
              </a:buClr>
              <a:buFont typeface="Wingdings 3" panose="05040102010807070707" pitchFamily="18" charset="2"/>
              <a:buChar char="Ò"/>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T</a:t>
            </a: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he importance of sharing their information with the program (this includes the influence on their career trajectories)</a:t>
            </a:r>
          </a:p>
          <a:p>
            <a:pPr marL="457200" indent="-457200">
              <a:spcAft>
                <a:spcPts val="600"/>
              </a:spcAft>
              <a:buClr>
                <a:srgbClr val="5EE0D4"/>
              </a:buClr>
              <a:buFont typeface="Wingdings 3" panose="05040102010807070707" pitchFamily="18" charset="2"/>
              <a:buChar char="Ò"/>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H</a:t>
            </a: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ow that data will be used by the program </a:t>
            </a:r>
          </a:p>
          <a:p>
            <a:pPr marR="0" lvl="0">
              <a:spcBef>
                <a:spcPts val="0"/>
              </a:spcBef>
              <a:spcAft>
                <a:spcPts val="600"/>
              </a:spcAf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This </a:t>
            </a: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motivates trainees to participate in surveys and other data collection methods. </a:t>
            </a:r>
          </a:p>
          <a:p>
            <a:pPr marL="342900" marR="0" lvl="0" indent="-342900">
              <a:lnSpc>
                <a:spcPct val="107000"/>
              </a:lnSpc>
              <a:spcBef>
                <a:spcPts val="0"/>
              </a:spcBef>
              <a:spcAft>
                <a:spcPts val="80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6C6C10E-955A-2723-4E4E-144CADFBC4AC}"/>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85BD8CE3-D096-3872-A7C5-A6DFE0047490}"/>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9" name="Slide Number Placeholder 5">
            <a:extLst>
              <a:ext uri="{FF2B5EF4-FFF2-40B4-BE49-F238E27FC236}">
                <a16:creationId xmlns:a16="http://schemas.microsoft.com/office/drawing/2014/main" id="{6D2B1C9B-E5F0-3E7D-DBA1-CDA19971375E}"/>
              </a:ext>
              <a:ext uri="{C183D7F6-B498-43B3-948B-1728B52AA6E4}">
                <adec:decorative xmlns:adec="http://schemas.microsoft.com/office/drawing/2017/decorative" val="1"/>
              </a:ext>
            </a:extLst>
          </p:cNvPr>
          <p:cNvSpPr txBox="1">
            <a:spLocks/>
          </p:cNvSpPr>
          <p:nvPr/>
        </p:nvSpPr>
        <p:spPr>
          <a:xfrm>
            <a:off x="11554781" y="642145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13929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ED7C5C-5F49-E6FC-F7CD-F31139AF22E7}"/>
              </a:ext>
            </a:extLst>
          </p:cNvPr>
          <p:cNvSpPr>
            <a:spLocks noGrp="1"/>
          </p:cNvSpPr>
          <p:nvPr>
            <p:ph type="title"/>
          </p:nvPr>
        </p:nvSpPr>
        <p:spPr>
          <a:xfrm>
            <a:off x="419100" y="172253"/>
            <a:ext cx="8534400" cy="1499616"/>
          </a:xfrm>
        </p:spPr>
        <p:txBody>
          <a:bodyPr/>
          <a:lstStyle/>
          <a:p>
            <a:r>
              <a:rPr lang="en-US" b="0" cap="none">
                <a:latin typeface="Arial Black" panose="020B0A04020102020204" pitchFamily="34" charset="0"/>
              </a:rPr>
              <a:t>Successful Practices </a:t>
            </a:r>
          </a:p>
        </p:txBody>
      </p:sp>
      <p:sp>
        <p:nvSpPr>
          <p:cNvPr id="14" name="Rectangle: Rounded Corners 13">
            <a:extLst>
              <a:ext uri="{FF2B5EF4-FFF2-40B4-BE49-F238E27FC236}">
                <a16:creationId xmlns:a16="http://schemas.microsoft.com/office/drawing/2014/main" id="{1BBE16CE-A9DB-F35F-51DF-24633E217755}"/>
              </a:ext>
            </a:extLst>
          </p:cNvPr>
          <p:cNvSpPr/>
          <p:nvPr/>
        </p:nvSpPr>
        <p:spPr>
          <a:xfrm>
            <a:off x="457566" y="2770407"/>
            <a:ext cx="3246696" cy="1663252"/>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Perform regular program evaluations</a:t>
            </a:r>
            <a:endParaRPr lang="en-US" sz="240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0A77BE-2BD7-0331-7AAA-7860B2D57B36}"/>
              </a:ext>
            </a:extLst>
          </p:cNvPr>
          <p:cNvSpPr txBox="1"/>
          <p:nvPr/>
        </p:nvSpPr>
        <p:spPr>
          <a:xfrm>
            <a:off x="3735358" y="2889278"/>
            <a:ext cx="2216804" cy="646331"/>
          </a:xfrm>
          <a:prstGeom prst="rect">
            <a:avLst/>
          </a:prstGeom>
          <a:noFill/>
        </p:spPr>
        <p:txBody>
          <a:bodyPr wrap="square">
            <a:spAutoFit/>
          </a:bodyPr>
          <a:lstStyle/>
          <a:p>
            <a:pPr marR="0" lvl="0" algn="ctr">
              <a:spcBef>
                <a:spcPts val="0"/>
              </a:spcBef>
              <a:spcAft>
                <a:spcPts val="800"/>
              </a:spcAft>
            </a:pPr>
            <a:r>
              <a:rPr lang="en-US">
                <a:solidFill>
                  <a:schemeClr val="bg1"/>
                </a:solidFill>
                <a:latin typeface="Arial" panose="020B0604020202020204" pitchFamily="34" charset="0"/>
                <a:ea typeface="Calibri" panose="020F0502020204030204" pitchFamily="34" charset="0"/>
                <a:cs typeface="Arial" panose="020B0604020202020204" pitchFamily="34" charset="0"/>
              </a:rPr>
              <a:t>Ways to perform formal evaluations </a:t>
            </a:r>
            <a:endParaRPr lang="en-US">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 name="Group 3" descr="Arrow pointing from &quot;Perform regular program evaluations&quot; to &quot;Internal evaluations&quot; and &quot;External evaluations&quot;">
            <a:extLst>
              <a:ext uri="{FF2B5EF4-FFF2-40B4-BE49-F238E27FC236}">
                <a16:creationId xmlns:a16="http://schemas.microsoft.com/office/drawing/2014/main" id="{991E07B2-96F4-0D1F-37FD-D7826173DA3A}"/>
              </a:ext>
            </a:extLst>
          </p:cNvPr>
          <p:cNvGrpSpPr/>
          <p:nvPr/>
        </p:nvGrpSpPr>
        <p:grpSpPr>
          <a:xfrm>
            <a:off x="3704262" y="2632044"/>
            <a:ext cx="3278446" cy="2030100"/>
            <a:chOff x="3704262" y="2632044"/>
            <a:chExt cx="3278446" cy="2030100"/>
          </a:xfrm>
        </p:grpSpPr>
        <p:cxnSp>
          <p:nvCxnSpPr>
            <p:cNvPr id="17" name="Straight Arrow Connector 16">
              <a:extLst>
                <a:ext uri="{FF2B5EF4-FFF2-40B4-BE49-F238E27FC236}">
                  <a16:creationId xmlns:a16="http://schemas.microsoft.com/office/drawing/2014/main" id="{66CE6C50-3610-3EE0-FBC0-C776853F3EBD}"/>
                </a:ext>
              </a:extLst>
            </p:cNvPr>
            <p:cNvCxnSpPr>
              <a:cxnSpLocks/>
            </p:cNvCxnSpPr>
            <p:nvPr/>
          </p:nvCxnSpPr>
          <p:spPr>
            <a:xfrm>
              <a:off x="5977391" y="2636281"/>
              <a:ext cx="1005317"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04119C-BC52-961C-8708-4E9B7B9DCD85}"/>
                </a:ext>
              </a:extLst>
            </p:cNvPr>
            <p:cNvCxnSpPr>
              <a:cxnSpLocks/>
            </p:cNvCxnSpPr>
            <p:nvPr/>
          </p:nvCxnSpPr>
          <p:spPr>
            <a:xfrm>
              <a:off x="5977391" y="4655526"/>
              <a:ext cx="1005317"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D52A05-8386-5388-759E-B01B7040BCC2}"/>
                </a:ext>
              </a:extLst>
            </p:cNvPr>
            <p:cNvCxnSpPr>
              <a:cxnSpLocks/>
            </p:cNvCxnSpPr>
            <p:nvPr/>
          </p:nvCxnSpPr>
          <p:spPr>
            <a:xfrm>
              <a:off x="3704262" y="3602033"/>
              <a:ext cx="227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57DCEF-CC97-A861-357D-7AE9B00AA61A}"/>
                </a:ext>
              </a:extLst>
            </p:cNvPr>
            <p:cNvCxnSpPr>
              <a:cxnSpLocks/>
            </p:cNvCxnSpPr>
            <p:nvPr/>
          </p:nvCxnSpPr>
          <p:spPr>
            <a:xfrm flipV="1">
              <a:off x="5977391" y="2632044"/>
              <a:ext cx="0" cy="2030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Rounded Corners 10">
            <a:extLst>
              <a:ext uri="{FF2B5EF4-FFF2-40B4-BE49-F238E27FC236}">
                <a16:creationId xmlns:a16="http://schemas.microsoft.com/office/drawing/2014/main" id="{ADDDCE33-DC2D-C227-A913-F9EFBA89D0BD}"/>
              </a:ext>
            </a:extLst>
          </p:cNvPr>
          <p:cNvSpPr/>
          <p:nvPr/>
        </p:nvSpPr>
        <p:spPr>
          <a:xfrm>
            <a:off x="7007938" y="2156108"/>
            <a:ext cx="1945562" cy="93954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rgbClr val="001A56"/>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Internal evaluations</a:t>
            </a:r>
            <a:endParaRPr lang="en-US" sz="2200">
              <a:solidFill>
                <a:srgbClr val="001A56"/>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0566E3D-4BE3-C40E-C3B9-8AC6C882FBBE}"/>
              </a:ext>
            </a:extLst>
          </p:cNvPr>
          <p:cNvSpPr/>
          <p:nvPr/>
        </p:nvSpPr>
        <p:spPr>
          <a:xfrm>
            <a:off x="7007937" y="4185755"/>
            <a:ext cx="1945562" cy="93954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a:solidFill>
                  <a:srgbClr val="001A56"/>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External evaluations </a:t>
            </a:r>
            <a:endParaRPr lang="en-US" sz="2200">
              <a:solidFill>
                <a:srgbClr val="001A5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AD9B06D-D5A4-8F9D-B1F6-0DE40637AD96}"/>
              </a:ext>
            </a:extLst>
          </p:cNvPr>
          <p:cNvSpPr txBox="1"/>
          <p:nvPr/>
        </p:nvSpPr>
        <p:spPr>
          <a:xfrm>
            <a:off x="419100" y="5581907"/>
            <a:ext cx="8534398" cy="366832"/>
          </a:xfrm>
          <a:prstGeom prst="rect">
            <a:avLst/>
          </a:prstGeom>
          <a:noFill/>
        </p:spPr>
        <p:txBody>
          <a:bodyPr wrap="square">
            <a:spAutoFit/>
          </a:bodyPr>
          <a:lstStyle/>
          <a:p>
            <a:pPr marR="0" lvl="0" algn="ctr">
              <a:lnSpc>
                <a:spcPct val="107000"/>
              </a:lnSpc>
              <a:spcBef>
                <a:spcPts val="0"/>
              </a:spcBef>
              <a:spcAft>
                <a:spcPts val="800"/>
              </a:spcAft>
            </a:pPr>
            <a:r>
              <a:rPr lang="en-US" b="1">
                <a:solidFill>
                  <a:schemeClr val="bg1"/>
                </a:solidFill>
                <a:latin typeface="Arial" panose="020B0604020202020204" pitchFamily="34" charset="0"/>
                <a:ea typeface="Calibri" panose="020F0502020204030204" pitchFamily="34" charset="0"/>
                <a:cs typeface="Arial" panose="020B0604020202020204" pitchFamily="34" charset="0"/>
              </a:rPr>
              <a:t>Click on each evaluation method to explore more!</a:t>
            </a:r>
            <a:endParaRPr lang="en-US" sz="18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F102848-E861-CDB1-9967-7B28088F5576}"/>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E09BC020-D423-3F94-D663-A90A909DA9A1}"/>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34" name="Slide Number Placeholder 5">
            <a:extLst>
              <a:ext uri="{FF2B5EF4-FFF2-40B4-BE49-F238E27FC236}">
                <a16:creationId xmlns:a16="http://schemas.microsoft.com/office/drawing/2014/main" id="{CECE44E3-696F-0E1B-BCD3-92446E783E59}"/>
              </a:ext>
              <a:ext uri="{C183D7F6-B498-43B3-948B-1728B52AA6E4}">
                <adec:decorative xmlns:adec="http://schemas.microsoft.com/office/drawing/2017/decorative" val="1"/>
              </a:ext>
            </a:extLst>
          </p:cNvPr>
          <p:cNvSpPr txBox="1">
            <a:spLocks/>
          </p:cNvSpPr>
          <p:nvPr/>
        </p:nvSpPr>
        <p:spPr>
          <a:xfrm>
            <a:off x="11543255" y="641761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904751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0BFB8EC-5F28-0ECD-C227-9C78A8A3C096}"/>
              </a:ext>
            </a:extLst>
          </p:cNvPr>
          <p:cNvSpPr txBox="1">
            <a:spLocks noGrp="1"/>
          </p:cNvSpPr>
          <p:nvPr>
            <p:ph type="title" idx="4294967295"/>
          </p:nvPr>
        </p:nvSpPr>
        <p:spPr>
          <a:xfrm>
            <a:off x="419101" y="498374"/>
            <a:ext cx="8534400" cy="783259"/>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Arial" panose="020B0604020202020204" pitchFamily="34" charset="0"/>
              </a:rPr>
              <a:t>Internal Evaluations </a:t>
            </a:r>
          </a:p>
        </p:txBody>
      </p:sp>
      <p:sp>
        <p:nvSpPr>
          <p:cNvPr id="22" name="TextBox 21">
            <a:extLst>
              <a:ext uri="{FF2B5EF4-FFF2-40B4-BE49-F238E27FC236}">
                <a16:creationId xmlns:a16="http://schemas.microsoft.com/office/drawing/2014/main" id="{C48F30C0-E771-9A95-57D7-194A96F1860B}"/>
              </a:ext>
            </a:extLst>
          </p:cNvPr>
          <p:cNvSpPr txBox="1"/>
          <p:nvPr/>
        </p:nvSpPr>
        <p:spPr>
          <a:xfrm>
            <a:off x="429254" y="1866900"/>
            <a:ext cx="8605892" cy="4462760"/>
          </a:xfrm>
          <a:prstGeom prst="rect">
            <a:avLst/>
          </a:prstGeom>
          <a:noFill/>
        </p:spPr>
        <p:txBody>
          <a:bodyPr wrap="square">
            <a:spAutoFit/>
          </a:bodyPr>
          <a:lstStyle/>
          <a:p>
            <a:pPr marL="0" marR="0">
              <a:spcBef>
                <a:spcPts val="0"/>
              </a:spcBef>
              <a:spcAft>
                <a:spcPts val="600"/>
              </a:spcAf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Evaluating a program or project using internal evaluation staff and resources. Benefits include: </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600"/>
              </a:spcAft>
              <a:buClr>
                <a:srgbClr val="5FE0D4"/>
              </a:buClr>
              <a:buFont typeface="Wingdings 3" panose="05040102010807070707" pitchFamily="18" charset="2"/>
              <a:buChar char="Ò"/>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Allows for obtaining trainee outcome information that the program can use to evaluate their effectiveness.</a:t>
            </a:r>
          </a:p>
          <a:p>
            <a:pPr marL="457200" indent="-457200">
              <a:spcAft>
                <a:spcPts val="600"/>
              </a:spcAft>
              <a:buClr>
                <a:srgbClr val="5FE0D4"/>
              </a:buClr>
              <a:buFont typeface="Wingdings 3" panose="05040102010807070707" pitchFamily="18" charset="2"/>
              <a:buChar char="Ò"/>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Provides opportunity to discover risks and determine how effective trainee activities are. </a:t>
            </a:r>
          </a:p>
          <a:p>
            <a:pPr marL="457200" marR="0" lvl="0" indent="-457200">
              <a:spcBef>
                <a:spcPts val="0"/>
              </a:spcBef>
              <a:spcAft>
                <a:spcPts val="600"/>
              </a:spcAft>
              <a:buClr>
                <a:srgbClr val="5FE0D4"/>
              </a:buClr>
              <a:buFont typeface="Wingdings 3" panose="05040102010807070707" pitchFamily="18" charset="2"/>
              <a:buChar char="Ò"/>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Gains trainee perspective on improvement to the program shows to be effective in maximizing the potential for success of the program. </a:t>
            </a:r>
          </a:p>
          <a:p>
            <a:pPr marL="457200" marR="0" lvl="0" indent="-457200">
              <a:spcBef>
                <a:spcPts val="0"/>
              </a:spcBef>
              <a:spcAft>
                <a:spcPts val="600"/>
              </a:spcAft>
              <a:buClr>
                <a:srgbClr val="5FE0D4"/>
              </a:buClr>
              <a:buFont typeface="Wingdings 3" panose="05040102010807070707" pitchFamily="18" charset="2"/>
              <a:buChar char="Ò"/>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Provides a cost-efficient approach compared to external evaluations.</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87603FC-50EF-479F-A662-9731AB84D59C}"/>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2F952EE4-B817-FF9D-837C-2E7C42AC5B9D}"/>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7" name="Slide Number Placeholder 5">
            <a:extLst>
              <a:ext uri="{FF2B5EF4-FFF2-40B4-BE49-F238E27FC236}">
                <a16:creationId xmlns:a16="http://schemas.microsoft.com/office/drawing/2014/main" id="{2962F38C-A7BB-1814-7AB1-B68725B292BB}"/>
              </a:ext>
              <a:ext uri="{C183D7F6-B498-43B3-948B-1728B52AA6E4}">
                <adec:decorative xmlns:adec="http://schemas.microsoft.com/office/drawing/2017/decorative" val="1"/>
              </a:ext>
            </a:extLst>
          </p:cNvPr>
          <p:cNvSpPr txBox="1">
            <a:spLocks/>
          </p:cNvSpPr>
          <p:nvPr/>
        </p:nvSpPr>
        <p:spPr>
          <a:xfrm>
            <a:off x="11546475" y="642139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39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163403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45B624-C28E-319E-2A42-AE63FED69C2A}"/>
              </a:ext>
              <a:ext uri="{C183D7F6-B498-43B3-948B-1728B52AA6E4}">
                <adec:decorative xmlns:adec="http://schemas.microsoft.com/office/drawing/2017/decorative" val="1"/>
              </a:ext>
            </a:extLst>
          </p:cNvPr>
          <p:cNvSpPr/>
          <p:nvPr/>
        </p:nvSpPr>
        <p:spPr>
          <a:xfrm>
            <a:off x="-40192" y="0"/>
            <a:ext cx="12232192" cy="6341906"/>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6A26-3580-EBBA-A942-BD1149C2BA83}"/>
              </a:ext>
            </a:extLst>
          </p:cNvPr>
          <p:cNvSpPr>
            <a:spLocks noGrp="1"/>
          </p:cNvSpPr>
          <p:nvPr>
            <p:ph type="title"/>
          </p:nvPr>
        </p:nvSpPr>
        <p:spPr>
          <a:xfrm>
            <a:off x="419100" y="188193"/>
            <a:ext cx="11315699" cy="1499616"/>
          </a:xfrm>
        </p:spPr>
        <p:txBody>
          <a:bodyPr/>
          <a:lstStyle/>
          <a:p>
            <a:r>
              <a:rPr lang="en-US" b="0" cap="none">
                <a:latin typeface="Arial Black" panose="020B0A04020102020204" pitchFamily="34" charset="0"/>
              </a:rPr>
              <a:t>Key Takeaways from Video</a:t>
            </a:r>
          </a:p>
        </p:txBody>
      </p:sp>
      <p:sp>
        <p:nvSpPr>
          <p:cNvPr id="3" name="Content Placeholder 2">
            <a:extLst>
              <a:ext uri="{FF2B5EF4-FFF2-40B4-BE49-F238E27FC236}">
                <a16:creationId xmlns:a16="http://schemas.microsoft.com/office/drawing/2014/main" id="{7A023F4B-7F28-DED2-2A8E-6E8E1A0B2C05}"/>
              </a:ext>
            </a:extLst>
          </p:cNvPr>
          <p:cNvSpPr>
            <a:spLocks noGrp="1"/>
          </p:cNvSpPr>
          <p:nvPr>
            <p:ph idx="1"/>
          </p:nvPr>
        </p:nvSpPr>
        <p:spPr>
          <a:xfrm>
            <a:off x="419100" y="1900510"/>
            <a:ext cx="11315700" cy="4328160"/>
          </a:xfrm>
        </p:spPr>
        <p:txBody>
          <a:bodyPr>
            <a:noAutofit/>
          </a:bodyPr>
          <a:lstStyle/>
          <a:p>
            <a:pPr>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The toolkit provides: </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Information to complement ongoing evaluation efforts</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A source of ideas for those trying to reinvigorate existing efforts</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Information on how trainee success can be measured and examples of successful practices for 		following trainees’ careers</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Metrics to measure trainee outcomes and success</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Barriers to identifying and evaluating trainee outcomes</a:t>
            </a:r>
          </a:p>
          <a:p>
            <a:pPr marL="877824" lvl="1" indent="-283464">
              <a:spcAft>
                <a:spcPts val="200"/>
              </a:spcAft>
              <a:buClr>
                <a:srgbClr val="5EE0D4"/>
              </a:buClr>
              <a:buFont typeface="Arial" panose="020B0604020202020204" pitchFamily="34" charset="0"/>
              <a:buChar char="–"/>
              <a:tabLst>
                <a:tab pos="365760" algn="l"/>
                <a:tab pos="548640" algn="l"/>
              </a:tabLst>
            </a:pPr>
            <a:r>
              <a:rPr lang="en-US">
                <a:latin typeface="Arial" panose="020B0604020202020204" pitchFamily="34" charset="0"/>
              </a:rPr>
              <a:t> Overview of common methods used for data collection</a:t>
            </a:r>
          </a:p>
          <a:p>
            <a:pPr>
              <a:spcBef>
                <a:spcPts val="600"/>
              </a:spcBef>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A supplemental report was developed and provides more in-depth information 		on the contents of the toolkit including references, methodology, and 				other details.</a:t>
            </a:r>
          </a:p>
          <a:p>
            <a:pPr>
              <a:spcBef>
                <a:spcPts val="600"/>
              </a:spcBef>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a:t>
            </a:r>
            <a:r>
              <a:rPr lang="en-US" spc="-30">
                <a:latin typeface="Arial" panose="020B0604020202020204" pitchFamily="34" charset="0"/>
              </a:rPr>
              <a:t>Feel free to contact us at </a:t>
            </a:r>
            <a:r>
              <a:rPr lang="en-US" spc="-30">
                <a:solidFill>
                  <a:srgbClr val="5FE0D4"/>
                </a:solidFill>
                <a:latin typeface="Arial" panose="020B0604020202020204" pitchFamily="34" charset="0"/>
                <a:hlinkClick r:id="rId2">
                  <a:extLst>
                    <a:ext uri="{A12FA001-AC4F-418D-AE19-62706E023703}">
                      <ahyp:hlinkClr xmlns:ahyp="http://schemas.microsoft.com/office/drawing/2018/hyperlinkcolor" val="tx"/>
                    </a:ext>
                  </a:extLst>
                </a:hlinkClick>
              </a:rPr>
              <a:t>NHGRITiDHEOffice@mail.nih.gov</a:t>
            </a:r>
            <a:r>
              <a:rPr lang="en-US" spc="-30">
                <a:solidFill>
                  <a:srgbClr val="5FE0D4"/>
                </a:solidFill>
                <a:latin typeface="Arial" panose="020B0604020202020204" pitchFamily="34" charset="0"/>
              </a:rPr>
              <a:t> </a:t>
            </a:r>
            <a:r>
              <a:rPr lang="en-US">
                <a:latin typeface="Arial" panose="020B0604020202020204" pitchFamily="34" charset="0"/>
              </a:rPr>
              <a:t>with any questions 		that you may have.</a:t>
            </a:r>
          </a:p>
          <a:p>
            <a:pPr>
              <a:buClr>
                <a:srgbClr val="5EE0D4"/>
              </a:buClr>
              <a:buFont typeface="Wingdings 3" panose="05040102010807070707" pitchFamily="18" charset="2"/>
              <a:buChar char=""/>
            </a:pPr>
            <a:endParaRPr lang="en-US"/>
          </a:p>
        </p:txBody>
      </p:sp>
      <p:cxnSp>
        <p:nvCxnSpPr>
          <p:cNvPr id="8" name="Straight Connector 7">
            <a:extLst>
              <a:ext uri="{FF2B5EF4-FFF2-40B4-BE49-F238E27FC236}">
                <a16:creationId xmlns:a16="http://schemas.microsoft.com/office/drawing/2014/main" id="{080A0FF3-9B43-E532-BA95-D5976A51BFF1}"/>
              </a:ext>
              <a:ext uri="{C183D7F6-B498-43B3-948B-1728B52AA6E4}">
                <adec:decorative xmlns:adec="http://schemas.microsoft.com/office/drawing/2017/decorative" val="1"/>
              </a:ext>
            </a:extLst>
          </p:cNvPr>
          <p:cNvCxnSpPr>
            <a:cxnSpLocks/>
          </p:cNvCxnSpPr>
          <p:nvPr/>
        </p:nvCxnSpPr>
        <p:spPr>
          <a:xfrm>
            <a:off x="1485901" y="1717132"/>
            <a:ext cx="9220199"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1D702F2B-25D5-A5EE-6242-9E8C41A28B73}"/>
              </a:ext>
              <a:ext uri="{C183D7F6-B498-43B3-948B-1728B52AA6E4}">
                <adec:decorative xmlns:adec="http://schemas.microsoft.com/office/drawing/2017/decorative" val="1"/>
              </a:ext>
            </a:extLst>
          </p:cNvPr>
          <p:cNvSpPr txBox="1">
            <a:spLocks/>
          </p:cNvSpPr>
          <p:nvPr/>
        </p:nvSpPr>
        <p:spPr>
          <a:xfrm>
            <a:off x="11597043"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44878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0BFB8EC-5F28-0ECD-C227-9C78A8A3C096}"/>
              </a:ext>
            </a:extLst>
          </p:cNvPr>
          <p:cNvSpPr txBox="1">
            <a:spLocks noGrp="1"/>
          </p:cNvSpPr>
          <p:nvPr>
            <p:ph type="title" idx="4294967295"/>
          </p:nvPr>
        </p:nvSpPr>
        <p:spPr>
          <a:xfrm>
            <a:off x="419101" y="493259"/>
            <a:ext cx="8534400" cy="7744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External Evaluations </a:t>
            </a:r>
          </a:p>
        </p:txBody>
      </p:sp>
      <p:sp>
        <p:nvSpPr>
          <p:cNvPr id="14" name="TextBox 13">
            <a:extLst>
              <a:ext uri="{FF2B5EF4-FFF2-40B4-BE49-F238E27FC236}">
                <a16:creationId xmlns:a16="http://schemas.microsoft.com/office/drawing/2014/main" id="{0D512CE6-C0C3-08D4-C5A3-ADD7D854FDDA}"/>
              </a:ext>
            </a:extLst>
          </p:cNvPr>
          <p:cNvSpPr txBox="1"/>
          <p:nvPr/>
        </p:nvSpPr>
        <p:spPr>
          <a:xfrm>
            <a:off x="419100" y="1878120"/>
            <a:ext cx="8534401" cy="3378874"/>
          </a:xfrm>
          <a:prstGeom prst="rect">
            <a:avLst/>
          </a:prstGeom>
          <a:noFill/>
        </p:spPr>
        <p:txBody>
          <a:bodyPr wrap="square">
            <a:spAutoFit/>
          </a:bodyPr>
          <a:lstStyle/>
          <a:p>
            <a:pPr marR="0" lvl="0">
              <a:lnSpc>
                <a:spcPct val="107000"/>
              </a:lnSpc>
              <a:spcBef>
                <a:spcPts val="0"/>
              </a:spcBef>
              <a:spcAft>
                <a:spcPts val="600"/>
              </a:spcAf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External evaluations include contracting a third party to perform </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formal evaluation depending upon the need of the program. Benefits include: </a:t>
            </a:r>
          </a:p>
          <a:p>
            <a:pPr marL="457200" marR="0" lvl="0" indent="-457200">
              <a:lnSpc>
                <a:spcPct val="107000"/>
              </a:lnSpc>
              <a:spcBef>
                <a:spcPts val="0"/>
              </a:spcBef>
              <a:spcAft>
                <a:spcPts val="600"/>
              </a:spcAft>
              <a:buClr>
                <a:srgbClr val="5EE0D4"/>
              </a:buClr>
              <a:buFont typeface="Wingdings 3" panose="05040102010807070707" pitchFamily="18" charset="2"/>
              <a:buChar char="Ò"/>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Allows non-biased approach to evaluating trainee outcomes and program success.</a:t>
            </a:r>
          </a:p>
          <a:p>
            <a:pPr marL="457200" marR="0" lvl="0" indent="-457200">
              <a:lnSpc>
                <a:spcPct val="107000"/>
              </a:lnSpc>
              <a:spcBef>
                <a:spcPts val="0"/>
              </a:spcBef>
              <a:spcAft>
                <a:spcPts val="600"/>
              </a:spcAft>
              <a:buClr>
                <a:srgbClr val="5EE0D4"/>
              </a:buClr>
              <a:buFont typeface="Wingdings 3" panose="05040102010807070707" pitchFamily="18" charset="2"/>
              <a:buChar char="Ò"/>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Provides data that </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are</a:t>
            </a: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 meaningful to the program and separates any internal pressure that may be apparent with program staff.</a:t>
            </a:r>
          </a:p>
        </p:txBody>
      </p:sp>
      <p:sp>
        <p:nvSpPr>
          <p:cNvPr id="3" name="Rectangle 2">
            <a:extLst>
              <a:ext uri="{FF2B5EF4-FFF2-40B4-BE49-F238E27FC236}">
                <a16:creationId xmlns:a16="http://schemas.microsoft.com/office/drawing/2014/main" id="{0BBEDE94-33B2-D79B-E3AE-ECBF825B6FFB}"/>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0C71F33D-9E36-5960-71FC-18C9F2306DE3}"/>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7" name="Slide Number Placeholder 5">
            <a:extLst>
              <a:ext uri="{FF2B5EF4-FFF2-40B4-BE49-F238E27FC236}">
                <a16:creationId xmlns:a16="http://schemas.microsoft.com/office/drawing/2014/main" id="{B0E3AC91-19A9-1858-7B05-505CDAD2347F}"/>
              </a:ext>
              <a:ext uri="{C183D7F6-B498-43B3-948B-1728B52AA6E4}">
                <adec:decorative xmlns:adec="http://schemas.microsoft.com/office/drawing/2017/decorative" val="1"/>
              </a:ext>
            </a:extLst>
          </p:cNvPr>
          <p:cNvSpPr txBox="1">
            <a:spLocks/>
          </p:cNvSpPr>
          <p:nvPr/>
        </p:nvSpPr>
        <p:spPr>
          <a:xfrm>
            <a:off x="11543255" y="64253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521747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C02F9E-07F3-FFE3-B4C8-6D8EDB627CD6}"/>
              </a:ext>
            </a:extLst>
          </p:cNvPr>
          <p:cNvSpPr>
            <a:spLocks noGrp="1"/>
          </p:cNvSpPr>
          <p:nvPr>
            <p:ph type="title"/>
          </p:nvPr>
        </p:nvSpPr>
        <p:spPr>
          <a:xfrm>
            <a:off x="419100" y="193033"/>
            <a:ext cx="8534400" cy="1499616"/>
          </a:xfrm>
        </p:spPr>
        <p:txBody>
          <a:bodyPr/>
          <a:lstStyle/>
          <a:p>
            <a:r>
              <a:rPr lang="en-US" b="0" cap="none">
                <a:latin typeface="Arial Black" panose="020B0A04020102020204" pitchFamily="34" charset="0"/>
              </a:rPr>
              <a:t>Successful Practices </a:t>
            </a:r>
          </a:p>
        </p:txBody>
      </p:sp>
      <p:sp>
        <p:nvSpPr>
          <p:cNvPr id="5" name="Rectangle: Rounded Corners 4">
            <a:extLst>
              <a:ext uri="{FF2B5EF4-FFF2-40B4-BE49-F238E27FC236}">
                <a16:creationId xmlns:a16="http://schemas.microsoft.com/office/drawing/2014/main" id="{105DFF04-B698-F9DE-68A9-5701AA653569}"/>
              </a:ext>
            </a:extLst>
          </p:cNvPr>
          <p:cNvSpPr/>
          <p:nvPr/>
        </p:nvSpPr>
        <p:spPr>
          <a:xfrm>
            <a:off x="419100" y="1998999"/>
            <a:ext cx="2940549" cy="1430001"/>
          </a:xfrm>
          <a:prstGeom prst="roundRect">
            <a:avLst/>
          </a:prstGeom>
          <a:solidFill>
            <a:schemeClr val="bg2">
              <a:lumMod val="9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ltLang="ko-KR" sz="2400">
                <a:solidFill>
                  <a:schemeClr val="tx1"/>
                </a:solidFill>
                <a:latin typeface="Arial" panose="020B0604020202020204" pitchFamily="34" charset="0"/>
                <a:cs typeface="Arial" panose="020B0604020202020204" pitchFamily="34" charset="0"/>
              </a:rPr>
              <a:t>Engage with and empower trainees</a:t>
            </a:r>
            <a:endParaRPr lang="ko-KR" altLang="en-US" sz="240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48F30C0-E771-9A95-57D7-194A96F1860B}"/>
              </a:ext>
            </a:extLst>
          </p:cNvPr>
          <p:cNvSpPr txBox="1"/>
          <p:nvPr/>
        </p:nvSpPr>
        <p:spPr>
          <a:xfrm>
            <a:off x="3582857" y="1877960"/>
            <a:ext cx="5370643" cy="1245982"/>
          </a:xfrm>
          <a:prstGeom prst="rect">
            <a:avLst/>
          </a:prstGeom>
          <a:noFill/>
        </p:spPr>
        <p:txBody>
          <a:bodyPr wrap="square">
            <a:spAutoFit/>
          </a:bodyPr>
          <a:lstStyle/>
          <a:p>
            <a:pPr marR="0" lvl="0">
              <a:lnSpc>
                <a:spcPct val="107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Trainee engagement in the methods of evaluation is essential to tracking their outcomes and success.  </a:t>
            </a:r>
          </a:p>
        </p:txBody>
      </p:sp>
      <p:sp>
        <p:nvSpPr>
          <p:cNvPr id="8" name="TextBox 7">
            <a:extLst>
              <a:ext uri="{FF2B5EF4-FFF2-40B4-BE49-F238E27FC236}">
                <a16:creationId xmlns:a16="http://schemas.microsoft.com/office/drawing/2014/main" id="{D6489716-9016-F914-1626-110866D2D6DB}"/>
              </a:ext>
            </a:extLst>
          </p:cNvPr>
          <p:cNvSpPr txBox="1"/>
          <p:nvPr/>
        </p:nvSpPr>
        <p:spPr>
          <a:xfrm>
            <a:off x="3581400" y="3175667"/>
            <a:ext cx="5372100" cy="853952"/>
          </a:xfrm>
          <a:prstGeom prst="rect">
            <a:avLst/>
          </a:prstGeom>
          <a:noFill/>
        </p:spPr>
        <p:txBody>
          <a:bodyPr wrap="square">
            <a:spAutoFit/>
          </a:bodyPr>
          <a:lstStyle/>
          <a:p>
            <a:pPr marR="0" lvl="0">
              <a:lnSpc>
                <a:spcPct val="107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Cli</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ck here to explore some of those techniques</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7F0CFD-7F38-12DB-E193-2D047BD4C3E7}"/>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TextBox 8">
            <a:extLst>
              <a:ext uri="{FF2B5EF4-FFF2-40B4-BE49-F238E27FC236}">
                <a16:creationId xmlns:a16="http://schemas.microsoft.com/office/drawing/2014/main" id="{BB244283-70D2-D3BC-0431-C635E7FE630C}"/>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10" name="Slide Number Placeholder 5">
            <a:extLst>
              <a:ext uri="{FF2B5EF4-FFF2-40B4-BE49-F238E27FC236}">
                <a16:creationId xmlns:a16="http://schemas.microsoft.com/office/drawing/2014/main" id="{912F30B6-1B6C-ED3D-95DB-4FD4FBF25BBD}"/>
              </a:ext>
              <a:ext uri="{C183D7F6-B498-43B3-948B-1728B52AA6E4}">
                <adec:decorative xmlns:adec="http://schemas.microsoft.com/office/drawing/2017/decorative" val="1"/>
              </a:ext>
            </a:extLst>
          </p:cNvPr>
          <p:cNvSpPr txBox="1">
            <a:spLocks/>
          </p:cNvSpPr>
          <p:nvPr/>
        </p:nvSpPr>
        <p:spPr>
          <a:xfrm>
            <a:off x="11550177" y="64288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052850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60960E-C1FD-AC92-C61D-5AF493EF8495}"/>
              </a:ext>
            </a:extLst>
          </p:cNvPr>
          <p:cNvSpPr>
            <a:spLocks noGrp="1"/>
          </p:cNvSpPr>
          <p:nvPr>
            <p:ph type="title"/>
          </p:nvPr>
        </p:nvSpPr>
        <p:spPr>
          <a:xfrm>
            <a:off x="437547" y="181133"/>
            <a:ext cx="8515954" cy="1499616"/>
          </a:xfrm>
        </p:spPr>
        <p:txBody>
          <a:bodyPr>
            <a:normAutofit/>
          </a:bodyPr>
          <a:lstStyle/>
          <a:p>
            <a:r>
              <a:rPr lang="en-US" b="0" cap="none">
                <a:latin typeface="Arial Black" panose="020B0A04020102020204" pitchFamily="34" charset="0"/>
              </a:rPr>
              <a:t>Trainee Engagement and Empowerment Techniques </a:t>
            </a:r>
          </a:p>
        </p:txBody>
      </p:sp>
      <p:sp>
        <p:nvSpPr>
          <p:cNvPr id="34" name="Oval 14">
            <a:extLst>
              <a:ext uri="{FF2B5EF4-FFF2-40B4-BE49-F238E27FC236}">
                <a16:creationId xmlns:a16="http://schemas.microsoft.com/office/drawing/2014/main" id="{0DAE5912-CFAC-AB63-AF20-B8B4BF65CE95}"/>
              </a:ext>
            </a:extLst>
          </p:cNvPr>
          <p:cNvSpPr/>
          <p:nvPr/>
        </p:nvSpPr>
        <p:spPr>
          <a:xfrm>
            <a:off x="1228646" y="3223761"/>
            <a:ext cx="3638320" cy="14878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ko-KR" sz="2000">
                <a:solidFill>
                  <a:schemeClr val="bg1"/>
                </a:solidFill>
                <a:latin typeface="Arial Black" panose="020B0A04020102020204" pitchFamily="34" charset="0"/>
              </a:rPr>
              <a:t>Trainee </a:t>
            </a:r>
          </a:p>
          <a:p>
            <a:pPr algn="ctr"/>
            <a:r>
              <a:rPr lang="en-US" altLang="ko-KR" sz="2000">
                <a:solidFill>
                  <a:schemeClr val="bg1"/>
                </a:solidFill>
                <a:latin typeface="Arial Black" panose="020B0A04020102020204" pitchFamily="34" charset="0"/>
              </a:rPr>
              <a:t>Engagement </a:t>
            </a:r>
            <a:br>
              <a:rPr lang="en-US" altLang="ko-KR" sz="2000">
                <a:solidFill>
                  <a:schemeClr val="bg1"/>
                </a:solidFill>
                <a:latin typeface="Arial Black" panose="020B0A04020102020204" pitchFamily="34" charset="0"/>
              </a:rPr>
            </a:br>
            <a:r>
              <a:rPr lang="en-US" altLang="ko-KR" sz="2000">
                <a:solidFill>
                  <a:schemeClr val="bg1"/>
                </a:solidFill>
                <a:latin typeface="Arial Black" panose="020B0A04020102020204" pitchFamily="34" charset="0"/>
              </a:rPr>
              <a:t>and </a:t>
            </a:r>
            <a:br>
              <a:rPr lang="en-US" altLang="ko-KR" sz="2000">
                <a:solidFill>
                  <a:schemeClr val="bg1"/>
                </a:solidFill>
                <a:latin typeface="Arial Black" panose="020B0A04020102020204" pitchFamily="34" charset="0"/>
              </a:rPr>
            </a:br>
            <a:r>
              <a:rPr lang="en-US" altLang="ko-KR" sz="2000">
                <a:solidFill>
                  <a:schemeClr val="bg1"/>
                </a:solidFill>
                <a:latin typeface="Arial Black" panose="020B0A04020102020204" pitchFamily="34" charset="0"/>
              </a:rPr>
              <a:t>Empowerment </a:t>
            </a:r>
            <a:endParaRPr lang="ko-KR" altLang="en-US" sz="2000">
              <a:solidFill>
                <a:schemeClr val="bg1"/>
              </a:solidFill>
              <a:latin typeface="Arial Black" panose="020B0A04020102020204" pitchFamily="34" charset="0"/>
            </a:endParaRPr>
          </a:p>
        </p:txBody>
      </p:sp>
      <p:sp>
        <p:nvSpPr>
          <p:cNvPr id="14" name="Rectangle: Rounded Corners 13" descr="Dotted line connecting the 5 techniques with &quot;Trainee Engagement and Empowerment&quot; in the center">
            <a:extLst>
              <a:ext uri="{FF2B5EF4-FFF2-40B4-BE49-F238E27FC236}">
                <a16:creationId xmlns:a16="http://schemas.microsoft.com/office/drawing/2014/main" id="{C1F4B9D4-ABED-1EEB-5D3D-C6709E44E077}"/>
              </a:ext>
              <a:ext uri="{C183D7F6-B498-43B3-948B-1728B52AA6E4}">
                <adec:decorative xmlns:adec="http://schemas.microsoft.com/office/drawing/2017/decorative" val="0"/>
              </a:ext>
            </a:extLst>
          </p:cNvPr>
          <p:cNvSpPr/>
          <p:nvPr/>
        </p:nvSpPr>
        <p:spPr>
          <a:xfrm>
            <a:off x="1228645" y="2504691"/>
            <a:ext cx="3638321" cy="2786613"/>
          </a:xfrm>
          <a:prstGeom prst="round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F07CAD7-87A7-16AE-EA15-2A268859666E}"/>
              </a:ext>
            </a:extLst>
          </p:cNvPr>
          <p:cNvSpPr/>
          <p:nvPr/>
        </p:nvSpPr>
        <p:spPr>
          <a:xfrm>
            <a:off x="2201637" y="2010136"/>
            <a:ext cx="1770279" cy="980192"/>
          </a:xfrm>
          <a:prstGeom prst="roundRect">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solidFill>
                  <a:schemeClr val="tx1"/>
                </a:solidFill>
                <a:latin typeface="HelveticaNeueLT Std Med" panose="020B0604020202020204" pitchFamily="34" charset="0"/>
                <a:hlinkClick r:id="rId3" action="ppaction://hlinksldjump">
                  <a:extLst>
                    <a:ext uri="{A12FA001-AC4F-418D-AE19-62706E023703}">
                      <ahyp:hlinkClr xmlns:ahyp="http://schemas.microsoft.com/office/drawing/2018/hyperlinkcolor" val="tx"/>
                    </a:ext>
                  </a:extLst>
                </a:hlinkClick>
              </a:rPr>
              <a:t>Incentivizing </a:t>
            </a:r>
            <a:br>
              <a:rPr lang="en-US">
                <a:solidFill>
                  <a:schemeClr val="tx1"/>
                </a:solidFill>
                <a:latin typeface="HelveticaNeueLT Std Med"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a:solidFill>
                  <a:schemeClr val="tx1"/>
                </a:solidFill>
                <a:latin typeface="HelveticaNeueLT Std Med" panose="020B0604020202020204" pitchFamily="34" charset="0"/>
                <a:hlinkClick r:id="rId3" action="ppaction://hlinksldjump">
                  <a:extLst>
                    <a:ext uri="{A12FA001-AC4F-418D-AE19-62706E023703}">
                      <ahyp:hlinkClr xmlns:ahyp="http://schemas.microsoft.com/office/drawing/2018/hyperlinkcolor" val="tx"/>
                    </a:ext>
                  </a:extLst>
                </a:hlinkClick>
              </a:rPr>
              <a:t>mentors</a:t>
            </a:r>
            <a:endParaRPr lang="en-US">
              <a:solidFill>
                <a:schemeClr val="tx1"/>
              </a:solidFill>
              <a:latin typeface="HelveticaNeueLT Std Med" panose="020B0604020202020204" pitchFamily="34" charset="0"/>
            </a:endParaRPr>
          </a:p>
        </p:txBody>
      </p:sp>
      <p:sp>
        <p:nvSpPr>
          <p:cNvPr id="17" name="Rectangle: Rounded Corners 16">
            <a:extLst>
              <a:ext uri="{FF2B5EF4-FFF2-40B4-BE49-F238E27FC236}">
                <a16:creationId xmlns:a16="http://schemas.microsoft.com/office/drawing/2014/main" id="{BC0386D9-3091-B705-8CE2-DDC3E933F165}"/>
              </a:ext>
            </a:extLst>
          </p:cNvPr>
          <p:cNvSpPr/>
          <p:nvPr/>
        </p:nvSpPr>
        <p:spPr>
          <a:xfrm>
            <a:off x="4109221" y="3239057"/>
            <a:ext cx="1770279" cy="980192"/>
          </a:xfrm>
          <a:prstGeom prst="roundRect">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solidFill>
                  <a:schemeClr val="tx1"/>
                </a:solidFill>
                <a:latin typeface="HelveticaNeueLT Std Med" panose="020B0604020202020204" pitchFamily="34" charset="0"/>
                <a:hlinkClick r:id="rId4" action="ppaction://hlinksldjump">
                  <a:extLst>
                    <a:ext uri="{A12FA001-AC4F-418D-AE19-62706E023703}">
                      <ahyp:hlinkClr xmlns:ahyp="http://schemas.microsoft.com/office/drawing/2018/hyperlinkcolor" val="tx"/>
                    </a:ext>
                  </a:extLst>
                </a:hlinkClick>
              </a:rPr>
              <a:t>Community </a:t>
            </a:r>
            <a:br>
              <a:rPr lang="en-US">
                <a:solidFill>
                  <a:schemeClr val="tx1"/>
                </a:solidFill>
                <a:latin typeface="HelveticaNeueLT Std Med"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a:solidFill>
                  <a:schemeClr val="tx1"/>
                </a:solidFill>
                <a:latin typeface="HelveticaNeueLT Std Med" panose="020B0604020202020204" pitchFamily="34" charset="0"/>
                <a:hlinkClick r:id="rId4" action="ppaction://hlinksldjump">
                  <a:extLst>
                    <a:ext uri="{A12FA001-AC4F-418D-AE19-62706E023703}">
                      <ahyp:hlinkClr xmlns:ahyp="http://schemas.microsoft.com/office/drawing/2018/hyperlinkcolor" val="tx"/>
                    </a:ext>
                  </a:extLst>
                </a:hlinkClick>
              </a:rPr>
              <a:t>building</a:t>
            </a:r>
            <a:endParaRPr lang="en-US">
              <a:solidFill>
                <a:schemeClr val="tx1"/>
              </a:solidFill>
              <a:latin typeface="HelveticaNeueLT Std Med" panose="020B0604020202020204" pitchFamily="34" charset="0"/>
            </a:endParaRPr>
          </a:p>
        </p:txBody>
      </p:sp>
      <p:sp>
        <p:nvSpPr>
          <p:cNvPr id="18" name="Rectangle: Rounded Corners 17">
            <a:extLst>
              <a:ext uri="{FF2B5EF4-FFF2-40B4-BE49-F238E27FC236}">
                <a16:creationId xmlns:a16="http://schemas.microsoft.com/office/drawing/2014/main" id="{1FCB2D77-DE2A-10F6-D4B2-DF30309A873E}"/>
              </a:ext>
            </a:extLst>
          </p:cNvPr>
          <p:cNvSpPr/>
          <p:nvPr/>
        </p:nvSpPr>
        <p:spPr>
          <a:xfrm>
            <a:off x="3411066" y="4800215"/>
            <a:ext cx="1770279" cy="980192"/>
          </a:xfrm>
          <a:prstGeom prst="roundRect">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pc="-30">
                <a:solidFill>
                  <a:schemeClr val="tx1"/>
                </a:solidFill>
                <a:latin typeface="HelveticaNeueLT Std Med" panose="020B0604020202020204" pitchFamily="34" charset="0"/>
                <a:hlinkClick r:id="rId5" action="ppaction://hlinksldjump">
                  <a:extLst>
                    <a:ext uri="{A12FA001-AC4F-418D-AE19-62706E023703}">
                      <ahyp:hlinkClr xmlns:ahyp="http://schemas.microsoft.com/office/drawing/2018/hyperlinkcolor" val="tx"/>
                    </a:ext>
                  </a:extLst>
                </a:hlinkClick>
              </a:rPr>
              <a:t>Maintaining</a:t>
            </a:r>
            <a:br>
              <a:rPr lang="en-US" spc="-30">
                <a:solidFill>
                  <a:schemeClr val="tx1"/>
                </a:solidFill>
                <a:latin typeface="HelveticaNeueLT Std Med"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pc="-30">
                <a:solidFill>
                  <a:schemeClr val="tx1"/>
                </a:solidFill>
                <a:latin typeface="HelveticaNeueLT Std Med" panose="020B0604020202020204" pitchFamily="34" charset="0"/>
                <a:hlinkClick r:id="rId5" action="ppaction://hlinksldjump">
                  <a:extLst>
                    <a:ext uri="{A12FA001-AC4F-418D-AE19-62706E023703}">
                      <ahyp:hlinkClr xmlns:ahyp="http://schemas.microsoft.com/office/drawing/2018/hyperlinkcolor" val="tx"/>
                    </a:ext>
                  </a:extLst>
                </a:hlinkClick>
              </a:rPr>
              <a:t>mentor-mentee</a:t>
            </a:r>
            <a:br>
              <a:rPr lang="en-US" spc="-30">
                <a:solidFill>
                  <a:schemeClr val="tx1"/>
                </a:solidFill>
                <a:latin typeface="HelveticaNeueLT Std Med"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pc="-30">
                <a:solidFill>
                  <a:schemeClr val="tx1"/>
                </a:solidFill>
                <a:latin typeface="HelveticaNeueLT Std Med" panose="020B0604020202020204" pitchFamily="34" charset="0"/>
                <a:hlinkClick r:id="rId5" action="ppaction://hlinksldjump">
                  <a:extLst>
                    <a:ext uri="{A12FA001-AC4F-418D-AE19-62706E023703}">
                      <ahyp:hlinkClr xmlns:ahyp="http://schemas.microsoft.com/office/drawing/2018/hyperlinkcolor" val="tx"/>
                    </a:ext>
                  </a:extLst>
                </a:hlinkClick>
              </a:rPr>
              <a:t>relationships</a:t>
            </a:r>
            <a:endParaRPr lang="en-US" spc="-30">
              <a:solidFill>
                <a:schemeClr val="tx1"/>
              </a:solidFill>
              <a:latin typeface="HelveticaNeueLT Std Med" panose="020B0604020202020204" pitchFamily="34" charset="0"/>
            </a:endParaRPr>
          </a:p>
        </p:txBody>
      </p:sp>
      <p:sp>
        <p:nvSpPr>
          <p:cNvPr id="19" name="Rectangle: Rounded Corners 18">
            <a:extLst>
              <a:ext uri="{FF2B5EF4-FFF2-40B4-BE49-F238E27FC236}">
                <a16:creationId xmlns:a16="http://schemas.microsoft.com/office/drawing/2014/main" id="{0833484B-93BE-C402-75F7-BEB8CEAE0CFC}"/>
              </a:ext>
            </a:extLst>
          </p:cNvPr>
          <p:cNvSpPr/>
          <p:nvPr/>
        </p:nvSpPr>
        <p:spPr>
          <a:xfrm>
            <a:off x="874123" y="4801208"/>
            <a:ext cx="1770279" cy="980192"/>
          </a:xfrm>
          <a:prstGeom prst="roundRect">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pc="-30">
                <a:solidFill>
                  <a:schemeClr val="tx1"/>
                </a:solidFill>
                <a:latin typeface="HelveticaNeueLT Std Med" panose="020B0604020202020204" pitchFamily="34" charset="0"/>
                <a:hlinkClick r:id="rId6" action="ppaction://hlinksldjump">
                  <a:extLst>
                    <a:ext uri="{A12FA001-AC4F-418D-AE19-62706E023703}">
                      <ahyp:hlinkClr xmlns:ahyp="http://schemas.microsoft.com/office/drawing/2018/hyperlinkcolor" val="tx"/>
                    </a:ext>
                  </a:extLst>
                </a:hlinkClick>
              </a:rPr>
              <a:t>Incentivizing </a:t>
            </a:r>
          </a:p>
          <a:p>
            <a:pPr algn="ctr"/>
            <a:r>
              <a:rPr lang="en-US" spc="-30">
                <a:solidFill>
                  <a:schemeClr val="tx1"/>
                </a:solidFill>
                <a:latin typeface="HelveticaNeueLT Std Med" panose="020B0604020202020204" pitchFamily="34" charset="0"/>
                <a:hlinkClick r:id="rId6" action="ppaction://hlinksldjump">
                  <a:extLst>
                    <a:ext uri="{A12FA001-AC4F-418D-AE19-62706E023703}">
                      <ahyp:hlinkClr xmlns:ahyp="http://schemas.microsoft.com/office/drawing/2018/hyperlinkcolor" val="tx"/>
                    </a:ext>
                  </a:extLst>
                </a:hlinkClick>
              </a:rPr>
              <a:t>trainees</a:t>
            </a:r>
            <a:endParaRPr lang="en-US" spc="-30">
              <a:solidFill>
                <a:schemeClr val="tx1"/>
              </a:solidFill>
              <a:latin typeface="HelveticaNeueLT Std Med" panose="020B0604020202020204" pitchFamily="34" charset="0"/>
            </a:endParaRPr>
          </a:p>
        </p:txBody>
      </p:sp>
      <p:sp>
        <p:nvSpPr>
          <p:cNvPr id="20" name="Rectangle: Rounded Corners 19">
            <a:extLst>
              <a:ext uri="{FF2B5EF4-FFF2-40B4-BE49-F238E27FC236}">
                <a16:creationId xmlns:a16="http://schemas.microsoft.com/office/drawing/2014/main" id="{0D223DB1-C6E2-328B-E3D5-4A5EE6D9BFF7}"/>
              </a:ext>
            </a:extLst>
          </p:cNvPr>
          <p:cNvSpPr/>
          <p:nvPr/>
        </p:nvSpPr>
        <p:spPr>
          <a:xfrm>
            <a:off x="220570" y="3239057"/>
            <a:ext cx="1770279" cy="980192"/>
          </a:xfrm>
          <a:prstGeom prst="roundRect">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solidFill>
                  <a:schemeClr val="tx1"/>
                </a:solidFill>
                <a:latin typeface="HelveticaNeueLT Std Med" panose="020B0604020202020204" pitchFamily="34" charset="0"/>
                <a:hlinkClick r:id="rId7" action="ppaction://hlinksldjump">
                  <a:extLst>
                    <a:ext uri="{A12FA001-AC4F-418D-AE19-62706E023703}">
                      <ahyp:hlinkClr xmlns:ahyp="http://schemas.microsoft.com/office/drawing/2018/hyperlinkcolor" val="tx"/>
                    </a:ext>
                  </a:extLst>
                </a:hlinkClick>
              </a:rPr>
              <a:t>Feedback </a:t>
            </a:r>
            <a:br>
              <a:rPr lang="en-US">
                <a:solidFill>
                  <a:schemeClr val="tx1"/>
                </a:solidFill>
                <a:latin typeface="HelveticaNeueLT Std Med"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a:solidFill>
                  <a:schemeClr val="tx1"/>
                </a:solidFill>
                <a:latin typeface="HelveticaNeueLT Std Med" panose="020B0604020202020204" pitchFamily="34" charset="0"/>
                <a:hlinkClick r:id="rId7" action="ppaction://hlinksldjump">
                  <a:extLst>
                    <a:ext uri="{A12FA001-AC4F-418D-AE19-62706E023703}">
                      <ahyp:hlinkClr xmlns:ahyp="http://schemas.microsoft.com/office/drawing/2018/hyperlinkcolor" val="tx"/>
                    </a:ext>
                  </a:extLst>
                </a:hlinkClick>
              </a:rPr>
              <a:t>loops</a:t>
            </a:r>
            <a:endParaRPr lang="en-US">
              <a:solidFill>
                <a:schemeClr val="tx1"/>
              </a:solidFill>
              <a:latin typeface="HelveticaNeueLT Std Med" panose="020B0604020202020204" pitchFamily="34" charset="0"/>
            </a:endParaRPr>
          </a:p>
        </p:txBody>
      </p:sp>
      <p:sp>
        <p:nvSpPr>
          <p:cNvPr id="10" name="TextBox 9">
            <a:extLst>
              <a:ext uri="{FF2B5EF4-FFF2-40B4-BE49-F238E27FC236}">
                <a16:creationId xmlns:a16="http://schemas.microsoft.com/office/drawing/2014/main" id="{8E8A7562-5A07-F809-CB50-6DA1A7CB104B}"/>
              </a:ext>
            </a:extLst>
          </p:cNvPr>
          <p:cNvSpPr txBox="1"/>
          <p:nvPr/>
        </p:nvSpPr>
        <p:spPr>
          <a:xfrm>
            <a:off x="6121188" y="1893096"/>
            <a:ext cx="3144616" cy="4097212"/>
          </a:xfrm>
          <a:prstGeom prst="rect">
            <a:avLst/>
          </a:prstGeom>
          <a:noFill/>
        </p:spPr>
        <p:txBody>
          <a:bodyPr wrap="square">
            <a:spAutoFit/>
          </a:bodyPr>
          <a:lstStyle/>
          <a:p>
            <a:pPr marR="0" lvl="0">
              <a:lnSpc>
                <a:spcPct val="107000"/>
              </a:lnSpc>
              <a:spcBef>
                <a:spcPts val="0"/>
              </a:spcBef>
              <a:spcAft>
                <a:spcPts val="600"/>
              </a:spcAft>
            </a:pPr>
            <a:r>
              <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rPr>
              <a:t>Compared to other successful practices highlighted, this centers the trainees, their training experiences, and how that feeds back into engagement in program evaluation. </a:t>
            </a:r>
            <a:endParaRPr lang="en-US" sz="200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000">
                <a:solidFill>
                  <a:schemeClr val="bg1"/>
                </a:solidFill>
                <a:latin typeface="Arial" panose="020B0604020202020204" pitchFamily="34" charset="0"/>
                <a:ea typeface="Calibri" panose="020F0502020204030204" pitchFamily="34" charset="0"/>
                <a:cs typeface="Arial" panose="020B0604020202020204" pitchFamily="34" charset="0"/>
              </a:rPr>
              <a:t>See how you can integrate each technique into your programming </a:t>
            </a:r>
            <a:br>
              <a:rPr lang="en-US" sz="2000">
                <a:solidFill>
                  <a:schemeClr val="bg1"/>
                </a:solidFill>
                <a:latin typeface="Arial" panose="020B0604020202020204" pitchFamily="34" charset="0"/>
                <a:ea typeface="Calibri" panose="020F0502020204030204" pitchFamily="34" charset="0"/>
                <a:cs typeface="Arial" panose="020B0604020202020204" pitchFamily="34" charset="0"/>
              </a:rPr>
            </a:br>
            <a:r>
              <a:rPr lang="en-US" sz="2000">
                <a:solidFill>
                  <a:schemeClr val="bg1"/>
                </a:solidFill>
                <a:latin typeface="Arial" panose="020B0604020202020204" pitchFamily="34" charset="0"/>
                <a:ea typeface="Calibri" panose="020F0502020204030204" pitchFamily="34" charset="0"/>
                <a:cs typeface="Arial" panose="020B0604020202020204" pitchFamily="34" charset="0"/>
              </a:rPr>
              <a:t>by clicking on it!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9A92E8D-26A3-4D0E-0937-FE7A135E8282}"/>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4" name="Graphic 3" descr="Closed book with solid fill">
            <a:hlinkClick r:id="rId8"/>
            <a:extLst>
              <a:ext uri="{FF2B5EF4-FFF2-40B4-BE49-F238E27FC236}">
                <a16:creationId xmlns:a16="http://schemas.microsoft.com/office/drawing/2014/main" id="{1B9D5862-8AA0-40C7-5B63-F78309FDA3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3151" y="5705133"/>
            <a:ext cx="574921" cy="574921"/>
          </a:xfrm>
          <a:prstGeom prst="rect">
            <a:avLst/>
          </a:prstGeom>
        </p:spPr>
      </p:pic>
      <p:sp>
        <p:nvSpPr>
          <p:cNvPr id="7" name="TextBox 6">
            <a:extLst>
              <a:ext uri="{FF2B5EF4-FFF2-40B4-BE49-F238E27FC236}">
                <a16:creationId xmlns:a16="http://schemas.microsoft.com/office/drawing/2014/main" id="{91D27EE7-F369-2C60-41D9-2D2ACA937B02}"/>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8" name="Slide Number Placeholder 5">
            <a:extLst>
              <a:ext uri="{FF2B5EF4-FFF2-40B4-BE49-F238E27FC236}">
                <a16:creationId xmlns:a16="http://schemas.microsoft.com/office/drawing/2014/main" id="{0CD65CC9-806A-9702-9ECC-EB880ECDB9E9}"/>
              </a:ext>
              <a:ext uri="{C183D7F6-B498-43B3-948B-1728B52AA6E4}">
                <adec:decorative xmlns:adec="http://schemas.microsoft.com/office/drawing/2017/decorative" val="1"/>
              </a:ext>
            </a:extLst>
          </p:cNvPr>
          <p:cNvSpPr txBox="1">
            <a:spLocks/>
          </p:cNvSpPr>
          <p:nvPr/>
        </p:nvSpPr>
        <p:spPr>
          <a:xfrm>
            <a:off x="11572389" y="64288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087839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101" y="-16013"/>
            <a:ext cx="8534399" cy="1861921"/>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8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Trainee Engagement and Empowerment Techniques- </a:t>
            </a:r>
            <a:br>
              <a:rPr kumimoji="0" lang="en-US"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rPr>
              <a:t>Community Building</a:t>
            </a:r>
            <a:endParaRPr kumimoji="0" lang="en-US" sz="4000" b="0"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1BA01210-D86C-0450-BC90-4A2CA29DBD6F}"/>
              </a:ext>
            </a:extLst>
          </p:cNvPr>
          <p:cNvSpPr>
            <a:spLocks noGrp="1"/>
          </p:cNvSpPr>
          <p:nvPr>
            <p:ph idx="1"/>
          </p:nvPr>
        </p:nvSpPr>
        <p:spPr>
          <a:xfrm>
            <a:off x="425725" y="1864366"/>
            <a:ext cx="8534399" cy="4328160"/>
          </a:xfrm>
        </p:spPr>
        <p:txBody>
          <a:bodyPr>
            <a:normAutofit fontScale="92500"/>
          </a:bodyPr>
          <a:lstStyle/>
          <a:p>
            <a:pPr>
              <a:lnSpc>
                <a:spcPct val="100000"/>
              </a:lnSpc>
              <a:spcBef>
                <a:spcPts val="0"/>
              </a:spcBef>
              <a:spcAft>
                <a:spcPts val="600"/>
              </a:spcAft>
              <a:buClr>
                <a:srgbClr val="5FE0D4"/>
              </a:buClr>
              <a:buFont typeface="Wingdings 3" panose="05040102010807070707" pitchFamily="18" charset="2"/>
              <a:buChar char="Ò"/>
              <a:tabLst>
                <a:tab pos="365760" algn="l"/>
                <a:tab pos="548640" algn="l"/>
                <a:tab pos="731520" algn="l"/>
                <a:tab pos="4462272" algn="l"/>
              </a:tabLst>
            </a:pPr>
            <a:r>
              <a:rPr lang="en-US">
                <a:latin typeface="Arial" panose="020B0604020202020204" pitchFamily="34" charset="0"/>
              </a:rPr>
              <a:t> 		</a:t>
            </a:r>
            <a:r>
              <a:rPr lang="en-US" sz="2600">
                <a:latin typeface="Arial" panose="020B0604020202020204" pitchFamily="34" charset="0"/>
              </a:rPr>
              <a:t>Foster a sense of belonging to the program by:</a:t>
            </a:r>
          </a:p>
          <a:p>
            <a:pPr marL="877824" lvl="2" indent="-283464">
              <a:lnSpc>
                <a:spcPct val="100000"/>
              </a:lnSpc>
              <a:spcBef>
                <a:spcPts val="0"/>
              </a:spcBef>
              <a:spcAft>
                <a:spcPts val="600"/>
              </a:spcAft>
              <a:buFontTx/>
              <a:buChar char="–"/>
              <a:tabLst>
                <a:tab pos="365760" algn="l"/>
                <a:tab pos="548640" algn="l"/>
                <a:tab pos="731520" algn="l"/>
                <a:tab pos="4462272" algn="l"/>
              </a:tabLst>
            </a:pPr>
            <a:r>
              <a:rPr lang="en-US" sz="1900">
                <a:latin typeface="Arial" panose="020B0604020202020204" pitchFamily="34" charset="0"/>
              </a:rPr>
              <a:t> Providing opportunities for social interaction during the program</a:t>
            </a:r>
          </a:p>
          <a:p>
            <a:pPr marL="877824" lvl="2" indent="-283464">
              <a:lnSpc>
                <a:spcPct val="100000"/>
              </a:lnSpc>
              <a:spcBef>
                <a:spcPts val="0"/>
              </a:spcBef>
              <a:spcAft>
                <a:spcPts val="600"/>
              </a:spcAft>
              <a:buFontTx/>
              <a:buChar char="–"/>
              <a:tabLst>
                <a:tab pos="365760" algn="l"/>
                <a:tab pos="548640" algn="l"/>
                <a:tab pos="731520" algn="l"/>
                <a:tab pos="4462272" algn="l"/>
              </a:tabLst>
            </a:pPr>
            <a:r>
              <a:rPr lang="en-US" sz="1900">
                <a:latin typeface="Arial" panose="020B0604020202020204" pitchFamily="34" charset="0"/>
              </a:rPr>
              <a:t> Providing the necessary resources and mentorship to support success </a:t>
            </a:r>
          </a:p>
          <a:p>
            <a:pPr marL="877824" lvl="2" indent="-283464">
              <a:lnSpc>
                <a:spcPct val="100000"/>
              </a:lnSpc>
              <a:spcBef>
                <a:spcPts val="0"/>
              </a:spcBef>
              <a:spcAft>
                <a:spcPts val="600"/>
              </a:spcAft>
              <a:buFontTx/>
              <a:buChar char="–"/>
              <a:tabLst>
                <a:tab pos="365760" algn="l"/>
                <a:tab pos="548640" algn="l"/>
                <a:tab pos="731520" algn="l"/>
                <a:tab pos="4462272" algn="l"/>
              </a:tabLst>
            </a:pPr>
            <a:r>
              <a:rPr lang="en-US" sz="1900">
                <a:latin typeface="Arial" panose="020B0604020202020204" pitchFamily="34" charset="0"/>
              </a:rPr>
              <a:t> Recognizing trainee achievements</a:t>
            </a:r>
          </a:p>
          <a:p>
            <a:pPr>
              <a:lnSpc>
                <a:spcPct val="100000"/>
              </a:lnSpc>
              <a:spcBef>
                <a:spcPts val="0"/>
              </a:spcBef>
              <a:spcAft>
                <a:spcPts val="600"/>
              </a:spcAft>
              <a:buClr>
                <a:srgbClr val="5FE0D4"/>
              </a:buClr>
              <a:buFont typeface="Wingdings 3" panose="05040102010807070707" pitchFamily="18" charset="2"/>
              <a:buChar char="Ò"/>
              <a:tabLst>
                <a:tab pos="365760" algn="l"/>
                <a:tab pos="548640" algn="l"/>
                <a:tab pos="731520" algn="l"/>
                <a:tab pos="4462272" algn="l"/>
              </a:tabLst>
            </a:pPr>
            <a:r>
              <a:rPr lang="en-US" sz="2600">
                <a:latin typeface="Arial" panose="020B0604020202020204" pitchFamily="34" charset="0"/>
              </a:rPr>
              <a:t> 	Create networks of mentor/trainee support by facilitating 			informal virtual or in-person meetups.</a:t>
            </a:r>
          </a:p>
          <a:p>
            <a:pPr>
              <a:lnSpc>
                <a:spcPct val="100000"/>
              </a:lnSpc>
              <a:spcBef>
                <a:spcPts val="0"/>
              </a:spcBef>
              <a:spcAft>
                <a:spcPts val="600"/>
              </a:spcAft>
              <a:buClr>
                <a:srgbClr val="5FE0D4"/>
              </a:buClr>
              <a:buFont typeface="Wingdings 3" panose="05040102010807070707" pitchFamily="18" charset="2"/>
              <a:buChar char="Ò"/>
              <a:tabLst>
                <a:tab pos="365760" algn="l"/>
                <a:tab pos="548640" algn="l"/>
                <a:tab pos="731520" algn="l"/>
                <a:tab pos="4462272" algn="l"/>
              </a:tabLst>
            </a:pPr>
            <a:r>
              <a:rPr lang="en-US" sz="2600">
                <a:latin typeface="Arial" panose="020B0604020202020204" pitchFamily="34" charset="0"/>
              </a:rPr>
              <a:t> 	Establish strong alumni/trainee networks by:</a:t>
            </a:r>
          </a:p>
          <a:p>
            <a:pPr marL="877824" lvl="2" indent="-283464">
              <a:lnSpc>
                <a:spcPct val="100000"/>
              </a:lnSpc>
              <a:spcBef>
                <a:spcPts val="0"/>
              </a:spcBef>
              <a:spcAft>
                <a:spcPts val="600"/>
              </a:spcAft>
              <a:buFontTx/>
              <a:buChar char="–"/>
              <a:tabLst>
                <a:tab pos="365760" algn="l"/>
                <a:tab pos="548640" algn="l"/>
                <a:tab pos="731520" algn="l"/>
                <a:tab pos="4462272" algn="l"/>
              </a:tabLst>
            </a:pPr>
            <a:r>
              <a:rPr lang="en-US" sz="1900">
                <a:latin typeface="Arial" panose="020B0604020202020204" pitchFamily="34" charset="0"/>
              </a:rPr>
              <a:t>Inviting alumni to speak with trainees showcasing program prolonged connection with alumni </a:t>
            </a:r>
          </a:p>
          <a:p>
            <a:pPr marL="877824" lvl="2" indent="-283464">
              <a:lnSpc>
                <a:spcPct val="100000"/>
              </a:lnSpc>
              <a:spcBef>
                <a:spcPts val="0"/>
              </a:spcBef>
              <a:spcAft>
                <a:spcPts val="600"/>
              </a:spcAft>
              <a:buFontTx/>
              <a:buChar char="–"/>
              <a:tabLst>
                <a:tab pos="365760" algn="l"/>
                <a:tab pos="548640" algn="l"/>
                <a:tab pos="731520" algn="l"/>
                <a:tab pos="4462272" algn="l"/>
              </a:tabLst>
            </a:pPr>
            <a:r>
              <a:rPr lang="en-US" sz="1900">
                <a:latin typeface="Arial" panose="020B0604020202020204" pitchFamily="34" charset="0"/>
              </a:rPr>
              <a:t>Creating LinkedIn groups that connect trainees with alumni, mentors, and program staff</a:t>
            </a:r>
          </a:p>
          <a:p>
            <a:pPr lvl="2">
              <a:lnSpc>
                <a:spcPct val="100000"/>
              </a:lnSpc>
              <a:spcBef>
                <a:spcPts val="0"/>
              </a:spcBef>
              <a:spcAft>
                <a:spcPts val="600"/>
              </a:spcAft>
              <a:buFontTx/>
              <a:buChar char="–"/>
              <a:tabLst>
                <a:tab pos="365125" algn="l"/>
                <a:tab pos="4459288" algn="l"/>
              </a:tabLst>
            </a:pPr>
            <a:endParaRPr lang="en-US" sz="2400">
              <a:latin typeface="HelveticaNeueLT Std Lt" panose="020B0403020202020204" pitchFamily="34" charset="0"/>
            </a:endParaRPr>
          </a:p>
          <a:p>
            <a:pPr lvl="2">
              <a:lnSpc>
                <a:spcPct val="100000"/>
              </a:lnSpc>
              <a:spcBef>
                <a:spcPts val="0"/>
              </a:spcBef>
              <a:spcAft>
                <a:spcPts val="600"/>
              </a:spcAft>
              <a:buFontTx/>
              <a:buChar char="–"/>
              <a:tabLst>
                <a:tab pos="365125" algn="l"/>
                <a:tab pos="4459288" algn="l"/>
              </a:tabLst>
            </a:pPr>
            <a:endParaRPr lang="en-US" sz="2400">
              <a:latin typeface="HelveticaNeueLT Std Lt" panose="020B0403020202020204" pitchFamily="34" charset="0"/>
            </a:endParaRPr>
          </a:p>
          <a:p>
            <a:pPr marL="0" indent="0">
              <a:buNone/>
            </a:pPr>
            <a:endParaRPr lang="en-US"/>
          </a:p>
        </p:txBody>
      </p:sp>
      <p:sp>
        <p:nvSpPr>
          <p:cNvPr id="3" name="Rectangle 2">
            <a:extLst>
              <a:ext uri="{FF2B5EF4-FFF2-40B4-BE49-F238E27FC236}">
                <a16:creationId xmlns:a16="http://schemas.microsoft.com/office/drawing/2014/main" id="{0F23CDD9-E8A4-5A9B-CFDD-69BF9D113B53}"/>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1" name="Slide Number Placeholder 5">
            <a:extLst>
              <a:ext uri="{FF2B5EF4-FFF2-40B4-BE49-F238E27FC236}">
                <a16:creationId xmlns:a16="http://schemas.microsoft.com/office/drawing/2014/main" id="{6758340F-AB8C-0597-BAB0-46D92FDACF04}"/>
              </a:ext>
              <a:ext uri="{C183D7F6-B498-43B3-948B-1728B52AA6E4}">
                <adec:decorative xmlns:adec="http://schemas.microsoft.com/office/drawing/2017/decorative" val="1"/>
              </a:ext>
            </a:extLst>
          </p:cNvPr>
          <p:cNvSpPr txBox="1">
            <a:spLocks/>
          </p:cNvSpPr>
          <p:nvPr/>
        </p:nvSpPr>
        <p:spPr>
          <a:xfrm>
            <a:off x="11549222" y="642925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43</a:t>
            </a:fld>
            <a:endParaRPr lang="en-US" i="0">
              <a:solidFill>
                <a:schemeClr val="tx1"/>
              </a:solidFill>
              <a:latin typeface="HelveticaNeueLT Std Med" panose="020B0604020202020204" pitchFamily="34" charset="0"/>
            </a:endParaRPr>
          </a:p>
        </p:txBody>
      </p:sp>
      <p:sp>
        <p:nvSpPr>
          <p:cNvPr id="10" name="TextBox 9">
            <a:extLst>
              <a:ext uri="{FF2B5EF4-FFF2-40B4-BE49-F238E27FC236}">
                <a16:creationId xmlns:a16="http://schemas.microsoft.com/office/drawing/2014/main" id="{0D24C8E1-22A2-434B-0015-3E7D4229DC0B}"/>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Tree>
    <p:extLst>
      <p:ext uri="{BB962C8B-B14F-4D97-AF65-F5344CB8AC3E}">
        <p14:creationId xmlns:p14="http://schemas.microsoft.com/office/powerpoint/2010/main" val="2861947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44260-74A0-5A94-AAA8-09BED8548B92}"/>
              </a:ext>
              <a:ext uri="{C183D7F6-B498-43B3-948B-1728B52AA6E4}">
                <adec:decorative xmlns:adec="http://schemas.microsoft.com/office/drawing/2017/decorative" val="1"/>
              </a:ext>
            </a:extLst>
          </p:cNvPr>
          <p:cNvSpPr/>
          <p:nvPr/>
        </p:nvSpPr>
        <p:spPr>
          <a:xfrm>
            <a:off x="209863" y="1509224"/>
            <a:ext cx="8872430" cy="359764"/>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099" y="691772"/>
            <a:ext cx="8534401" cy="905445"/>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8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Trainee Engagement and </a:t>
            </a:r>
            <a:b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Empowerment Techniques- </a:t>
            </a:r>
            <a:b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rPr>
              <a:t>Maintain Mentor-Mentee Relationships</a:t>
            </a:r>
            <a:endParaRPr kumimoji="0" lang="en-US" sz="4000" b="0"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endParaRPr>
          </a:p>
        </p:txBody>
      </p:sp>
      <p:sp>
        <p:nvSpPr>
          <p:cNvPr id="14" name="Content Placeholder 3">
            <a:extLst>
              <a:ext uri="{FF2B5EF4-FFF2-40B4-BE49-F238E27FC236}">
                <a16:creationId xmlns:a16="http://schemas.microsoft.com/office/drawing/2014/main" id="{C5D2BCBB-7C0F-F94F-8BC5-2F90F48DFBBA}"/>
              </a:ext>
            </a:extLst>
          </p:cNvPr>
          <p:cNvSpPr>
            <a:spLocks noGrp="1"/>
          </p:cNvSpPr>
          <p:nvPr>
            <p:ph idx="1"/>
          </p:nvPr>
        </p:nvSpPr>
        <p:spPr>
          <a:xfrm>
            <a:off x="419100" y="2323383"/>
            <a:ext cx="8534400" cy="3739342"/>
          </a:xfrm>
        </p:spPr>
        <p:txBody>
          <a:bodyPr/>
          <a:lstStyle/>
          <a:p>
            <a:pPr>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Connect with trainees via email or professional 				networking platforms like LinkedIn to check in on their 			career progress – consistency is KEY. </a:t>
            </a:r>
          </a:p>
          <a:p>
            <a:pPr>
              <a:lnSpc>
                <a:spcPct val="100000"/>
              </a:lnSpc>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Develop mentorship programs and facilitate efficient 			mentor-mentee communication.</a:t>
            </a:r>
          </a:p>
        </p:txBody>
      </p:sp>
      <p:cxnSp>
        <p:nvCxnSpPr>
          <p:cNvPr id="3" name="Straight Connector 2">
            <a:extLst>
              <a:ext uri="{FF2B5EF4-FFF2-40B4-BE49-F238E27FC236}">
                <a16:creationId xmlns:a16="http://schemas.microsoft.com/office/drawing/2014/main" id="{7B0AB3F0-6917-56E4-7FBD-F450B6C9936B}"/>
              </a:ext>
              <a:ext uri="{C183D7F6-B498-43B3-948B-1728B52AA6E4}">
                <adec:decorative xmlns:adec="http://schemas.microsoft.com/office/drawing/2017/decorative" val="1"/>
              </a:ext>
            </a:extLst>
          </p:cNvPr>
          <p:cNvCxnSpPr>
            <a:cxnSpLocks/>
          </p:cNvCxnSpPr>
          <p:nvPr/>
        </p:nvCxnSpPr>
        <p:spPr>
          <a:xfrm>
            <a:off x="419100" y="2163450"/>
            <a:ext cx="8534401"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8F3BF8-76F1-80D3-6751-F98A6567837E}"/>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D7FA5E46-BDDD-7497-C23F-1E3E0392D1AC}"/>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10" name="Slide Number Placeholder 5">
            <a:extLst>
              <a:ext uri="{FF2B5EF4-FFF2-40B4-BE49-F238E27FC236}">
                <a16:creationId xmlns:a16="http://schemas.microsoft.com/office/drawing/2014/main" id="{4B12EB88-C43F-89A6-C8AD-29740E4C5768}"/>
              </a:ext>
              <a:ext uri="{C183D7F6-B498-43B3-948B-1728B52AA6E4}">
                <adec:decorative xmlns:adec="http://schemas.microsoft.com/office/drawing/2017/decorative" val="1"/>
              </a:ext>
            </a:extLst>
          </p:cNvPr>
          <p:cNvSpPr txBox="1">
            <a:spLocks/>
          </p:cNvSpPr>
          <p:nvPr/>
        </p:nvSpPr>
        <p:spPr>
          <a:xfrm>
            <a:off x="11547808" y="6427532"/>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33001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B7482F-DE3D-7C0F-C676-48F120A8B3A3}"/>
              </a:ext>
              <a:ext uri="{C183D7F6-B498-43B3-948B-1728B52AA6E4}">
                <adec:decorative xmlns:adec="http://schemas.microsoft.com/office/drawing/2017/decorative" val="1"/>
              </a:ext>
            </a:extLst>
          </p:cNvPr>
          <p:cNvSpPr/>
          <p:nvPr/>
        </p:nvSpPr>
        <p:spPr>
          <a:xfrm>
            <a:off x="209862" y="1509224"/>
            <a:ext cx="9197141" cy="359764"/>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100" y="755113"/>
            <a:ext cx="8534400" cy="783259"/>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8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Trainee Engagement and </a:t>
            </a:r>
            <a:b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Empowerment Techniques- </a:t>
            </a: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rPr>
              <a:t>Incentivize Trainees to Share Their Career Trajectory</a:t>
            </a:r>
            <a:endParaRPr kumimoji="0" lang="en-US" sz="4000" b="0" i="0" u="none" strike="noStrike" kern="1200" cap="none" spc="0" normalizeH="0" baseline="0" noProof="0">
              <a:ln>
                <a:noFill/>
              </a:ln>
              <a:solidFill>
                <a:srgbClr val="5FE0D4"/>
              </a:solidFill>
              <a:effectLst/>
              <a:uLnTx/>
              <a:uFillTx/>
              <a:latin typeface="Arial Black" panose="020B0A04020102020204" pitchFamily="34" charset="0"/>
              <a:ea typeface="+mn-ea"/>
              <a:cs typeface="Arial" panose="020B0604020202020204" pitchFamily="34" charset="0"/>
            </a:endParaRPr>
          </a:p>
        </p:txBody>
      </p:sp>
      <p:sp>
        <p:nvSpPr>
          <p:cNvPr id="14" name="Content Placeholder 3">
            <a:extLst>
              <a:ext uri="{FF2B5EF4-FFF2-40B4-BE49-F238E27FC236}">
                <a16:creationId xmlns:a16="http://schemas.microsoft.com/office/drawing/2014/main" id="{C5D2BCBB-7C0F-F94F-8BC5-2F90F48DFBBA}"/>
              </a:ext>
            </a:extLst>
          </p:cNvPr>
          <p:cNvSpPr>
            <a:spLocks noGrp="1"/>
          </p:cNvSpPr>
          <p:nvPr>
            <p:ph idx="1"/>
          </p:nvPr>
        </p:nvSpPr>
        <p:spPr>
          <a:xfrm>
            <a:off x="632659" y="2354419"/>
            <a:ext cx="8320841" cy="3341308"/>
          </a:xfrm>
        </p:spPr>
        <p:txBody>
          <a:bodyPr/>
          <a:lstStyle/>
          <a:p>
            <a:pPr>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Include exit survey or interview participation in program 		completion requirements.</a:t>
            </a:r>
          </a:p>
          <a:p>
            <a:pPr>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Educate trainees on the importance of surveys and how 		program success reflects on their success.</a:t>
            </a:r>
          </a:p>
          <a:p>
            <a:pPr>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Require participation to receive access to an alumni 		portal and alumni resources.</a:t>
            </a:r>
          </a:p>
          <a:p>
            <a:pPr>
              <a:spcBef>
                <a:spcPts val="0"/>
              </a:spcBef>
              <a:spcAft>
                <a:spcPts val="600"/>
              </a:spcAft>
              <a:buClr>
                <a:srgbClr val="5FE0D4"/>
              </a:buClr>
              <a:buFont typeface="Wingdings 3" panose="05040102010807070707" pitchFamily="18" charset="2"/>
              <a:buChar char="Ò"/>
              <a:tabLst>
                <a:tab pos="365760" algn="l"/>
                <a:tab pos="548640" algn="l"/>
              </a:tabLst>
            </a:pPr>
            <a:r>
              <a:rPr lang="en-US">
                <a:latin typeface="Arial" panose="020B0604020202020204" pitchFamily="34" charset="0"/>
              </a:rPr>
              <a:t> 	Incentivize trainees to share honest program feedback 		as it can contribute to program improvement and indirect 		peer-to-peer support.</a:t>
            </a:r>
          </a:p>
        </p:txBody>
      </p:sp>
      <p:sp>
        <p:nvSpPr>
          <p:cNvPr id="4" name="Rectangle 3">
            <a:extLst>
              <a:ext uri="{FF2B5EF4-FFF2-40B4-BE49-F238E27FC236}">
                <a16:creationId xmlns:a16="http://schemas.microsoft.com/office/drawing/2014/main" id="{047CC2A4-5BBD-DA71-3679-43686F8153D6}"/>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TextBox 5">
            <a:extLst>
              <a:ext uri="{FF2B5EF4-FFF2-40B4-BE49-F238E27FC236}">
                <a16:creationId xmlns:a16="http://schemas.microsoft.com/office/drawing/2014/main" id="{B9689FA3-611D-BF92-A6E6-1C7D36598297}"/>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12" name="Slide Number Placeholder 5">
            <a:extLst>
              <a:ext uri="{FF2B5EF4-FFF2-40B4-BE49-F238E27FC236}">
                <a16:creationId xmlns:a16="http://schemas.microsoft.com/office/drawing/2014/main" id="{40BCC1B9-C6A3-A8EC-ACD1-13B7B2207CD9}"/>
              </a:ext>
              <a:ext uri="{C183D7F6-B498-43B3-948B-1728B52AA6E4}">
                <adec:decorative xmlns:adec="http://schemas.microsoft.com/office/drawing/2017/decorative" val="1"/>
              </a:ext>
            </a:extLst>
          </p:cNvPr>
          <p:cNvSpPr txBox="1">
            <a:spLocks/>
          </p:cNvSpPr>
          <p:nvPr/>
        </p:nvSpPr>
        <p:spPr>
          <a:xfrm>
            <a:off x="11548975" y="642804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45</a:t>
            </a:fld>
            <a:endParaRPr lang="en-US" i="0">
              <a:solidFill>
                <a:schemeClr val="tx1"/>
              </a:solidFill>
              <a:latin typeface="HelveticaNeueLT Std Med" panose="020B0604020202020204" pitchFamily="34" charset="0"/>
            </a:endParaRPr>
          </a:p>
        </p:txBody>
      </p:sp>
      <p:cxnSp>
        <p:nvCxnSpPr>
          <p:cNvPr id="15" name="Straight Connector 14">
            <a:extLst>
              <a:ext uri="{FF2B5EF4-FFF2-40B4-BE49-F238E27FC236}">
                <a16:creationId xmlns:a16="http://schemas.microsoft.com/office/drawing/2014/main" id="{FD947545-BC68-81EB-CCA5-A2C5431D16CF}"/>
              </a:ext>
              <a:ext uri="{C183D7F6-B498-43B3-948B-1728B52AA6E4}">
                <adec:decorative xmlns:adec="http://schemas.microsoft.com/office/drawing/2017/decorative" val="1"/>
              </a:ext>
            </a:extLst>
          </p:cNvPr>
          <p:cNvCxnSpPr>
            <a:cxnSpLocks/>
          </p:cNvCxnSpPr>
          <p:nvPr/>
        </p:nvCxnSpPr>
        <p:spPr>
          <a:xfrm>
            <a:off x="419100" y="2163450"/>
            <a:ext cx="8534401"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92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D766D-0978-8E9D-7D0B-9FB646473245}"/>
              </a:ext>
              <a:ext uri="{C183D7F6-B498-43B3-948B-1728B52AA6E4}">
                <adec:decorative xmlns:adec="http://schemas.microsoft.com/office/drawing/2017/decorative" val="1"/>
              </a:ext>
            </a:extLst>
          </p:cNvPr>
          <p:cNvSpPr/>
          <p:nvPr/>
        </p:nvSpPr>
        <p:spPr>
          <a:xfrm>
            <a:off x="209862" y="1509224"/>
            <a:ext cx="9079993" cy="359764"/>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101" y="755810"/>
            <a:ext cx="8534400"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8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Trainee Engagement and Empowerment Techniques- </a:t>
            </a: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mn-cs"/>
              </a:rPr>
              <a:t>Incentivize Mentors to Continue Rapport Building</a:t>
            </a:r>
            <a:endParaRPr kumimoji="0" lang="en-US" sz="4000" b="0" i="0" u="none" strike="noStrike" kern="1200" cap="none" spc="0" normalizeH="0" baseline="0" noProof="0">
              <a:ln>
                <a:noFill/>
              </a:ln>
              <a:solidFill>
                <a:srgbClr val="5FE0D4"/>
              </a:solidFill>
              <a:effectLst/>
              <a:uLnTx/>
              <a:uFillTx/>
              <a:latin typeface="Arial Black" panose="020B0A04020102020204" pitchFamily="34" charset="0"/>
              <a:ea typeface="+mn-ea"/>
              <a:cs typeface="+mn-cs"/>
            </a:endParaRPr>
          </a:p>
        </p:txBody>
      </p:sp>
      <p:sp>
        <p:nvSpPr>
          <p:cNvPr id="14" name="Content Placeholder 3">
            <a:extLst>
              <a:ext uri="{FF2B5EF4-FFF2-40B4-BE49-F238E27FC236}">
                <a16:creationId xmlns:a16="http://schemas.microsoft.com/office/drawing/2014/main" id="{C5D2BCBB-7C0F-F94F-8BC5-2F90F48DFBBA}"/>
              </a:ext>
            </a:extLst>
          </p:cNvPr>
          <p:cNvSpPr>
            <a:spLocks noGrp="1"/>
          </p:cNvSpPr>
          <p:nvPr>
            <p:ph idx="1"/>
          </p:nvPr>
        </p:nvSpPr>
        <p:spPr>
          <a:xfrm>
            <a:off x="419100" y="2321133"/>
            <a:ext cx="8534400" cy="3862667"/>
          </a:xfrm>
        </p:spPr>
        <p:txBody>
          <a:bodyPr>
            <a:normAutofit/>
          </a:bodyPr>
          <a:lstStyle/>
          <a:p>
            <a:pPr marL="0" indent="0">
              <a:lnSpc>
                <a:spcPct val="100000"/>
              </a:lnSpc>
              <a:spcAft>
                <a:spcPts val="600"/>
              </a:spcAft>
              <a:buClr>
                <a:srgbClr val="5FE0D4"/>
              </a:buClr>
              <a:buNone/>
              <a:tabLst>
                <a:tab pos="365760" algn="l"/>
                <a:tab pos="548640" algn="l"/>
              </a:tabLst>
            </a:pPr>
            <a:r>
              <a:rPr lang="en-US">
                <a:latin typeface="Arial" panose="020B0604020202020204" pitchFamily="34" charset="0"/>
              </a:rPr>
              <a:t>Incentivize university mentors to continue rapport building with trainees and alumni by:</a:t>
            </a:r>
          </a:p>
          <a:p>
            <a:pPr lvl="1">
              <a:lnSpc>
                <a:spcPct val="100000"/>
              </a:lnSpc>
              <a:spcAft>
                <a:spcPts val="600"/>
              </a:spcAft>
              <a:buFont typeface="Wingdings 3" panose="05040102010807070707" pitchFamily="18" charset="2"/>
              <a:buChar char=""/>
              <a:tabLst>
                <a:tab pos="365760" algn="l"/>
                <a:tab pos="548640" algn="l"/>
              </a:tabLst>
            </a:pPr>
            <a:r>
              <a:rPr lang="en-US" sz="2400">
                <a:latin typeface="Arial" panose="020B0604020202020204" pitchFamily="34" charset="0"/>
              </a:rPr>
              <a:t> 	Incorporating mentorship as a criteria for review in annual 		performance reviews and tenure-track promotion packets.</a:t>
            </a:r>
          </a:p>
          <a:p>
            <a:pPr lvl="1">
              <a:lnSpc>
                <a:spcPct val="100000"/>
              </a:lnSpc>
              <a:spcAft>
                <a:spcPts val="600"/>
              </a:spcAft>
              <a:buFont typeface="Wingdings 3" panose="05040102010807070707" pitchFamily="18" charset="2"/>
              <a:buChar char=""/>
              <a:tabLst>
                <a:tab pos="365760" algn="l"/>
                <a:tab pos="548640" algn="l"/>
              </a:tabLst>
            </a:pPr>
            <a:r>
              <a:rPr lang="en-US" sz="2400">
                <a:latin typeface="Arial" panose="020B0604020202020204" pitchFamily="34" charset="0"/>
              </a:rPr>
              <a:t> 	Reducing faculty teaching hours to accommodate 				mentorship efforts. Example: NIH-I</a:t>
            </a:r>
            <a:r>
              <a:rPr lang="en-US" sz="2400" baseline="30000">
                <a:latin typeface="Arial" panose="020B0604020202020204" pitchFamily="34" charset="0"/>
              </a:rPr>
              <a:t>3</a:t>
            </a:r>
            <a:r>
              <a:rPr lang="en-US" sz="2400">
                <a:latin typeface="Arial" panose="020B0604020202020204" pitchFamily="34" charset="0"/>
              </a:rPr>
              <a:t> is an early career 			training program that provides 5% full time equivalent    			(FTE) per mentee for mentors.</a:t>
            </a:r>
            <a:endParaRPr lang="en-US" sz="2400">
              <a:solidFill>
                <a:schemeClr val="tx1"/>
              </a:solidFill>
              <a:highlight>
                <a:srgbClr val="FFFF00"/>
              </a:highlight>
              <a:latin typeface="Arial" panose="020B0604020202020204" pitchFamily="34" charset="0"/>
            </a:endParaRPr>
          </a:p>
        </p:txBody>
      </p:sp>
      <p:sp>
        <p:nvSpPr>
          <p:cNvPr id="11" name="Rectangle 10">
            <a:extLst>
              <a:ext uri="{FF2B5EF4-FFF2-40B4-BE49-F238E27FC236}">
                <a16:creationId xmlns:a16="http://schemas.microsoft.com/office/drawing/2014/main" id="{DFBB42E5-8BCB-D033-CBC1-6EB6F2F08102}"/>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B7FD7231-3A6A-1D94-6C75-DC1EBF1832F5}"/>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sp>
        <p:nvSpPr>
          <p:cNvPr id="4" name="Slide Number Placeholder 5">
            <a:extLst>
              <a:ext uri="{FF2B5EF4-FFF2-40B4-BE49-F238E27FC236}">
                <a16:creationId xmlns:a16="http://schemas.microsoft.com/office/drawing/2014/main" id="{B82500B3-0519-C4A7-E634-D9DBDC1873C7}"/>
              </a:ext>
              <a:ext uri="{C183D7F6-B498-43B3-948B-1728B52AA6E4}">
                <adec:decorative xmlns:adec="http://schemas.microsoft.com/office/drawing/2017/decorative" val="1"/>
              </a:ext>
            </a:extLst>
          </p:cNvPr>
          <p:cNvSpPr txBox="1">
            <a:spLocks/>
          </p:cNvSpPr>
          <p:nvPr/>
        </p:nvSpPr>
        <p:spPr>
          <a:xfrm>
            <a:off x="11548975" y="642804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46</a:t>
            </a:fld>
            <a:endParaRPr lang="en-US" i="0">
              <a:solidFill>
                <a:schemeClr val="tx1"/>
              </a:solidFill>
              <a:latin typeface="HelveticaNeueLT Std Med" panose="020B0604020202020204" pitchFamily="34" charset="0"/>
            </a:endParaRPr>
          </a:p>
        </p:txBody>
      </p:sp>
      <p:cxnSp>
        <p:nvCxnSpPr>
          <p:cNvPr id="13" name="Straight Connector 12">
            <a:extLst>
              <a:ext uri="{FF2B5EF4-FFF2-40B4-BE49-F238E27FC236}">
                <a16:creationId xmlns:a16="http://schemas.microsoft.com/office/drawing/2014/main" id="{F0E157B9-97AA-E6E0-BBDF-04EFA5556A6A}"/>
              </a:ext>
              <a:ext uri="{C183D7F6-B498-43B3-948B-1728B52AA6E4}">
                <adec:decorative xmlns:adec="http://schemas.microsoft.com/office/drawing/2017/decorative" val="1"/>
              </a:ext>
            </a:extLst>
          </p:cNvPr>
          <p:cNvCxnSpPr>
            <a:cxnSpLocks/>
          </p:cNvCxnSpPr>
          <p:nvPr/>
        </p:nvCxnSpPr>
        <p:spPr>
          <a:xfrm>
            <a:off x="419100" y="2163450"/>
            <a:ext cx="8534401"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35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FB3023-0307-1C17-6E35-A455C0291252}"/>
              </a:ext>
              <a:ext uri="{C183D7F6-B498-43B3-948B-1728B52AA6E4}">
                <adec:decorative xmlns:adec="http://schemas.microsoft.com/office/drawing/2017/decorative" val="1"/>
              </a:ext>
            </a:extLst>
          </p:cNvPr>
          <p:cNvSpPr/>
          <p:nvPr/>
        </p:nvSpPr>
        <p:spPr>
          <a:xfrm>
            <a:off x="209862" y="1509224"/>
            <a:ext cx="9008279" cy="359764"/>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101" y="715031"/>
            <a:ext cx="8534400" cy="859709"/>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ct val="800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Trainee Engagement and </a:t>
            </a:r>
            <a:b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Empowerment Techniques- </a:t>
            </a:r>
            <a:b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mn-cs"/>
              </a:rPr>
              <a:t>Provide Opportunities </a:t>
            </a:r>
            <a:b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mn-cs"/>
              </a:rPr>
            </a:br>
            <a:r>
              <a:rPr kumimoji="0" lang="en-US" sz="4000" b="1" i="0" u="none" strike="noStrike" kern="1200" cap="none" spc="0" normalizeH="0" baseline="0" noProof="0">
                <a:ln>
                  <a:noFill/>
                </a:ln>
                <a:solidFill>
                  <a:srgbClr val="5FE0D4"/>
                </a:solidFill>
                <a:effectLst/>
                <a:uLnTx/>
                <a:uFillTx/>
                <a:latin typeface="Arial Black" panose="020B0A04020102020204" pitchFamily="34" charset="0"/>
                <a:ea typeface="+mn-ea"/>
                <a:cs typeface="+mn-cs"/>
              </a:rPr>
              <a:t>for Feedback</a:t>
            </a:r>
            <a:endParaRPr kumimoji="0" lang="en-US" sz="4000" b="0" i="0" u="none" strike="noStrike" kern="1200" cap="none" spc="0" normalizeH="0" baseline="0" noProof="0">
              <a:ln>
                <a:noFill/>
              </a:ln>
              <a:solidFill>
                <a:srgbClr val="5FE0D4"/>
              </a:solidFill>
              <a:effectLst/>
              <a:uLnTx/>
              <a:uFillTx/>
              <a:latin typeface="Arial Black" panose="020B0A04020102020204" pitchFamily="34" charset="0"/>
              <a:ea typeface="+mn-ea"/>
              <a:cs typeface="+mn-cs"/>
            </a:endParaRPr>
          </a:p>
        </p:txBody>
      </p:sp>
      <p:sp>
        <p:nvSpPr>
          <p:cNvPr id="11" name="Content Placeholder 3">
            <a:extLst>
              <a:ext uri="{FF2B5EF4-FFF2-40B4-BE49-F238E27FC236}">
                <a16:creationId xmlns:a16="http://schemas.microsoft.com/office/drawing/2014/main" id="{9924A1A4-B40E-B2BD-25D9-47E3590681C1}"/>
              </a:ext>
            </a:extLst>
          </p:cNvPr>
          <p:cNvSpPr txBox="1">
            <a:spLocks/>
          </p:cNvSpPr>
          <p:nvPr/>
        </p:nvSpPr>
        <p:spPr>
          <a:xfrm>
            <a:off x="620743" y="2353954"/>
            <a:ext cx="8332757" cy="38220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0"/>
              </a:spcBef>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Include</a:t>
            </a:r>
            <a:r>
              <a:rPr lang="en-US" sz="2400" b="1">
                <a:solidFill>
                  <a:schemeClr val="bg1"/>
                </a:solidFill>
                <a:latin typeface="Arial" panose="020B0604020202020204" pitchFamily="34" charset="0"/>
                <a:cs typeface="Arial" panose="020B0604020202020204" pitchFamily="34" charset="0"/>
              </a:rPr>
              <a:t> </a:t>
            </a:r>
            <a:r>
              <a:rPr lang="en-US" sz="2400">
                <a:solidFill>
                  <a:schemeClr val="bg1"/>
                </a:solidFill>
                <a:latin typeface="Arial" panose="020B0604020202020204" pitchFamily="34" charset="0"/>
                <a:cs typeface="Arial" panose="020B0604020202020204" pitchFamily="34" charset="0"/>
              </a:rPr>
              <a:t>questions about trainee satisfaction with 				program in evaluation surveys.</a:t>
            </a:r>
          </a:p>
          <a:p>
            <a:pPr>
              <a:spcBef>
                <a:spcPts val="0"/>
              </a:spcBef>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Use</a:t>
            </a:r>
            <a:r>
              <a:rPr lang="en-US" sz="2400" b="1">
                <a:solidFill>
                  <a:schemeClr val="bg1"/>
                </a:solidFill>
                <a:latin typeface="Arial" panose="020B0604020202020204" pitchFamily="34" charset="0"/>
                <a:cs typeface="Arial" panose="020B0604020202020204" pitchFamily="34" charset="0"/>
              </a:rPr>
              <a:t> </a:t>
            </a:r>
            <a:r>
              <a:rPr lang="en-US" sz="2400">
                <a:solidFill>
                  <a:schemeClr val="bg1"/>
                </a:solidFill>
                <a:latin typeface="Arial" panose="020B0604020202020204" pitchFamily="34" charset="0"/>
                <a:cs typeface="Arial" panose="020B0604020202020204" pitchFamily="34" charset="0"/>
              </a:rPr>
              <a:t>the</a:t>
            </a:r>
            <a:r>
              <a:rPr lang="en-US" sz="2400" b="1">
                <a:solidFill>
                  <a:schemeClr val="bg1"/>
                </a:solidFill>
                <a:latin typeface="Arial" panose="020B0604020202020204" pitchFamily="34" charset="0"/>
                <a:cs typeface="Arial" panose="020B0604020202020204" pitchFamily="34" charset="0"/>
              </a:rPr>
              <a:t> </a:t>
            </a:r>
            <a:r>
              <a:rPr lang="en-US" sz="2400">
                <a:solidFill>
                  <a:schemeClr val="bg1"/>
                </a:solidFill>
                <a:latin typeface="Arial" panose="020B0604020202020204" pitchFamily="34" charset="0"/>
                <a:cs typeface="Arial" panose="020B0604020202020204" pitchFamily="34" charset="0"/>
              </a:rPr>
              <a:t>information and improve on program 				shortcomings. This shows the program’s interest in 			trainee success.</a:t>
            </a:r>
          </a:p>
          <a:p>
            <a:pPr>
              <a:spcBef>
                <a:spcPts val="0"/>
              </a:spcBef>
              <a:spcAft>
                <a:spcPts val="600"/>
              </a:spcAft>
              <a:buClr>
                <a:srgbClr val="5FE0D4"/>
              </a:buClr>
              <a:buFont typeface="Wingdings 3" panose="05040102010807070707" pitchFamily="18" charset="2"/>
              <a:buChar char="Ò"/>
              <a:tabLst>
                <a:tab pos="365760" algn="l"/>
                <a:tab pos="548640" algn="l"/>
              </a:tabLst>
            </a:pPr>
            <a:r>
              <a:rPr lang="en-US" sz="2400">
                <a:solidFill>
                  <a:schemeClr val="bg1"/>
                </a:solidFill>
                <a:latin typeface="Arial" panose="020B0604020202020204" pitchFamily="34" charset="0"/>
                <a:cs typeface="Arial" panose="020B0604020202020204" pitchFamily="34" charset="0"/>
              </a:rPr>
              <a:t> 	Allow trainees to provide feedback on current methods 			of identifying and evaluating trainee outcomes and 			improve on them to ensure future trainee engagement. </a:t>
            </a:r>
          </a:p>
        </p:txBody>
      </p:sp>
      <p:sp>
        <p:nvSpPr>
          <p:cNvPr id="12" name="Rectangle 11">
            <a:extLst>
              <a:ext uri="{FF2B5EF4-FFF2-40B4-BE49-F238E27FC236}">
                <a16:creationId xmlns:a16="http://schemas.microsoft.com/office/drawing/2014/main" id="{7B8368C4-B18E-BD41-08E3-3ECDFDAE6FB6}"/>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8285E908-F9C9-EC1E-39E6-856D141B1AC9}"/>
              </a:ext>
              <a:ext uri="{C183D7F6-B498-43B3-948B-1728B52AA6E4}">
                <adec:decorative xmlns:adec="http://schemas.microsoft.com/office/drawing/2017/decorative" val="1"/>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cxnSp>
        <p:nvCxnSpPr>
          <p:cNvPr id="14" name="Straight Connector 13">
            <a:extLst>
              <a:ext uri="{FF2B5EF4-FFF2-40B4-BE49-F238E27FC236}">
                <a16:creationId xmlns:a16="http://schemas.microsoft.com/office/drawing/2014/main" id="{7DCF4561-6443-172E-81EF-2FE82CF0962F}"/>
              </a:ext>
              <a:ext uri="{C183D7F6-B498-43B3-948B-1728B52AA6E4}">
                <adec:decorative xmlns:adec="http://schemas.microsoft.com/office/drawing/2017/decorative" val="1"/>
              </a:ext>
            </a:extLst>
          </p:cNvPr>
          <p:cNvCxnSpPr>
            <a:cxnSpLocks/>
          </p:cNvCxnSpPr>
          <p:nvPr/>
        </p:nvCxnSpPr>
        <p:spPr>
          <a:xfrm>
            <a:off x="419100" y="2163450"/>
            <a:ext cx="8534401"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60B245C-0184-92C0-D56B-9010F325297D}"/>
              </a:ext>
              <a:ext uri="{C183D7F6-B498-43B3-948B-1728B52AA6E4}">
                <adec:decorative xmlns:adec="http://schemas.microsoft.com/office/drawing/2017/decorative" val="1"/>
              </a:ext>
            </a:extLst>
          </p:cNvPr>
          <p:cNvSpPr txBox="1">
            <a:spLocks/>
          </p:cNvSpPr>
          <p:nvPr/>
        </p:nvSpPr>
        <p:spPr>
          <a:xfrm>
            <a:off x="11548975" y="642804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681333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AAECFE-5B14-2338-DF74-5D8040CAD0C7}"/>
              </a:ext>
              <a:ext uri="{C183D7F6-B498-43B3-948B-1728B52AA6E4}">
                <adec:decorative xmlns:adec="http://schemas.microsoft.com/office/drawing/2017/decorative" val="1"/>
              </a:ext>
            </a:extLst>
          </p:cNvPr>
          <p:cNvSpPr/>
          <p:nvPr/>
        </p:nvSpPr>
        <p:spPr>
          <a:xfrm>
            <a:off x="209863" y="1509224"/>
            <a:ext cx="9038550" cy="359764"/>
          </a:xfrm>
          <a:prstGeom prst="rect">
            <a:avLst/>
          </a:prstGeom>
          <a:solidFill>
            <a:srgbClr val="00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C6954-DA01-E2AD-08BF-96F77CE4A868}"/>
              </a:ext>
            </a:extLst>
          </p:cNvPr>
          <p:cNvSpPr>
            <a:spLocks noGrp="1"/>
          </p:cNvSpPr>
          <p:nvPr>
            <p:ph type="title"/>
          </p:nvPr>
        </p:nvSpPr>
        <p:spPr>
          <a:xfrm>
            <a:off x="419100" y="347405"/>
            <a:ext cx="8534400" cy="1499616"/>
          </a:xfrm>
        </p:spPr>
        <p:txBody>
          <a:bodyPr>
            <a:noAutofit/>
          </a:bodyPr>
          <a:lstStyle/>
          <a:p>
            <a:r>
              <a:rPr lang="en-US" sz="3600" b="0" i="0" cap="none" spc="-30">
                <a:effectLst/>
                <a:latin typeface="Arial Black" panose="020B0A04020102020204" pitchFamily="34" charset="0"/>
              </a:rPr>
              <a:t>Combining Successful Practices is the Best Practice to </a:t>
            </a:r>
            <a:br>
              <a:rPr lang="en-US" sz="3600" b="0" i="0" cap="none" spc="-30">
                <a:effectLst/>
                <a:latin typeface="Arial Black" panose="020B0A04020102020204" pitchFamily="34" charset="0"/>
              </a:rPr>
            </a:br>
            <a:r>
              <a:rPr lang="en-US" sz="3600" b="0" i="0" cap="none" spc="-30">
                <a:effectLst/>
                <a:latin typeface="Arial Black" panose="020B0A04020102020204" pitchFamily="34" charset="0"/>
              </a:rPr>
              <a:t>Identifying and Evaluating Trainee Outcomes   </a:t>
            </a:r>
            <a:endParaRPr lang="en-US" sz="3600" cap="none" spc="-30">
              <a:latin typeface="Arial Black" panose="020B0A04020102020204" pitchFamily="34" charset="0"/>
            </a:endParaRPr>
          </a:p>
        </p:txBody>
      </p:sp>
      <p:sp>
        <p:nvSpPr>
          <p:cNvPr id="3" name="Content Placeholder 2">
            <a:extLst>
              <a:ext uri="{FF2B5EF4-FFF2-40B4-BE49-F238E27FC236}">
                <a16:creationId xmlns:a16="http://schemas.microsoft.com/office/drawing/2014/main" id="{17C5C35A-C2AA-4593-3EEA-A02B526B9396}"/>
              </a:ext>
            </a:extLst>
          </p:cNvPr>
          <p:cNvSpPr>
            <a:spLocks noGrp="1"/>
          </p:cNvSpPr>
          <p:nvPr>
            <p:ph idx="1"/>
          </p:nvPr>
        </p:nvSpPr>
        <p:spPr>
          <a:xfrm>
            <a:off x="419100" y="2298868"/>
            <a:ext cx="8534400" cy="3992877"/>
          </a:xfrm>
        </p:spPr>
        <p:txBody>
          <a:bodyPr>
            <a:normAutofit lnSpcReduction="10000"/>
          </a:bodyPr>
          <a:lstStyle/>
          <a:p>
            <a:r>
              <a:rPr lang="en-US">
                <a:latin typeface="Arial" panose="020B0604020202020204" pitchFamily="34" charset="0"/>
              </a:rPr>
              <a:t>As explored in this toolkit, there are </a:t>
            </a:r>
            <a:r>
              <a:rPr lang="en-US">
                <a:solidFill>
                  <a:srgbClr val="5FE0D4"/>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many methods</a:t>
            </a:r>
            <a:r>
              <a:rPr lang="en-US">
                <a:solidFill>
                  <a:srgbClr val="0D6BB4"/>
                </a:solidFill>
                <a:latin typeface="Arial" panose="020B0604020202020204" pitchFamily="34" charset="0"/>
              </a:rPr>
              <a:t> </a:t>
            </a:r>
            <a:r>
              <a:rPr lang="en-US">
                <a:latin typeface="Arial" panose="020B0604020202020204" pitchFamily="34" charset="0"/>
              </a:rPr>
              <a:t>to identifying and evaluating trainee outcomes and several suggested </a:t>
            </a:r>
            <a:r>
              <a:rPr lang="en-US">
                <a:solidFill>
                  <a:srgbClr val="5FE0D4"/>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successful practices</a:t>
            </a:r>
            <a:r>
              <a:rPr lang="en-US">
                <a:solidFill>
                  <a:srgbClr val="5FE0D4"/>
                </a:solidFill>
                <a:latin typeface="Arial" panose="020B0604020202020204" pitchFamily="34" charset="0"/>
              </a:rPr>
              <a:t> </a:t>
            </a:r>
            <a:r>
              <a:rPr lang="en-US">
                <a:latin typeface="Arial" panose="020B0604020202020204" pitchFamily="34" charset="0"/>
              </a:rPr>
              <a:t>to incorporate into your programming. </a:t>
            </a:r>
          </a:p>
          <a:p>
            <a:pPr>
              <a:buClr>
                <a:srgbClr val="5FE0D4"/>
              </a:buClr>
              <a:buFont typeface="Wingdings 3" panose="05040102010807070707" pitchFamily="18" charset="2"/>
              <a:buChar char="Ò"/>
              <a:tabLst>
                <a:tab pos="365760" algn="l"/>
                <a:tab pos="548640" algn="l"/>
                <a:tab pos="731520" algn="l"/>
              </a:tabLst>
            </a:pPr>
            <a:r>
              <a:rPr lang="en-US">
                <a:latin typeface="Arial" panose="020B0604020202020204" pitchFamily="34" charset="0"/>
              </a:rPr>
              <a:t> 	Combining engagement and empowerment techniques 			with more common techniques to tracking trainee 				outcomes tends to yield the most information. </a:t>
            </a:r>
          </a:p>
          <a:p>
            <a:pPr>
              <a:buClr>
                <a:srgbClr val="5FE0D4"/>
              </a:buClr>
              <a:buFont typeface="Wingdings 3" panose="05040102010807070707" pitchFamily="18" charset="2"/>
              <a:buChar char="Ò"/>
              <a:tabLst>
                <a:tab pos="365760" algn="l"/>
                <a:tab pos="548640" algn="l"/>
                <a:tab pos="731520" algn="l"/>
              </a:tabLst>
            </a:pPr>
            <a:r>
              <a:rPr lang="en-US">
                <a:latin typeface="Arial" panose="020B0604020202020204" pitchFamily="34" charset="0"/>
              </a:rPr>
              <a:t> 	The goal is to help trainees feel engaged and empowered 		which then results in their willingness to share more 			information through techniques such as surveys, emails, </a:t>
            </a:r>
            <a:br>
              <a:rPr lang="en-US">
                <a:latin typeface="Arial" panose="020B0604020202020204" pitchFamily="34" charset="0"/>
              </a:rPr>
            </a:br>
            <a:r>
              <a:rPr lang="en-US">
                <a:latin typeface="Arial" panose="020B0604020202020204" pitchFamily="34" charset="0"/>
              </a:rPr>
              <a:t>		and other </a:t>
            </a:r>
            <a:r>
              <a:rPr lang="en-US">
                <a:solidFill>
                  <a:srgbClr val="5FE0D4"/>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successful practices</a:t>
            </a:r>
            <a:r>
              <a:rPr lang="en-US">
                <a:latin typeface="Arial" panose="020B0604020202020204" pitchFamily="34" charset="0"/>
              </a:rPr>
              <a:t> mentioned previously. </a:t>
            </a:r>
          </a:p>
        </p:txBody>
      </p:sp>
      <p:sp>
        <p:nvSpPr>
          <p:cNvPr id="10" name="Rectangle 9">
            <a:extLst>
              <a:ext uri="{FF2B5EF4-FFF2-40B4-BE49-F238E27FC236}">
                <a16:creationId xmlns:a16="http://schemas.microsoft.com/office/drawing/2014/main" id="{2B642453-8414-7F32-A6EE-F6B19EF80714}"/>
              </a:ext>
              <a:ext uri="{C183D7F6-B498-43B3-948B-1728B52AA6E4}">
                <adec:decorative xmlns:adec="http://schemas.microsoft.com/office/drawing/2017/decorative" val="1"/>
              </a:ext>
            </a:extLst>
          </p:cNvPr>
          <p:cNvSpPr/>
          <p:nvPr/>
        </p:nvSpPr>
        <p:spPr>
          <a:xfrm>
            <a:off x="9332561" y="2564109"/>
            <a:ext cx="2904878" cy="91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1" name="TextBox 10">
            <a:extLst>
              <a:ext uri="{FF2B5EF4-FFF2-40B4-BE49-F238E27FC236}">
                <a16:creationId xmlns:a16="http://schemas.microsoft.com/office/drawing/2014/main" id="{19F97374-661D-4162-8F84-8702B4EEF916}"/>
              </a:ext>
            </a:extLst>
          </p:cNvPr>
          <p:cNvSpPr txBox="1"/>
          <p:nvPr/>
        </p:nvSpPr>
        <p:spPr>
          <a:xfrm>
            <a:off x="9507492" y="2563702"/>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practices are successful to identify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evaluate trainee outcomes?</a:t>
            </a:r>
          </a:p>
        </p:txBody>
      </p:sp>
      <p:cxnSp>
        <p:nvCxnSpPr>
          <p:cNvPr id="12" name="Straight Connector 11">
            <a:extLst>
              <a:ext uri="{FF2B5EF4-FFF2-40B4-BE49-F238E27FC236}">
                <a16:creationId xmlns:a16="http://schemas.microsoft.com/office/drawing/2014/main" id="{AF086B5F-BA89-4479-0A0A-6186A8F7B3A4}"/>
              </a:ext>
              <a:ext uri="{C183D7F6-B498-43B3-948B-1728B52AA6E4}">
                <adec:decorative xmlns:adec="http://schemas.microsoft.com/office/drawing/2017/decorative" val="1"/>
              </a:ext>
            </a:extLst>
          </p:cNvPr>
          <p:cNvCxnSpPr>
            <a:cxnSpLocks/>
          </p:cNvCxnSpPr>
          <p:nvPr/>
        </p:nvCxnSpPr>
        <p:spPr>
          <a:xfrm>
            <a:off x="419100" y="2062470"/>
            <a:ext cx="8534401" cy="0"/>
          </a:xfrm>
          <a:prstGeom prst="line">
            <a:avLst/>
          </a:prstGeom>
          <a:ln w="28575">
            <a:solidFill>
              <a:srgbClr val="5FE0D4"/>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4C32566-AEA3-F52F-FBAF-B71F7CEE16AB}"/>
              </a:ext>
              <a:ext uri="{C183D7F6-B498-43B3-948B-1728B52AA6E4}">
                <adec:decorative xmlns:adec="http://schemas.microsoft.com/office/drawing/2017/decorative" val="1"/>
              </a:ext>
            </a:extLst>
          </p:cNvPr>
          <p:cNvSpPr txBox="1">
            <a:spLocks/>
          </p:cNvSpPr>
          <p:nvPr/>
        </p:nvSpPr>
        <p:spPr>
          <a:xfrm>
            <a:off x="11549622" y="6429414"/>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120058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37574" y="2660754"/>
            <a:ext cx="3918520" cy="568831"/>
          </a:xfrm>
        </p:spPr>
        <p:txBody>
          <a:bodyPr>
            <a:noAutofit/>
          </a:bodyPr>
          <a:lstStyle/>
          <a:p>
            <a:r>
              <a:rPr lang="en-US" b="0" i="0">
                <a:effectLst/>
              </a:rPr>
              <a:t>Barriers</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766108" y="3435864"/>
            <a:ext cx="2449201"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3370E1F-6B5A-A11A-B0DB-6564474003C1}"/>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5F1CBC-6EF6-2311-F914-BCAAB3A3CDB7}"/>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pic>
        <p:nvPicPr>
          <p:cNvPr id="7" name="Graphic 6" descr="Closed book with solid fill">
            <a:hlinkClick r:id="rId11"/>
            <a:extLst>
              <a:ext uri="{FF2B5EF4-FFF2-40B4-BE49-F238E27FC236}">
                <a16:creationId xmlns:a16="http://schemas.microsoft.com/office/drawing/2014/main" id="{EEBDF3E3-A518-0B4C-403A-23CDBF9C8E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237" y="5720834"/>
            <a:ext cx="574921" cy="574921"/>
          </a:xfrm>
          <a:prstGeom prst="rect">
            <a:avLst/>
          </a:prstGeom>
        </p:spPr>
      </p:pic>
      <p:sp>
        <p:nvSpPr>
          <p:cNvPr id="15" name="Rectangle 14">
            <a:extLst>
              <a:ext uri="{FF2B5EF4-FFF2-40B4-BE49-F238E27FC236}">
                <a16:creationId xmlns:a16="http://schemas.microsoft.com/office/drawing/2014/main" id="{04B6C5CB-884D-DF1B-529F-CFAC5E1BCD5E}"/>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40801318-F4C2-A359-B1D0-62EAA8C09910}"/>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5" name="Slide Number Placeholder 5">
            <a:extLst>
              <a:ext uri="{FF2B5EF4-FFF2-40B4-BE49-F238E27FC236}">
                <a16:creationId xmlns:a16="http://schemas.microsoft.com/office/drawing/2014/main" id="{80CBD750-DAAA-E872-0463-118FDCFA7FA2}"/>
              </a:ext>
              <a:ext uri="{C183D7F6-B498-43B3-948B-1728B52AA6E4}">
                <adec:decorative xmlns:adec="http://schemas.microsoft.com/office/drawing/2017/decorative" val="1"/>
              </a:ext>
            </a:extLst>
          </p:cNvPr>
          <p:cNvSpPr txBox="1">
            <a:spLocks/>
          </p:cNvSpPr>
          <p:nvPr/>
        </p:nvSpPr>
        <p:spPr>
          <a:xfrm>
            <a:off x="11548976" y="643070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49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64298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AB113-D437-BFAE-7795-89018A3A4233}"/>
              </a:ext>
            </a:extLst>
          </p:cNvPr>
          <p:cNvSpPr>
            <a:spLocks noGrp="1"/>
          </p:cNvSpPr>
          <p:nvPr>
            <p:ph type="title"/>
          </p:nvPr>
        </p:nvSpPr>
        <p:spPr>
          <a:xfrm>
            <a:off x="665629" y="2692763"/>
            <a:ext cx="8596668" cy="1320800"/>
          </a:xfrm>
        </p:spPr>
        <p:txBody>
          <a:bodyPr>
            <a:normAutofit/>
          </a:bodyPr>
          <a:lstStyle/>
          <a:p>
            <a:r>
              <a:rPr lang="en-US" sz="4000"/>
              <a:t>Introduction</a:t>
            </a:r>
          </a:p>
        </p:txBody>
      </p:sp>
      <p:cxnSp>
        <p:nvCxnSpPr>
          <p:cNvPr id="5" name="Straight Connector 4">
            <a:extLst>
              <a:ext uri="{FF2B5EF4-FFF2-40B4-BE49-F238E27FC236}">
                <a16:creationId xmlns:a16="http://schemas.microsoft.com/office/drawing/2014/main" id="{928C61CD-8E89-BB3F-57B8-C0425A66581B}"/>
              </a:ext>
              <a:ext uri="{C183D7F6-B498-43B3-948B-1728B52AA6E4}">
                <adec:decorative xmlns:adec="http://schemas.microsoft.com/office/drawing/2017/decorative" val="1"/>
              </a:ext>
            </a:extLst>
          </p:cNvPr>
          <p:cNvCxnSpPr>
            <a:cxnSpLocks/>
          </p:cNvCxnSpPr>
          <p:nvPr/>
        </p:nvCxnSpPr>
        <p:spPr>
          <a:xfrm>
            <a:off x="753066" y="3425262"/>
            <a:ext cx="3454296"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EAD794-2926-75A4-1741-7E1712F29F39}"/>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7CFACD-0CDD-D8F9-CF22-42F8B25BD1CD}"/>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DB7DE0C-BAA6-FB6D-D873-BED6737A0753}"/>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15B096E9-F269-DF0A-4103-70089C8D0682}"/>
              </a:ext>
              <a:ext uri="{C183D7F6-B498-43B3-948B-1728B52AA6E4}">
                <adec:decorative xmlns:adec="http://schemas.microsoft.com/office/drawing/2017/decorative" val="1"/>
              </a:ext>
            </a:extLst>
          </p:cNvPr>
          <p:cNvSpPr txBox="1"/>
          <p:nvPr/>
        </p:nvSpPr>
        <p:spPr>
          <a:xfrm>
            <a:off x="9507491" y="408356"/>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8" name="Slide Number Placeholder 5">
            <a:extLst>
              <a:ext uri="{FF2B5EF4-FFF2-40B4-BE49-F238E27FC236}">
                <a16:creationId xmlns:a16="http://schemas.microsoft.com/office/drawing/2014/main" id="{C45478DC-B8D1-36D4-D226-71D3B00F47D6}"/>
              </a:ext>
              <a:ext uri="{C183D7F6-B498-43B3-948B-1728B52AA6E4}">
                <adec:decorative xmlns:adec="http://schemas.microsoft.com/office/drawing/2017/decorative" val="1"/>
              </a:ext>
            </a:extLst>
          </p:cNvPr>
          <p:cNvSpPr txBox="1">
            <a:spLocks/>
          </p:cNvSpPr>
          <p:nvPr/>
        </p:nvSpPr>
        <p:spPr>
          <a:xfrm>
            <a:off x="11589359" y="64253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241782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4EB3CA-C981-4E92-A122-5184017AEDD2}"/>
              </a:ext>
            </a:extLst>
          </p:cNvPr>
          <p:cNvSpPr txBox="1">
            <a:spLocks noGrp="1"/>
          </p:cNvSpPr>
          <p:nvPr>
            <p:ph type="title" idx="4294967295"/>
          </p:nvPr>
        </p:nvSpPr>
        <p:spPr>
          <a:xfrm>
            <a:off x="419100" y="478539"/>
            <a:ext cx="8534400"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Barriers to Identifying and Evaluating Trainee Outcomes</a:t>
            </a:r>
          </a:p>
        </p:txBody>
      </p:sp>
      <p:sp>
        <p:nvSpPr>
          <p:cNvPr id="17" name="Rectangle: Rounded Corners 16">
            <a:extLst>
              <a:ext uri="{FF2B5EF4-FFF2-40B4-BE49-F238E27FC236}">
                <a16:creationId xmlns:a16="http://schemas.microsoft.com/office/drawing/2014/main" id="{E4D8B710-C857-8C23-464F-E48D9FC3B824}"/>
              </a:ext>
            </a:extLst>
          </p:cNvPr>
          <p:cNvSpPr/>
          <p:nvPr/>
        </p:nvSpPr>
        <p:spPr>
          <a:xfrm>
            <a:off x="373976" y="1993512"/>
            <a:ext cx="2675624" cy="1439624"/>
          </a:xfrm>
          <a:prstGeom prst="roundRect">
            <a:avLst/>
          </a:prstGeom>
          <a:solidFill>
            <a:srgbClr val="E572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sz="200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Lack of time, effort, funding, and resources</a:t>
            </a:r>
            <a:endParaRPr lang="en-US" sz="200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E1019043-DBF7-D349-D6EA-CF212253E4DA}"/>
              </a:ext>
              <a:ext uri="{C183D7F6-B498-43B3-948B-1728B52AA6E4}">
                <adec:decorative xmlns:adec="http://schemas.microsoft.com/office/drawing/2017/decorative" val="1"/>
              </a:ext>
            </a:extLst>
          </p:cNvPr>
          <p:cNvSpPr/>
          <p:nvPr/>
        </p:nvSpPr>
        <p:spPr>
          <a:xfrm>
            <a:off x="351253" y="2011008"/>
            <a:ext cx="506821" cy="14396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86570F-D163-57A2-7CC1-40CD2D7CD9A4}"/>
              </a:ext>
              <a:ext uri="{C183D7F6-B498-43B3-948B-1728B52AA6E4}">
                <adec:decorative xmlns:adec="http://schemas.microsoft.com/office/drawing/2017/decorative" val="1"/>
              </a:ext>
            </a:extLst>
          </p:cNvPr>
          <p:cNvSpPr/>
          <p:nvPr/>
        </p:nvSpPr>
        <p:spPr>
          <a:xfrm>
            <a:off x="667141" y="1993512"/>
            <a:ext cx="365623" cy="145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topwatch icon">
            <a:extLst>
              <a:ext uri="{FF2B5EF4-FFF2-40B4-BE49-F238E27FC236}">
                <a16:creationId xmlns:a16="http://schemas.microsoft.com/office/drawing/2014/main" id="{5EDF756E-393A-B18D-25AC-C5692466C8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021" y="2340360"/>
            <a:ext cx="731247" cy="761615"/>
          </a:xfrm>
          <a:prstGeom prst="rect">
            <a:avLst/>
          </a:prstGeom>
        </p:spPr>
      </p:pic>
      <p:sp>
        <p:nvSpPr>
          <p:cNvPr id="30" name="Rectangle: Rounded Corners 29">
            <a:extLst>
              <a:ext uri="{FF2B5EF4-FFF2-40B4-BE49-F238E27FC236}">
                <a16:creationId xmlns:a16="http://schemas.microsoft.com/office/drawing/2014/main" id="{60394FF1-0EA3-CAC1-9BF4-1664E6B8D204}"/>
              </a:ext>
            </a:extLst>
          </p:cNvPr>
          <p:cNvSpPr/>
          <p:nvPr/>
        </p:nvSpPr>
        <p:spPr>
          <a:xfrm>
            <a:off x="3352051" y="1988293"/>
            <a:ext cx="2668498" cy="1455313"/>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640080" lvl="1"/>
            <a:r>
              <a:rPr lang="en-US" sz="2000"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Lack of standardized  metrics collected</a:t>
            </a:r>
            <a:endParaRPr lang="en-US" sz="2000" spc="-30">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F974AD4C-3090-C58A-7350-33A903779EAB}"/>
              </a:ext>
              <a:ext uri="{C183D7F6-B498-43B3-948B-1728B52AA6E4}">
                <adec:decorative xmlns:adec="http://schemas.microsoft.com/office/drawing/2017/decorative" val="1"/>
              </a:ext>
            </a:extLst>
          </p:cNvPr>
          <p:cNvSpPr/>
          <p:nvPr/>
        </p:nvSpPr>
        <p:spPr>
          <a:xfrm>
            <a:off x="3368789" y="1981200"/>
            <a:ext cx="506821" cy="14676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026484D-916D-329D-8AAB-CB69C16EE303}"/>
              </a:ext>
              <a:ext uri="{C183D7F6-B498-43B3-948B-1728B52AA6E4}">
                <adec:decorative xmlns:adec="http://schemas.microsoft.com/office/drawing/2017/decorative" val="1"/>
              </a:ext>
            </a:extLst>
          </p:cNvPr>
          <p:cNvSpPr/>
          <p:nvPr/>
        </p:nvSpPr>
        <p:spPr>
          <a:xfrm>
            <a:off x="3654132" y="2001025"/>
            <a:ext cx="365623" cy="145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limbing a mountain icon">
            <a:extLst>
              <a:ext uri="{FF2B5EF4-FFF2-40B4-BE49-F238E27FC236}">
                <a16:creationId xmlns:a16="http://schemas.microsoft.com/office/drawing/2014/main" id="{04BAC0A0-129D-780F-63EA-3511807410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56299" y="2380844"/>
            <a:ext cx="630056" cy="656222"/>
          </a:xfrm>
          <a:prstGeom prst="rect">
            <a:avLst/>
          </a:prstGeom>
        </p:spPr>
      </p:pic>
      <p:sp>
        <p:nvSpPr>
          <p:cNvPr id="10" name="Rectangle: Rounded Corners 9">
            <a:extLst>
              <a:ext uri="{FF2B5EF4-FFF2-40B4-BE49-F238E27FC236}">
                <a16:creationId xmlns:a16="http://schemas.microsoft.com/office/drawing/2014/main" id="{21B7631B-B71C-A41F-6B46-70B91F1ADC89}"/>
              </a:ext>
            </a:extLst>
          </p:cNvPr>
          <p:cNvSpPr/>
          <p:nvPr/>
        </p:nvSpPr>
        <p:spPr>
          <a:xfrm>
            <a:off x="6322704" y="2001025"/>
            <a:ext cx="2668499" cy="1447800"/>
          </a:xfrm>
          <a:prstGeom prst="roundRect">
            <a:avLst/>
          </a:prstGeom>
          <a:solidFill>
            <a:srgbClr val="B99BE9"/>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sz="2000">
                <a:solidFill>
                  <a:schemeClr val="tx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Inconsistent trainee e</a:t>
            </a:r>
            <a:r>
              <a:rPr lang="en-US" sz="2000" i="0">
                <a:solidFill>
                  <a:schemeClr val="tx1"/>
                </a:solidFill>
                <a:effectLst/>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ngagement</a:t>
            </a:r>
            <a:endParaRPr lang="en-US" sz="2000">
              <a:solidFill>
                <a:schemeClr val="tx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73937F3-7F08-A81C-5A2C-9C013DCD2AB2}"/>
              </a:ext>
              <a:ext uri="{C183D7F6-B498-43B3-948B-1728B52AA6E4}">
                <adec:decorative xmlns:adec="http://schemas.microsoft.com/office/drawing/2017/decorative" val="1"/>
              </a:ext>
            </a:extLst>
          </p:cNvPr>
          <p:cNvSpPr/>
          <p:nvPr/>
        </p:nvSpPr>
        <p:spPr>
          <a:xfrm>
            <a:off x="6342431" y="1988293"/>
            <a:ext cx="506821" cy="14676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A4A412-FC0F-4388-1883-65CD668F4897}"/>
              </a:ext>
              <a:ext uri="{C183D7F6-B498-43B3-948B-1728B52AA6E4}">
                <adec:decorative xmlns:adec="http://schemas.microsoft.com/office/drawing/2017/decorative" val="1"/>
              </a:ext>
            </a:extLst>
          </p:cNvPr>
          <p:cNvSpPr/>
          <p:nvPr/>
        </p:nvSpPr>
        <p:spPr>
          <a:xfrm>
            <a:off x="6615408" y="2008118"/>
            <a:ext cx="365623" cy="145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People icon">
            <a:extLst>
              <a:ext uri="{FF2B5EF4-FFF2-40B4-BE49-F238E27FC236}">
                <a16:creationId xmlns:a16="http://schemas.microsoft.com/office/drawing/2014/main" id="{5444CC00-0AE0-D47B-1B50-A186489AE3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8037" y="2429122"/>
            <a:ext cx="571769" cy="595514"/>
          </a:xfrm>
          <a:prstGeom prst="rect">
            <a:avLst/>
          </a:prstGeom>
        </p:spPr>
      </p:pic>
      <p:sp>
        <p:nvSpPr>
          <p:cNvPr id="34" name="Rectangle: Rounded Corners 33">
            <a:extLst>
              <a:ext uri="{FF2B5EF4-FFF2-40B4-BE49-F238E27FC236}">
                <a16:creationId xmlns:a16="http://schemas.microsoft.com/office/drawing/2014/main" id="{95DD9409-EB88-7F74-3B17-2411D32C52C1}"/>
              </a:ext>
            </a:extLst>
          </p:cNvPr>
          <p:cNvSpPr/>
          <p:nvPr/>
        </p:nvSpPr>
        <p:spPr>
          <a:xfrm>
            <a:off x="1860989" y="3633331"/>
            <a:ext cx="2675624" cy="1439624"/>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spcAft>
                <a:spcPts val="600"/>
              </a:spcAft>
            </a:pPr>
            <a:r>
              <a:rPr lang="en-US" sz="2000">
                <a:solidFill>
                  <a:schemeClr val="tx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Restricted </a:t>
            </a:r>
            <a:br>
              <a:rPr lang="en-US" sz="2000">
                <a:solidFill>
                  <a:schemeClr val="tx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br>
            <a:r>
              <a:rPr lang="en-US" sz="2000">
                <a:solidFill>
                  <a:schemeClr val="tx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data sharing policies and regulations</a:t>
            </a:r>
            <a:endParaRPr lang="en-US" sz="20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D4619D4-9A3B-EE84-1C3E-C11D3488D0AD}"/>
              </a:ext>
              <a:ext uri="{C183D7F6-B498-43B3-948B-1728B52AA6E4}">
                <adec:decorative xmlns:adec="http://schemas.microsoft.com/office/drawing/2017/decorative" val="1"/>
              </a:ext>
            </a:extLst>
          </p:cNvPr>
          <p:cNvSpPr/>
          <p:nvPr/>
        </p:nvSpPr>
        <p:spPr>
          <a:xfrm>
            <a:off x="1838266" y="3627484"/>
            <a:ext cx="506821" cy="145127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D03785-AD21-814B-67D5-31E2B852A6E1}"/>
              </a:ext>
              <a:ext uri="{C183D7F6-B498-43B3-948B-1728B52AA6E4}">
                <adec:decorative xmlns:adec="http://schemas.microsoft.com/office/drawing/2017/decorative" val="1"/>
              </a:ext>
            </a:extLst>
          </p:cNvPr>
          <p:cNvSpPr/>
          <p:nvPr/>
        </p:nvSpPr>
        <p:spPr>
          <a:xfrm>
            <a:off x="2154154" y="3635660"/>
            <a:ext cx="365623" cy="145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Document icon">
            <a:extLst>
              <a:ext uri="{FF2B5EF4-FFF2-40B4-BE49-F238E27FC236}">
                <a16:creationId xmlns:a16="http://schemas.microsoft.com/office/drawing/2014/main" id="{1A2D5D5B-2002-2674-4341-502AFA1C46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1488" y="3982508"/>
            <a:ext cx="731247" cy="761615"/>
          </a:xfrm>
          <a:prstGeom prst="rect">
            <a:avLst/>
          </a:prstGeom>
        </p:spPr>
      </p:pic>
      <p:sp>
        <p:nvSpPr>
          <p:cNvPr id="11" name="Rectangle: Rounded Corners 10">
            <a:extLst>
              <a:ext uri="{FF2B5EF4-FFF2-40B4-BE49-F238E27FC236}">
                <a16:creationId xmlns:a16="http://schemas.microsoft.com/office/drawing/2014/main" id="{9FFBA903-FB77-B5F2-768A-F4EF092DBE00}"/>
              </a:ext>
            </a:extLst>
          </p:cNvPr>
          <p:cNvSpPr/>
          <p:nvPr/>
        </p:nvSpPr>
        <p:spPr>
          <a:xfrm>
            <a:off x="4840424" y="3639133"/>
            <a:ext cx="2675624" cy="1439624"/>
          </a:xfrm>
          <a:prstGeom prst="roundRect">
            <a:avLst/>
          </a:prstGeom>
          <a:solidFill>
            <a:schemeClr val="bg2">
              <a:lumMod val="9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sz="2000" i="0">
                <a:solidFill>
                  <a:schemeClr val="tx1"/>
                </a:solidFill>
                <a:effectLst/>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Trainee </a:t>
            </a:r>
            <a:r>
              <a:rPr lang="en-US" sz="2000">
                <a:solidFill>
                  <a:schemeClr val="tx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p</a:t>
            </a:r>
            <a:r>
              <a:rPr lang="en-US" sz="2000" i="0">
                <a:solidFill>
                  <a:schemeClr val="tx1"/>
                </a:solidFill>
                <a:effectLst/>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rivacy concerns </a:t>
            </a:r>
            <a:endParaRPr lang="en-US" sz="2000">
              <a:solidFill>
                <a:schemeClr val="tx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507CE46C-9CE9-7353-0E94-229C343D7936}"/>
              </a:ext>
              <a:ext uri="{C183D7F6-B498-43B3-948B-1728B52AA6E4}">
                <adec:decorative xmlns:adec="http://schemas.microsoft.com/office/drawing/2017/decorative" val="1"/>
              </a:ext>
            </a:extLst>
          </p:cNvPr>
          <p:cNvSpPr/>
          <p:nvPr/>
        </p:nvSpPr>
        <p:spPr>
          <a:xfrm>
            <a:off x="4832602" y="3627484"/>
            <a:ext cx="506821" cy="14676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6D142E-9D45-0144-B6CB-0AB44B0DE0E7}"/>
              </a:ext>
              <a:ext uri="{C183D7F6-B498-43B3-948B-1728B52AA6E4}">
                <adec:decorative xmlns:adec="http://schemas.microsoft.com/office/drawing/2017/decorative" val="1"/>
              </a:ext>
            </a:extLst>
          </p:cNvPr>
          <p:cNvSpPr/>
          <p:nvPr/>
        </p:nvSpPr>
        <p:spPr>
          <a:xfrm>
            <a:off x="5117945" y="3637784"/>
            <a:ext cx="365623" cy="145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Lock icon">
            <a:extLst>
              <a:ext uri="{FF2B5EF4-FFF2-40B4-BE49-F238E27FC236}">
                <a16:creationId xmlns:a16="http://schemas.microsoft.com/office/drawing/2014/main" id="{357F0FAC-4806-3FED-7EF9-64685818D42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77945" y="3978372"/>
            <a:ext cx="746402" cy="777400"/>
          </a:xfrm>
          <a:prstGeom prst="rect">
            <a:avLst/>
          </a:prstGeom>
        </p:spPr>
      </p:pic>
      <p:sp>
        <p:nvSpPr>
          <p:cNvPr id="12" name="Rectangle 11">
            <a:extLst>
              <a:ext uri="{FF2B5EF4-FFF2-40B4-BE49-F238E27FC236}">
                <a16:creationId xmlns:a16="http://schemas.microsoft.com/office/drawing/2014/main" id="{91460962-9BCA-C83F-844D-86C7D4CCAA13}"/>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7B08D486-6F1A-5604-83BE-F23F45E06513}"/>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5" name="Slide Number Placeholder 5">
            <a:extLst>
              <a:ext uri="{FF2B5EF4-FFF2-40B4-BE49-F238E27FC236}">
                <a16:creationId xmlns:a16="http://schemas.microsoft.com/office/drawing/2014/main" id="{E04A32EE-AE09-12D4-28A5-A5472D8CC291}"/>
              </a:ext>
              <a:ext uri="{C183D7F6-B498-43B3-948B-1728B52AA6E4}">
                <adec:decorative xmlns:adec="http://schemas.microsoft.com/office/drawing/2017/decorative" val="1"/>
              </a:ext>
            </a:extLst>
          </p:cNvPr>
          <p:cNvSpPr txBox="1">
            <a:spLocks/>
          </p:cNvSpPr>
          <p:nvPr/>
        </p:nvSpPr>
        <p:spPr>
          <a:xfrm>
            <a:off x="11548975" y="642804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133032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6F09E8-6A85-C4C8-0F9F-AD3A1E56AE0A}"/>
              </a:ext>
            </a:extLst>
          </p:cNvPr>
          <p:cNvSpPr txBox="1">
            <a:spLocks noGrp="1"/>
          </p:cNvSpPr>
          <p:nvPr>
            <p:ph type="title" idx="4294967295"/>
          </p:nvPr>
        </p:nvSpPr>
        <p:spPr>
          <a:xfrm>
            <a:off x="419100" y="511532"/>
            <a:ext cx="8534400"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Arial" panose="020B0604020202020204" pitchFamily="34" charset="0"/>
              </a:rPr>
              <a:t>Barriers to Identifying and Evaluating Trainee Outcomes</a:t>
            </a:r>
          </a:p>
        </p:txBody>
      </p:sp>
      <p:sp>
        <p:nvSpPr>
          <p:cNvPr id="25" name="Rectangle: Rounded Corners 24">
            <a:extLst>
              <a:ext uri="{FF2B5EF4-FFF2-40B4-BE49-F238E27FC236}">
                <a16:creationId xmlns:a16="http://schemas.microsoft.com/office/drawing/2014/main" id="{D5D25369-15FB-4614-1BE1-5DCCF7F2E73D}"/>
              </a:ext>
            </a:extLst>
          </p:cNvPr>
          <p:cNvSpPr/>
          <p:nvPr/>
        </p:nvSpPr>
        <p:spPr>
          <a:xfrm>
            <a:off x="452586" y="2005914"/>
            <a:ext cx="2428134" cy="1447800"/>
          </a:xfrm>
          <a:prstGeom prst="roundRect">
            <a:avLst/>
          </a:prstGeom>
          <a:solidFill>
            <a:srgbClr val="E572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a:solidFill>
                  <a:schemeClr val="tx1"/>
                </a:solidFill>
                <a:latin typeface="Arial" panose="020B0604020202020204" pitchFamily="34" charset="0"/>
                <a:cs typeface="Arial" panose="020B0604020202020204" pitchFamily="34" charset="0"/>
              </a:rPr>
              <a:t>Lack of time, effort, funding, and resources</a:t>
            </a:r>
          </a:p>
        </p:txBody>
      </p:sp>
      <p:sp>
        <p:nvSpPr>
          <p:cNvPr id="21" name="TextBox 20">
            <a:extLst>
              <a:ext uri="{FF2B5EF4-FFF2-40B4-BE49-F238E27FC236}">
                <a16:creationId xmlns:a16="http://schemas.microsoft.com/office/drawing/2014/main" id="{A7F638A7-11E5-EF33-9C41-07E00BEDC41F}"/>
              </a:ext>
            </a:extLst>
          </p:cNvPr>
          <p:cNvSpPr txBox="1"/>
          <p:nvPr/>
        </p:nvSpPr>
        <p:spPr>
          <a:xfrm>
            <a:off x="2919046" y="1923367"/>
            <a:ext cx="6034454" cy="4416594"/>
          </a:xfrm>
          <a:prstGeom prst="rect">
            <a:avLst/>
          </a:prstGeom>
          <a:noFill/>
        </p:spPr>
        <p:txBody>
          <a:bodyPr wrap="square">
            <a:spAutoFit/>
          </a:bodyPr>
          <a:lstStyle/>
          <a:p>
            <a:pPr marL="117475" lvl="1">
              <a:spcAft>
                <a:spcPts val="600"/>
              </a:spcAft>
              <a:tabLst>
                <a:tab pos="365760" algn="l"/>
                <a:tab pos="548640" algn="l"/>
              </a:tabLst>
            </a:pPr>
            <a:r>
              <a:rPr lang="en-US" sz="2400" spc="-30">
                <a:solidFill>
                  <a:schemeClr val="bg1"/>
                </a:solidFill>
                <a:latin typeface="Arial" panose="020B0604020202020204" pitchFamily="34" charset="0"/>
                <a:cs typeface="Arial" panose="020B0604020202020204" pitchFamily="34" charset="0"/>
              </a:rPr>
              <a:t>Identification and evaluation of trainee outcomes requires a lot of time and effort needed to:</a:t>
            </a:r>
          </a:p>
          <a:p>
            <a:pPr marL="574675" lvl="1" indent="-457200">
              <a:spcAft>
                <a:spcPts val="600"/>
              </a:spcAft>
              <a:buClr>
                <a:srgbClr val="5EE0D4"/>
              </a:buClr>
              <a:buFont typeface="Wingdings 3" panose="05040102010807070707" pitchFamily="18" charset="2"/>
              <a:buChar char="Ò"/>
              <a:tabLst>
                <a:tab pos="365760" algn="l"/>
                <a:tab pos="548640" algn="l"/>
              </a:tabLst>
            </a:pPr>
            <a:r>
              <a:rPr lang="en-US" sz="2400" spc="-30">
                <a:solidFill>
                  <a:schemeClr val="bg1"/>
                </a:solidFill>
                <a:latin typeface="Arial" panose="020B0604020202020204" pitchFamily="34" charset="0"/>
                <a:cs typeface="Arial" panose="020B0604020202020204" pitchFamily="34" charset="0"/>
              </a:rPr>
              <a:t>Collect accurate information </a:t>
            </a:r>
          </a:p>
          <a:p>
            <a:pPr marL="574675" lvl="1" indent="-457200">
              <a:spcAft>
                <a:spcPts val="600"/>
              </a:spcAft>
              <a:buClr>
                <a:srgbClr val="5EE0D4"/>
              </a:buClr>
              <a:buFont typeface="Wingdings 3" panose="05040102010807070707" pitchFamily="18" charset="2"/>
              <a:buChar char="Ò"/>
              <a:tabLst>
                <a:tab pos="365760" algn="l"/>
                <a:tab pos="548640" algn="l"/>
              </a:tabLst>
            </a:pPr>
            <a:r>
              <a:rPr lang="en-US" sz="2400" spc="-30">
                <a:solidFill>
                  <a:schemeClr val="bg1"/>
                </a:solidFill>
                <a:latin typeface="Arial" panose="020B0604020202020204" pitchFamily="34" charset="0"/>
                <a:cs typeface="Arial" panose="020B0604020202020204" pitchFamily="34" charset="0"/>
              </a:rPr>
              <a:t>Maintain consistency in the collected information</a:t>
            </a:r>
          </a:p>
          <a:p>
            <a:pPr marL="574675" lvl="1" indent="-457200">
              <a:spcAft>
                <a:spcPts val="600"/>
              </a:spcAft>
              <a:buClr>
                <a:srgbClr val="5EE0D4"/>
              </a:buClr>
              <a:buFont typeface="Wingdings 3" panose="05040102010807070707" pitchFamily="18" charset="2"/>
              <a:buChar char="Ò"/>
              <a:tabLst>
                <a:tab pos="365760" algn="l"/>
                <a:tab pos="548640" algn="l"/>
              </a:tabLst>
            </a:pPr>
            <a:r>
              <a:rPr lang="en-US" sz="2400" spc="-30">
                <a:solidFill>
                  <a:schemeClr val="bg1"/>
                </a:solidFill>
                <a:latin typeface="Arial" panose="020B0604020202020204" pitchFamily="34" charset="0"/>
                <a:cs typeface="Arial" panose="020B0604020202020204" pitchFamily="34" charset="0"/>
              </a:rPr>
              <a:t>Establish databases to store, maintain, and protect the collected data</a:t>
            </a:r>
          </a:p>
          <a:p>
            <a:pPr marL="574675" lvl="1" indent="-457200">
              <a:spcAft>
                <a:spcPts val="600"/>
              </a:spcAft>
              <a:buClr>
                <a:srgbClr val="5EE0D4"/>
              </a:buClr>
              <a:buFont typeface="Wingdings 3" panose="05040102010807070707" pitchFamily="18" charset="2"/>
              <a:buChar char="Ò"/>
              <a:tabLst>
                <a:tab pos="365760" algn="l"/>
                <a:tab pos="548640" algn="l"/>
              </a:tabLst>
            </a:pPr>
            <a:r>
              <a:rPr lang="en-US" sz="2400" spc="-30">
                <a:solidFill>
                  <a:schemeClr val="bg1"/>
                </a:solidFill>
                <a:latin typeface="Arial" panose="020B0604020202020204" pitchFamily="34" charset="0"/>
                <a:cs typeface="Arial" panose="020B0604020202020204" pitchFamily="34" charset="0"/>
              </a:rPr>
              <a:t>Analyze collected data and use it to inform training program changes</a:t>
            </a:r>
          </a:p>
          <a:p>
            <a:pPr marL="117475" lvl="1">
              <a:spcAft>
                <a:spcPts val="600"/>
              </a:spcAft>
              <a:buClr>
                <a:srgbClr val="5EE0D4"/>
              </a:buClr>
            </a:pPr>
            <a:endParaRPr lang="en-US" sz="1600">
              <a:solidFill>
                <a:schemeClr val="bg1"/>
              </a:solidFill>
              <a:latin typeface="HelveticaNeueLT Std Lt" panose="020B0403020202020204" pitchFamily="34" charset="0"/>
            </a:endParaRPr>
          </a:p>
        </p:txBody>
      </p:sp>
      <p:sp>
        <p:nvSpPr>
          <p:cNvPr id="3" name="Rectangle 2">
            <a:extLst>
              <a:ext uri="{FF2B5EF4-FFF2-40B4-BE49-F238E27FC236}">
                <a16:creationId xmlns:a16="http://schemas.microsoft.com/office/drawing/2014/main" id="{A5364151-EA04-64DD-865E-63D31C951FA8}"/>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3305B39C-0C8E-C7F6-7ADA-5F1DA75C318E}"/>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4" name="Slide Number Placeholder 5">
            <a:extLst>
              <a:ext uri="{FF2B5EF4-FFF2-40B4-BE49-F238E27FC236}">
                <a16:creationId xmlns:a16="http://schemas.microsoft.com/office/drawing/2014/main" id="{18729D9C-5A60-D817-29B1-439E7833E67B}"/>
              </a:ext>
              <a:ext uri="{C183D7F6-B498-43B3-948B-1728B52AA6E4}">
                <adec:decorative xmlns:adec="http://schemas.microsoft.com/office/drawing/2017/decorative" val="1"/>
              </a:ext>
            </a:extLst>
          </p:cNvPr>
          <p:cNvSpPr txBox="1">
            <a:spLocks/>
          </p:cNvSpPr>
          <p:nvPr/>
        </p:nvSpPr>
        <p:spPr>
          <a:xfrm>
            <a:off x="11548975" y="6429368"/>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812786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6F09E8-6A85-C4C8-0F9F-AD3A1E56AE0A}"/>
              </a:ext>
            </a:extLst>
          </p:cNvPr>
          <p:cNvSpPr txBox="1">
            <a:spLocks noGrp="1"/>
          </p:cNvSpPr>
          <p:nvPr>
            <p:ph type="title" idx="4294967295"/>
          </p:nvPr>
        </p:nvSpPr>
        <p:spPr>
          <a:xfrm>
            <a:off x="419100" y="511532"/>
            <a:ext cx="8534400"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Arial" panose="020B0604020202020204" pitchFamily="34" charset="0"/>
              </a:rPr>
              <a:t>Barriers to Identifying and Evaluating Trainee Outcomes</a:t>
            </a:r>
          </a:p>
        </p:txBody>
      </p:sp>
      <p:sp>
        <p:nvSpPr>
          <p:cNvPr id="25" name="Rectangle: Rounded Corners 24">
            <a:extLst>
              <a:ext uri="{FF2B5EF4-FFF2-40B4-BE49-F238E27FC236}">
                <a16:creationId xmlns:a16="http://schemas.microsoft.com/office/drawing/2014/main" id="{D5D25369-15FB-4614-1BE1-5DCCF7F2E73D}"/>
              </a:ext>
            </a:extLst>
          </p:cNvPr>
          <p:cNvSpPr/>
          <p:nvPr/>
        </p:nvSpPr>
        <p:spPr>
          <a:xfrm>
            <a:off x="442535" y="2010938"/>
            <a:ext cx="2428134" cy="1447800"/>
          </a:xfrm>
          <a:prstGeom prst="roundRect">
            <a:avLst/>
          </a:prstGeom>
          <a:solidFill>
            <a:srgbClr val="E572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a:solidFill>
                  <a:schemeClr val="tx1"/>
                </a:solidFill>
                <a:latin typeface="Arial" panose="020B0604020202020204" pitchFamily="34" charset="0"/>
                <a:cs typeface="Arial" panose="020B0604020202020204" pitchFamily="34" charset="0"/>
              </a:rPr>
              <a:t>Lack of time, effort, funding, and resources</a:t>
            </a:r>
          </a:p>
        </p:txBody>
      </p:sp>
      <p:sp>
        <p:nvSpPr>
          <p:cNvPr id="21" name="TextBox 20">
            <a:extLst>
              <a:ext uri="{FF2B5EF4-FFF2-40B4-BE49-F238E27FC236}">
                <a16:creationId xmlns:a16="http://schemas.microsoft.com/office/drawing/2014/main" id="{A7F638A7-11E5-EF33-9C41-07E00BEDC41F}"/>
              </a:ext>
            </a:extLst>
          </p:cNvPr>
          <p:cNvSpPr txBox="1"/>
          <p:nvPr/>
        </p:nvSpPr>
        <p:spPr>
          <a:xfrm>
            <a:off x="2903974" y="1893223"/>
            <a:ext cx="6358618" cy="3077766"/>
          </a:xfrm>
          <a:prstGeom prst="rect">
            <a:avLst/>
          </a:prstGeom>
          <a:noFill/>
        </p:spPr>
        <p:txBody>
          <a:bodyPr wrap="square">
            <a:spAutoFit/>
          </a:bodyPr>
          <a:lstStyle/>
          <a:p>
            <a:pPr marL="576072" indent="-457200" algn="l" rtl="0" fontAlgn="base">
              <a:spcAft>
                <a:spcPts val="600"/>
              </a:spcAft>
              <a:buClr>
                <a:srgbClr val="5FE0D4"/>
              </a:buClr>
              <a:buFont typeface="Wingdings 3" panose="05040102010807070707" pitchFamily="18" charset="2"/>
              <a:buChar char="Ò"/>
              <a:tabLst>
                <a:tab pos="365760" algn="l"/>
                <a:tab pos="548640" algn="l"/>
              </a:tabLst>
            </a:pPr>
            <a:r>
              <a:rPr lang="en-US" sz="2400" b="0" i="0" spc="-30">
                <a:solidFill>
                  <a:schemeClr val="bg1"/>
                </a:solidFill>
                <a:effectLst/>
                <a:latin typeface="Arial" panose="020B0604020202020204" pitchFamily="34" charset="0"/>
                <a:cs typeface="Arial" panose="020B0604020202020204" pitchFamily="34" charset="0"/>
              </a:rPr>
              <a:t>Organizations or programs may not </a:t>
            </a:r>
            <a:br>
              <a:rPr lang="en-US" sz="2400" b="0" i="0" spc="-30">
                <a:solidFill>
                  <a:schemeClr val="bg1"/>
                </a:solidFill>
                <a:effectLst/>
                <a:latin typeface="Arial" panose="020B0604020202020204" pitchFamily="34" charset="0"/>
                <a:cs typeface="Arial" panose="020B0604020202020204" pitchFamily="34" charset="0"/>
              </a:rPr>
            </a:br>
            <a:r>
              <a:rPr lang="en-US" sz="2400" b="0" i="0" spc="-30">
                <a:solidFill>
                  <a:schemeClr val="bg1"/>
                </a:solidFill>
                <a:effectLst/>
                <a:latin typeface="Arial" panose="020B0604020202020204" pitchFamily="34" charset="0"/>
                <a:cs typeface="Arial" panose="020B0604020202020204" pitchFamily="34" charset="0"/>
              </a:rPr>
              <a:t>have the resources needed to develop and implement an automated evaluation system. </a:t>
            </a:r>
          </a:p>
          <a:p>
            <a:pPr marL="576072" indent="-457200" algn="l" rtl="0" fontAlgn="base">
              <a:spcAft>
                <a:spcPts val="600"/>
              </a:spcAft>
              <a:buClr>
                <a:srgbClr val="5FE0D4"/>
              </a:buClr>
              <a:buFont typeface="Wingdings 3" panose="05040102010807070707" pitchFamily="18" charset="2"/>
              <a:buChar char="Ò"/>
              <a:tabLst>
                <a:tab pos="365760" algn="l"/>
                <a:tab pos="548640" algn="l"/>
              </a:tabLst>
            </a:pPr>
            <a:r>
              <a:rPr lang="en-US" sz="2400" b="0" i="0" spc="-30">
                <a:solidFill>
                  <a:schemeClr val="bg1"/>
                </a:solidFill>
                <a:effectLst/>
                <a:latin typeface="Arial" panose="020B0604020202020204" pitchFamily="34" charset="0"/>
                <a:cs typeface="Arial" panose="020B0604020202020204" pitchFamily="34" charset="0"/>
              </a:rPr>
              <a:t>Limited funding to outsource database management or to establish mentor-mentee relationships.</a:t>
            </a:r>
            <a:r>
              <a:rPr lang="en-US" sz="2400" b="0" i="0" spc="-30">
                <a:solidFill>
                  <a:srgbClr val="000000"/>
                </a:solidFill>
                <a:effectLst/>
                <a:latin typeface="Arial" panose="020B0604020202020204" pitchFamily="34" charset="0"/>
                <a:cs typeface="Arial" panose="020B0604020202020204" pitchFamily="34" charset="0"/>
              </a:rPr>
              <a:t>. </a:t>
            </a:r>
          </a:p>
          <a:p>
            <a:pPr marL="574675" lvl="1" indent="-457200">
              <a:spcAft>
                <a:spcPts val="600"/>
              </a:spcAft>
              <a:buClr>
                <a:srgbClr val="5EE0D4"/>
              </a:buClr>
              <a:buFont typeface="Wingdings 3" panose="05040102010807070707" pitchFamily="18" charset="2"/>
              <a:buChar char=""/>
            </a:pPr>
            <a:endParaRPr lang="en-US" sz="1600">
              <a:solidFill>
                <a:schemeClr val="bg1"/>
              </a:solidFill>
              <a:latin typeface="HelveticaNeueLT Std Lt" panose="020B0403020202020204" pitchFamily="34" charset="0"/>
            </a:endParaRPr>
          </a:p>
        </p:txBody>
      </p:sp>
      <p:sp>
        <p:nvSpPr>
          <p:cNvPr id="3" name="Rectangle 2">
            <a:extLst>
              <a:ext uri="{FF2B5EF4-FFF2-40B4-BE49-F238E27FC236}">
                <a16:creationId xmlns:a16="http://schemas.microsoft.com/office/drawing/2014/main" id="{A5364151-EA04-64DD-865E-63D31C951FA8}"/>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3305B39C-0C8E-C7F6-7ADA-5F1DA75C318E}"/>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4" name="Slide Number Placeholder 5">
            <a:extLst>
              <a:ext uri="{FF2B5EF4-FFF2-40B4-BE49-F238E27FC236}">
                <a16:creationId xmlns:a16="http://schemas.microsoft.com/office/drawing/2014/main" id="{18729D9C-5A60-D817-29B1-439E7833E67B}"/>
              </a:ext>
              <a:ext uri="{C183D7F6-B498-43B3-948B-1728B52AA6E4}">
                <adec:decorative xmlns:adec="http://schemas.microsoft.com/office/drawing/2017/decorative" val="1"/>
              </a:ext>
            </a:extLst>
          </p:cNvPr>
          <p:cNvSpPr txBox="1">
            <a:spLocks/>
          </p:cNvSpPr>
          <p:nvPr/>
        </p:nvSpPr>
        <p:spPr>
          <a:xfrm>
            <a:off x="11548975" y="6429368"/>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236271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74300EA-B38D-FD87-DA8F-4A97262E327A}"/>
              </a:ext>
            </a:extLst>
          </p:cNvPr>
          <p:cNvSpPr txBox="1">
            <a:spLocks noGrp="1"/>
          </p:cNvSpPr>
          <p:nvPr>
            <p:ph type="title" idx="4294967295"/>
          </p:nvPr>
        </p:nvSpPr>
        <p:spPr>
          <a:xfrm>
            <a:off x="429367" y="545171"/>
            <a:ext cx="8524133"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Barriers to Tracking Trainee Outcomes</a:t>
            </a:r>
          </a:p>
        </p:txBody>
      </p:sp>
      <p:sp>
        <p:nvSpPr>
          <p:cNvPr id="20" name="Rectangle: Rounded Corners 19">
            <a:extLst>
              <a:ext uri="{FF2B5EF4-FFF2-40B4-BE49-F238E27FC236}">
                <a16:creationId xmlns:a16="http://schemas.microsoft.com/office/drawing/2014/main" id="{629EFE6E-CC43-9143-85CD-09DED0898F1D}"/>
              </a:ext>
            </a:extLst>
          </p:cNvPr>
          <p:cNvSpPr/>
          <p:nvPr/>
        </p:nvSpPr>
        <p:spPr>
          <a:xfrm>
            <a:off x="429367" y="2001296"/>
            <a:ext cx="2428134" cy="1447800"/>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a:solidFill>
                  <a:schemeClr val="tx1"/>
                </a:solidFill>
                <a:latin typeface="Arial" panose="020B0604020202020204" pitchFamily="34" charset="0"/>
                <a:cs typeface="Arial" panose="020B0604020202020204" pitchFamily="34" charset="0"/>
              </a:rPr>
              <a:t>Lack of standardized metrics collected</a:t>
            </a:r>
          </a:p>
        </p:txBody>
      </p:sp>
      <p:sp>
        <p:nvSpPr>
          <p:cNvPr id="22" name="TextBox 21">
            <a:extLst>
              <a:ext uri="{FF2B5EF4-FFF2-40B4-BE49-F238E27FC236}">
                <a16:creationId xmlns:a16="http://schemas.microsoft.com/office/drawing/2014/main" id="{C48F30C0-E771-9A95-57D7-194A96F1860B}"/>
              </a:ext>
            </a:extLst>
          </p:cNvPr>
          <p:cNvSpPr txBox="1"/>
          <p:nvPr/>
        </p:nvSpPr>
        <p:spPr>
          <a:xfrm>
            <a:off x="2934841" y="1871395"/>
            <a:ext cx="6018659" cy="4124206"/>
          </a:xfrm>
          <a:prstGeom prst="rect">
            <a:avLst/>
          </a:prstGeom>
          <a:noFill/>
        </p:spPr>
        <p:txBody>
          <a:bodyPr wrap="square">
            <a:spAutoFit/>
          </a:bodyPr>
          <a:lstStyle/>
          <a:p>
            <a:pPr marL="117475" lvl="1">
              <a:spcAft>
                <a:spcPts val="600"/>
              </a:spcAft>
              <a:tabLst>
                <a:tab pos="365760" algn="l"/>
                <a:tab pos="548640" algn="l"/>
                <a:tab pos="731520" algn="l"/>
              </a:tabLst>
            </a:pPr>
            <a:r>
              <a:rPr lang="en-US" sz="2200" spc="-30">
                <a:solidFill>
                  <a:schemeClr val="bg1"/>
                </a:solidFill>
                <a:latin typeface="Arial" panose="020B0604020202020204" pitchFamily="34" charset="0"/>
                <a:cs typeface="Arial" panose="020B0604020202020204" pitchFamily="34" charset="0"/>
              </a:rPr>
              <a:t>There is broad inconsistency in collected information on trainee outcomes due to:</a:t>
            </a:r>
          </a:p>
          <a:p>
            <a:pPr marL="574675" lvl="1" indent="-457200">
              <a:spcAft>
                <a:spcPts val="600"/>
              </a:spcAft>
              <a:buClr>
                <a:srgbClr val="5EE0D4"/>
              </a:buClr>
              <a:buFont typeface="Wingdings 3" panose="05040102010807070707" pitchFamily="18" charset="2"/>
              <a:buChar char=""/>
              <a:tabLst>
                <a:tab pos="365760" algn="l"/>
                <a:tab pos="548640" algn="l"/>
                <a:tab pos="731520" algn="l"/>
              </a:tabLst>
            </a:pPr>
            <a:r>
              <a:rPr lang="en-US" sz="2200" spc="-30">
                <a:solidFill>
                  <a:schemeClr val="bg1"/>
                </a:solidFill>
                <a:latin typeface="Arial" panose="020B0604020202020204" pitchFamily="34" charset="0"/>
                <a:cs typeface="Arial" panose="020B0604020202020204" pitchFamily="34" charset="0"/>
              </a:rPr>
              <a:t>Having no standard definitions for trainee outcomes and success.</a:t>
            </a:r>
            <a:r>
              <a:rPr lang="en-US" sz="2200">
                <a:latin typeface="Arial" panose="020B0604020202020204" pitchFamily="34" charset="0"/>
                <a:cs typeface="Arial" panose="020B0604020202020204" pitchFamily="34" charset="0"/>
              </a:rPr>
              <a:t>:</a:t>
            </a:r>
          </a:p>
          <a:p>
            <a:pPr marL="877824" lvl="1" indent="-283464">
              <a:spcAft>
                <a:spcPts val="600"/>
              </a:spcAft>
              <a:buClr>
                <a:srgbClr val="5EE0D4"/>
              </a:buClr>
              <a:buFontTx/>
              <a:buChar char="–"/>
              <a:tabLst>
                <a:tab pos="365760" algn="l"/>
                <a:tab pos="548640" algn="l"/>
                <a:tab pos="731520" algn="l"/>
              </a:tabLst>
            </a:pPr>
            <a:r>
              <a:rPr lang="en-US" spc="-30">
                <a:solidFill>
                  <a:schemeClr val="bg1"/>
                </a:solidFill>
                <a:latin typeface="Arial" panose="020B0604020202020204" pitchFamily="34" charset="0"/>
                <a:cs typeface="Arial" panose="020B0604020202020204" pitchFamily="34" charset="0"/>
              </a:rPr>
              <a:t>Both </a:t>
            </a:r>
            <a:r>
              <a:rPr lang="en-US" b="0" i="0" spc="-30">
                <a:solidFill>
                  <a:schemeClr val="bg1"/>
                </a:solidFill>
                <a:effectLst/>
                <a:latin typeface="Arial" panose="020B0604020202020204" pitchFamily="34" charset="0"/>
                <a:cs typeface="Arial" panose="020B0604020202020204" pitchFamily="34" charset="0"/>
              </a:rPr>
              <a:t>psychosocial and </a:t>
            </a:r>
            <a:r>
              <a:rPr lang="en-US" spc="-30">
                <a:solidFill>
                  <a:schemeClr val="bg1"/>
                </a:solidFill>
                <a:latin typeface="Arial" panose="020B0604020202020204" pitchFamily="34" charset="0"/>
                <a:cs typeface="Arial" panose="020B0604020202020204" pitchFamily="34" charset="0"/>
              </a:rPr>
              <a:t>professional</a:t>
            </a:r>
            <a:r>
              <a:rPr lang="en-US" b="0" i="0" spc="-30">
                <a:solidFill>
                  <a:schemeClr val="bg1"/>
                </a:solidFill>
                <a:effectLst/>
                <a:latin typeface="Arial" panose="020B0604020202020204" pitchFamily="34" charset="0"/>
                <a:cs typeface="Arial" panose="020B0604020202020204" pitchFamily="34" charset="0"/>
              </a:rPr>
              <a:t> outcomes need to be considered.</a:t>
            </a:r>
            <a:endParaRPr lang="en-US" spc="-30">
              <a:solidFill>
                <a:schemeClr val="bg1"/>
              </a:solidFill>
              <a:latin typeface="Arial" panose="020B0604020202020204" pitchFamily="34" charset="0"/>
              <a:cs typeface="Arial" panose="020B0604020202020204" pitchFamily="34" charset="0"/>
            </a:endParaRPr>
          </a:p>
          <a:p>
            <a:pPr marL="460375" lvl="1" indent="-342900">
              <a:spcAft>
                <a:spcPts val="600"/>
              </a:spcAft>
              <a:buClr>
                <a:srgbClr val="5EE0D4"/>
              </a:buClr>
              <a:buFont typeface="Wingdings 3" panose="05040102010807070707" pitchFamily="18" charset="2"/>
              <a:buChar char=""/>
              <a:tabLst>
                <a:tab pos="365760" algn="l"/>
                <a:tab pos="548640" algn="l"/>
                <a:tab pos="731520" algn="l"/>
              </a:tabLst>
            </a:pPr>
            <a:r>
              <a:rPr lang="en-US" sz="2200" spc="-30">
                <a:solidFill>
                  <a:schemeClr val="bg1"/>
                </a:solidFill>
                <a:latin typeface="Arial" panose="020B0604020202020204" pitchFamily="34" charset="0"/>
                <a:cs typeface="Arial" panose="020B0604020202020204" pitchFamily="34" charset="0"/>
              </a:rPr>
              <a:t> Not having consistent staff members or 	standardized procedures for collecting and 	maintaining trainee outcome information.</a:t>
            </a:r>
          </a:p>
          <a:p>
            <a:pPr marL="460375" lvl="1" indent="-342900">
              <a:spcAft>
                <a:spcPts val="600"/>
              </a:spcAft>
              <a:buClr>
                <a:srgbClr val="5EE0D4"/>
              </a:buClr>
              <a:buFont typeface="Wingdings 3" panose="05040102010807070707" pitchFamily="18" charset="2"/>
              <a:buChar char=""/>
              <a:tabLst>
                <a:tab pos="365760" algn="l"/>
                <a:tab pos="548640" algn="l"/>
                <a:tab pos="731520" algn="l"/>
              </a:tabLst>
            </a:pPr>
            <a:r>
              <a:rPr lang="en-US" sz="2200" spc="-30">
                <a:solidFill>
                  <a:schemeClr val="bg1"/>
                </a:solidFill>
                <a:latin typeface="Arial" panose="020B0604020202020204" pitchFamily="34" charset="0"/>
                <a:cs typeface="Arial" panose="020B0604020202020204" pitchFamily="34" charset="0"/>
              </a:rPr>
              <a:t> Not having a well-maintained database over 	the years.</a:t>
            </a:r>
          </a:p>
        </p:txBody>
      </p:sp>
      <p:sp>
        <p:nvSpPr>
          <p:cNvPr id="3" name="Rectangle 2">
            <a:extLst>
              <a:ext uri="{FF2B5EF4-FFF2-40B4-BE49-F238E27FC236}">
                <a16:creationId xmlns:a16="http://schemas.microsoft.com/office/drawing/2014/main" id="{969C54F7-647E-EF53-4ECC-7C8D75D1D1CA}"/>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CD4FCCBF-2F19-D096-8B06-3FE617214AAC}"/>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4" name="Slide Number Placeholder 5">
            <a:extLst>
              <a:ext uri="{FF2B5EF4-FFF2-40B4-BE49-F238E27FC236}">
                <a16:creationId xmlns:a16="http://schemas.microsoft.com/office/drawing/2014/main" id="{89895BB7-117D-1DE4-76DE-0AE8E900EB85}"/>
              </a:ext>
              <a:ext uri="{C183D7F6-B498-43B3-948B-1728B52AA6E4}">
                <adec:decorative xmlns:adec="http://schemas.microsoft.com/office/drawing/2017/decorative" val="1"/>
              </a:ext>
            </a:extLst>
          </p:cNvPr>
          <p:cNvSpPr txBox="1">
            <a:spLocks/>
          </p:cNvSpPr>
          <p:nvPr/>
        </p:nvSpPr>
        <p:spPr>
          <a:xfrm>
            <a:off x="11546958" y="642821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964531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4244932-1411-9FED-3961-623D8096B324}"/>
              </a:ext>
            </a:extLst>
          </p:cNvPr>
          <p:cNvSpPr txBox="1">
            <a:spLocks noGrp="1"/>
          </p:cNvSpPr>
          <p:nvPr>
            <p:ph type="title" idx="4294967295"/>
          </p:nvPr>
        </p:nvSpPr>
        <p:spPr>
          <a:xfrm>
            <a:off x="419099" y="523269"/>
            <a:ext cx="8534401"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Barriers to Identifying and Evaluating Trainee Outcomes</a:t>
            </a:r>
          </a:p>
        </p:txBody>
      </p:sp>
      <p:sp>
        <p:nvSpPr>
          <p:cNvPr id="4" name="Rectangle: Rounded Corners 3">
            <a:extLst>
              <a:ext uri="{FF2B5EF4-FFF2-40B4-BE49-F238E27FC236}">
                <a16:creationId xmlns:a16="http://schemas.microsoft.com/office/drawing/2014/main" id="{5D4EF8F9-6CF5-7C30-F029-1D4EC5183F82}"/>
              </a:ext>
            </a:extLst>
          </p:cNvPr>
          <p:cNvSpPr/>
          <p:nvPr/>
        </p:nvSpPr>
        <p:spPr>
          <a:xfrm>
            <a:off x="449244" y="2006320"/>
            <a:ext cx="2413280" cy="1447800"/>
          </a:xfrm>
          <a:prstGeom prst="roundRect">
            <a:avLst/>
          </a:prstGeom>
          <a:solidFill>
            <a:srgbClr val="B99BE9"/>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a:solidFill>
                  <a:schemeClr val="tx1"/>
                </a:solidFill>
                <a:latin typeface="Arial" panose="020B0604020202020204" pitchFamily="34" charset="0"/>
                <a:cs typeface="Arial" panose="020B0604020202020204" pitchFamily="34" charset="0"/>
              </a:rPr>
              <a:t>Inconsistent trainee e</a:t>
            </a:r>
            <a:r>
              <a:rPr lang="en-US" sz="2200" i="0">
                <a:solidFill>
                  <a:schemeClr val="tx1"/>
                </a:solidFill>
                <a:effectLst/>
                <a:latin typeface="Arial" panose="020B0604020202020204" pitchFamily="34" charset="0"/>
                <a:cs typeface="Arial" panose="020B0604020202020204" pitchFamily="34" charset="0"/>
              </a:rPr>
              <a:t>ngagement</a:t>
            </a:r>
            <a:endParaRPr lang="en-US" sz="220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48F30C0-E771-9A95-57D7-194A96F1860B}"/>
              </a:ext>
            </a:extLst>
          </p:cNvPr>
          <p:cNvSpPr txBox="1"/>
          <p:nvPr/>
        </p:nvSpPr>
        <p:spPr>
          <a:xfrm>
            <a:off x="3032434" y="1875813"/>
            <a:ext cx="5921066" cy="3031599"/>
          </a:xfrm>
          <a:prstGeom prst="rect">
            <a:avLst/>
          </a:prstGeom>
          <a:noFill/>
        </p:spPr>
        <p:txBody>
          <a:bodyPr wrap="square">
            <a:spAutoFit/>
          </a:bodyPr>
          <a:lstStyle/>
          <a:p>
            <a:pPr marR="0" lvl="0">
              <a:spcBef>
                <a:spcPts val="0"/>
              </a:spcBef>
              <a:spcAft>
                <a:spcPts val="600"/>
              </a:spcAft>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Identification and evaluation of trainee outcomes and success relies heavily on trainees engaging with programs to:</a:t>
            </a:r>
          </a:p>
          <a:p>
            <a:pPr marL="342900" marR="0" lvl="0" indent="-342900">
              <a:spcBef>
                <a:spcPts val="0"/>
              </a:spcBef>
              <a:spcAft>
                <a:spcPts val="600"/>
              </a:spcAft>
              <a:buClr>
                <a:srgbClr val="5EE0D4"/>
              </a:buClr>
              <a:buFont typeface="Wingdings 3" panose="05040102010807070707" pitchFamily="18" charset="2"/>
              <a:buChar char=""/>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 Update their information on platforms like 	LinkedIn</a:t>
            </a:r>
          </a:p>
          <a:p>
            <a:pPr marL="342900" marR="0" lvl="0" indent="-342900">
              <a:spcBef>
                <a:spcPts val="0"/>
              </a:spcBef>
              <a:spcAft>
                <a:spcPts val="600"/>
              </a:spcAft>
              <a:buClr>
                <a:srgbClr val="5EE0D4"/>
              </a:buClr>
              <a:buFont typeface="Wingdings 3" panose="05040102010807070707" pitchFamily="18" charset="2"/>
              <a:buChar char=""/>
            </a:pPr>
            <a:r>
              <a:rPr lang="en-US" sz="2200">
                <a:solidFill>
                  <a:schemeClr val="bg1"/>
                </a:solidFill>
                <a:latin typeface="Arial" panose="020B0604020202020204" pitchFamily="34" charset="0"/>
                <a:ea typeface="Calibri" panose="020F0502020204030204" pitchFamily="34" charset="0"/>
                <a:cs typeface="Arial" panose="020B0604020202020204" pitchFamily="34" charset="0"/>
              </a:rPr>
              <a:t> 	Respond to surveys and email requests </a:t>
            </a:r>
            <a:endPar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600"/>
              </a:spcAft>
            </a:pPr>
            <a:r>
              <a:rPr lang="en-US" sz="2200">
                <a:solidFill>
                  <a:schemeClr val="bg1"/>
                </a:solidFill>
                <a:effectLst/>
                <a:latin typeface="Arial" panose="020B0604020202020204" pitchFamily="34" charset="0"/>
                <a:ea typeface="Calibri" panose="020F0502020204030204" pitchFamily="34" charset="0"/>
                <a:cs typeface="Arial" panose="020B0604020202020204" pitchFamily="34" charset="0"/>
              </a:rPr>
              <a:t>Maintaining consistent trainee engagement is challenging. </a:t>
            </a:r>
          </a:p>
        </p:txBody>
      </p:sp>
      <p:sp>
        <p:nvSpPr>
          <p:cNvPr id="3" name="Rectangle 2">
            <a:extLst>
              <a:ext uri="{FF2B5EF4-FFF2-40B4-BE49-F238E27FC236}">
                <a16:creationId xmlns:a16="http://schemas.microsoft.com/office/drawing/2014/main" id="{CB037ED8-C1A7-1860-C5C9-4AEC6EE3B486}"/>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FCD9AC7E-406D-4871-A8BC-E97DCC38FEF5}"/>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5" name="Slide Number Placeholder 5">
            <a:extLst>
              <a:ext uri="{FF2B5EF4-FFF2-40B4-BE49-F238E27FC236}">
                <a16:creationId xmlns:a16="http://schemas.microsoft.com/office/drawing/2014/main" id="{8214B543-64F0-6A72-FB4D-4EB491E6741D}"/>
              </a:ext>
              <a:ext uri="{C183D7F6-B498-43B3-948B-1728B52AA6E4}">
                <adec:decorative xmlns:adec="http://schemas.microsoft.com/office/drawing/2017/decorative" val="1"/>
              </a:ext>
            </a:extLst>
          </p:cNvPr>
          <p:cNvSpPr txBox="1">
            <a:spLocks/>
          </p:cNvSpPr>
          <p:nvPr/>
        </p:nvSpPr>
        <p:spPr>
          <a:xfrm>
            <a:off x="11575178" y="6428222"/>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509757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6B2767-BB12-4D06-A649-0BB6A0922A20}"/>
              </a:ext>
            </a:extLst>
          </p:cNvPr>
          <p:cNvSpPr txBox="1">
            <a:spLocks noGrp="1"/>
          </p:cNvSpPr>
          <p:nvPr>
            <p:ph type="title" idx="4294967295"/>
          </p:nvPr>
        </p:nvSpPr>
        <p:spPr>
          <a:xfrm>
            <a:off x="419099" y="523269"/>
            <a:ext cx="8534401"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Barriers to Identifying and Evaluating Trainee Outcomes</a:t>
            </a:r>
          </a:p>
        </p:txBody>
      </p:sp>
      <p:sp>
        <p:nvSpPr>
          <p:cNvPr id="4" name="Rectangle: Rounded Corners 3">
            <a:extLst>
              <a:ext uri="{FF2B5EF4-FFF2-40B4-BE49-F238E27FC236}">
                <a16:creationId xmlns:a16="http://schemas.microsoft.com/office/drawing/2014/main" id="{3035C3F6-838F-DE2B-E7DF-A5DC5D86A46F}"/>
              </a:ext>
            </a:extLst>
          </p:cNvPr>
          <p:cNvSpPr/>
          <p:nvPr/>
        </p:nvSpPr>
        <p:spPr>
          <a:xfrm>
            <a:off x="424575" y="2006320"/>
            <a:ext cx="2432925" cy="1447800"/>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i="0">
                <a:solidFill>
                  <a:schemeClr val="tx1"/>
                </a:solidFill>
                <a:effectLst/>
                <a:latin typeface="Arial" panose="020B0604020202020204" pitchFamily="34" charset="0"/>
                <a:cs typeface="Arial" panose="020B0604020202020204" pitchFamily="34" charset="0"/>
              </a:rPr>
              <a:t>Trainee privacy concerns </a:t>
            </a:r>
            <a:endParaRPr lang="en-US" sz="220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48F30C0-E771-9A95-57D7-194A96F1860B}"/>
              </a:ext>
            </a:extLst>
          </p:cNvPr>
          <p:cNvSpPr txBox="1"/>
          <p:nvPr/>
        </p:nvSpPr>
        <p:spPr>
          <a:xfrm>
            <a:off x="3032431" y="1877330"/>
            <a:ext cx="5921069" cy="3247043"/>
          </a:xfrm>
          <a:prstGeom prst="rect">
            <a:avLst/>
          </a:prstGeom>
          <a:noFill/>
        </p:spPr>
        <p:txBody>
          <a:bodyPr wrap="square">
            <a:spAutoFit/>
          </a:bodyPr>
          <a:lstStyle/>
          <a:p>
            <a:pPr algn="l" rtl="0" fontAlgn="base">
              <a:spcAft>
                <a:spcPts val="600"/>
              </a:spcAft>
            </a:pPr>
            <a:r>
              <a:rPr lang="en-US" sz="2400" b="0" i="0">
                <a:solidFill>
                  <a:schemeClr val="bg1"/>
                </a:solidFill>
                <a:effectLst/>
                <a:latin typeface="Arial" panose="020B0604020202020204" pitchFamily="34" charset="0"/>
                <a:cs typeface="Arial" panose="020B0604020202020204" pitchFamily="34" charset="0"/>
              </a:rPr>
              <a:t>Trainees may have a fear of misuse </a:t>
            </a:r>
            <a:br>
              <a:rPr lang="en-US" sz="2400" b="0" i="0">
                <a:solidFill>
                  <a:schemeClr val="bg1"/>
                </a:solidFill>
                <a:effectLst/>
                <a:latin typeface="Arial" panose="020B0604020202020204" pitchFamily="34" charset="0"/>
                <a:cs typeface="Arial" panose="020B0604020202020204" pitchFamily="34" charset="0"/>
              </a:rPr>
            </a:br>
            <a:r>
              <a:rPr lang="en-US" sz="2400" b="0" i="0">
                <a:solidFill>
                  <a:schemeClr val="bg1"/>
                </a:solidFill>
                <a:effectLst/>
                <a:latin typeface="Arial" panose="020B0604020202020204" pitchFamily="34" charset="0"/>
                <a:cs typeface="Arial" panose="020B0604020202020204" pitchFamily="34" charset="0"/>
              </a:rPr>
              <a:t>or having a lack of knowledge regarding data utilization.</a:t>
            </a:r>
            <a:endParaRPr lang="en-US" sz="2400">
              <a:solidFill>
                <a:schemeClr val="bg1"/>
              </a:solidFill>
              <a:latin typeface="Arial" panose="020B0604020202020204" pitchFamily="34" charset="0"/>
              <a:cs typeface="Arial" panose="020B0604020202020204" pitchFamily="34" charset="0"/>
            </a:endParaRPr>
          </a:p>
          <a:p>
            <a:pPr marL="342900" indent="-457200" algn="l" rtl="0" fontAlgn="base">
              <a:spcAft>
                <a:spcPts val="600"/>
              </a:spcAft>
              <a:buClr>
                <a:srgbClr val="5FE0D4"/>
              </a:buClr>
              <a:buFont typeface="Wingdings 3" panose="05040102010807070707" pitchFamily="18" charset="2"/>
              <a:buChar char="Ò"/>
            </a:pPr>
            <a:r>
              <a:rPr lang="en-US" sz="2400" b="0" i="0">
                <a:solidFill>
                  <a:schemeClr val="bg1"/>
                </a:solidFill>
                <a:effectLst/>
                <a:latin typeface="Arial" panose="020B0604020202020204" pitchFamily="34" charset="0"/>
                <a:cs typeface="Arial" panose="020B0604020202020204" pitchFamily="34" charset="0"/>
              </a:rPr>
              <a:t>A fear of data security and privacy 	breaches may be a concern.   </a:t>
            </a:r>
            <a:endParaRPr lang="en-US" sz="2400">
              <a:solidFill>
                <a:schemeClr val="bg1"/>
              </a:solidFill>
              <a:latin typeface="Arial" panose="020B0604020202020204" pitchFamily="34" charset="0"/>
              <a:cs typeface="Arial" panose="020B0604020202020204" pitchFamily="34" charset="0"/>
            </a:endParaRPr>
          </a:p>
          <a:p>
            <a:pPr marL="342900" indent="-457200" fontAlgn="base">
              <a:spcAft>
                <a:spcPts val="600"/>
              </a:spcAft>
              <a:buClr>
                <a:srgbClr val="5FE0D4"/>
              </a:buClr>
              <a:buFont typeface="Wingdings 3" panose="05040102010807070707" pitchFamily="18" charset="2"/>
              <a:buChar char="Ò"/>
            </a:pPr>
            <a:r>
              <a:rPr lang="en-US" sz="2400" b="0" i="0">
                <a:solidFill>
                  <a:schemeClr val="bg1"/>
                </a:solidFill>
                <a:effectLst/>
                <a:latin typeface="Arial" panose="020B0604020202020204" pitchFamily="34" charset="0"/>
                <a:cs typeface="Arial" panose="020B0604020202020204" pitchFamily="34" charset="0"/>
              </a:rPr>
              <a:t>These concerns may result in trainees 	being hesitant to share their data.</a:t>
            </a:r>
          </a:p>
          <a:p>
            <a:pPr algn="l" rtl="0" fontAlgn="base"/>
            <a:endParaRPr lang="en-US" sz="2200" b="0" i="0">
              <a:solidFill>
                <a:schemeClr val="bg1"/>
              </a:solidFill>
              <a:effectLst/>
              <a:latin typeface="HelveticaNeueLT Std Lt" panose="020B0403020202020204" pitchFamily="34" charset="0"/>
            </a:endParaRPr>
          </a:p>
        </p:txBody>
      </p:sp>
      <p:sp>
        <p:nvSpPr>
          <p:cNvPr id="3" name="Rectangle 2">
            <a:extLst>
              <a:ext uri="{FF2B5EF4-FFF2-40B4-BE49-F238E27FC236}">
                <a16:creationId xmlns:a16="http://schemas.microsoft.com/office/drawing/2014/main" id="{56B5D6EA-E709-581C-5565-DE4F7F0AF2A2}"/>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630C21E9-03AA-44DD-4A41-643C8384131D}"/>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5" name="Slide Number Placeholder 5">
            <a:extLst>
              <a:ext uri="{FF2B5EF4-FFF2-40B4-BE49-F238E27FC236}">
                <a16:creationId xmlns:a16="http://schemas.microsoft.com/office/drawing/2014/main" id="{642541A1-4DA2-E9AC-0DED-24854B3C84C9}"/>
              </a:ext>
              <a:ext uri="{C183D7F6-B498-43B3-948B-1728B52AA6E4}">
                <adec:decorative xmlns:adec="http://schemas.microsoft.com/office/drawing/2017/decorative" val="1"/>
              </a:ext>
            </a:extLst>
          </p:cNvPr>
          <p:cNvSpPr txBox="1">
            <a:spLocks/>
          </p:cNvSpPr>
          <p:nvPr/>
        </p:nvSpPr>
        <p:spPr>
          <a:xfrm>
            <a:off x="11549779" y="642822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59199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B5493F-59A4-12CC-EC3E-543DEA1787BC}"/>
              </a:ext>
            </a:extLst>
          </p:cNvPr>
          <p:cNvSpPr txBox="1">
            <a:spLocks noGrp="1"/>
          </p:cNvSpPr>
          <p:nvPr>
            <p:ph type="title" idx="4294967295"/>
          </p:nvPr>
        </p:nvSpPr>
        <p:spPr>
          <a:xfrm>
            <a:off x="419099" y="523269"/>
            <a:ext cx="8534401" cy="783262"/>
          </a:xfrm>
          <a:prstGeom prst="rect">
            <a:avLst/>
          </a:prstGeom>
          <a:noFill/>
          <a:ln>
            <a:noFill/>
            <a:prstDash/>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rot="0" spcFirstLastPara="0" vertOverflow="overflow" horzOverflow="overflow" vert="horz" wrap="square" lIns="63025" tIns="63025" rIns="63025" bIns="63025" numCol="1" spcCol="1270" rtlCol="0" fromWordArt="0" anchor="ctr" anchorCtr="0" forceAA="0" compatLnSpc="1">
            <a:prstTxWarp prst="textNoShape">
              <a:avLst/>
            </a:prstTxWarp>
            <a:noAutofit/>
          </a:bodyPr>
          <a:lstStyle/>
          <a:p>
            <a:pPr marL="0" marR="0" lvl="0" indent="0" algn="ctr" defTabSz="889000" rtl="0" eaLnBrk="1" fontAlgn="auto" latinLnBrk="0" hangingPunct="1">
              <a:lnSpc>
                <a:spcPts val="4400"/>
              </a:lnSpc>
              <a:spcBef>
                <a:spcPct val="0"/>
              </a:spcBef>
              <a:spcAft>
                <a:spcPct val="3500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Barriers to Identifying and Evaluating Trainee Outcomes</a:t>
            </a:r>
          </a:p>
        </p:txBody>
      </p:sp>
      <p:sp>
        <p:nvSpPr>
          <p:cNvPr id="4" name="Rectangle: Rounded Corners 3">
            <a:extLst>
              <a:ext uri="{FF2B5EF4-FFF2-40B4-BE49-F238E27FC236}">
                <a16:creationId xmlns:a16="http://schemas.microsoft.com/office/drawing/2014/main" id="{84A2FF22-96C8-9DD4-DFC4-397C9EBA663A}"/>
              </a:ext>
            </a:extLst>
          </p:cNvPr>
          <p:cNvSpPr/>
          <p:nvPr/>
        </p:nvSpPr>
        <p:spPr>
          <a:xfrm>
            <a:off x="445758" y="2011344"/>
            <a:ext cx="2396670" cy="1447800"/>
          </a:xfrm>
          <a:prstGeom prst="roundRect">
            <a:avLst/>
          </a:prstGeom>
          <a:solidFill>
            <a:schemeClr val="bg2">
              <a:lumMod val="9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000">
                <a:solidFill>
                  <a:schemeClr val="tx1"/>
                </a:solidFill>
                <a:latin typeface="Arial" panose="020B0604020202020204" pitchFamily="34" charset="0"/>
                <a:cs typeface="Arial" panose="020B0604020202020204" pitchFamily="34" charset="0"/>
              </a:rPr>
              <a:t>Restricted data sharing policies and regulations</a:t>
            </a:r>
          </a:p>
        </p:txBody>
      </p:sp>
      <p:sp>
        <p:nvSpPr>
          <p:cNvPr id="22" name="TextBox 21">
            <a:extLst>
              <a:ext uri="{FF2B5EF4-FFF2-40B4-BE49-F238E27FC236}">
                <a16:creationId xmlns:a16="http://schemas.microsoft.com/office/drawing/2014/main" id="{C48F30C0-E771-9A95-57D7-194A96F1860B}"/>
              </a:ext>
            </a:extLst>
          </p:cNvPr>
          <p:cNvSpPr txBox="1"/>
          <p:nvPr/>
        </p:nvSpPr>
        <p:spPr>
          <a:xfrm>
            <a:off x="3017358" y="1864734"/>
            <a:ext cx="5936141" cy="4216539"/>
          </a:xfrm>
          <a:prstGeom prst="rect">
            <a:avLst/>
          </a:prstGeom>
          <a:noFill/>
        </p:spPr>
        <p:txBody>
          <a:bodyPr wrap="square">
            <a:spAutoFit/>
          </a:bodyPr>
          <a:lstStyle/>
          <a:p>
            <a:pPr marL="0" lvl="1">
              <a:spcAft>
                <a:spcPts val="600"/>
              </a:spcAft>
              <a:tabLst>
                <a:tab pos="365760" algn="l"/>
                <a:tab pos="548640" algn="l"/>
              </a:tabLst>
            </a:pPr>
            <a:r>
              <a:rPr lang="en-US" sz="2300">
                <a:solidFill>
                  <a:schemeClr val="bg1"/>
                </a:solidFill>
                <a:latin typeface="Arial" panose="020B0604020202020204" pitchFamily="34" charset="0"/>
                <a:cs typeface="Arial" panose="020B0604020202020204" pitchFamily="34" charset="0"/>
              </a:rPr>
              <a:t>Policies and regulations related to what trainee information a program can collect is constantly changing, especially demographic </a:t>
            </a:r>
            <a:r>
              <a:rPr lang="en-US" sz="2300">
                <a:solidFill>
                  <a:schemeClr val="bg1"/>
                </a:solidFill>
                <a:effectLst/>
                <a:latin typeface="Arial" panose="020B0604020202020204" pitchFamily="34" charset="0"/>
                <a:ea typeface="Calibri" panose="020F0502020204030204" pitchFamily="34" charset="0"/>
                <a:cs typeface="Arial" panose="020B0604020202020204" pitchFamily="34" charset="0"/>
              </a:rPr>
              <a:t>data/personal identifiable information (PII). This:</a:t>
            </a:r>
          </a:p>
          <a:p>
            <a:pPr marL="347472" lvl="1" indent="-457200">
              <a:spcAft>
                <a:spcPts val="600"/>
              </a:spcAft>
              <a:buClr>
                <a:srgbClr val="5EE0D4"/>
              </a:buClr>
              <a:buFont typeface="Wingdings 3" panose="05040102010807070707" pitchFamily="18" charset="2"/>
              <a:buChar char=""/>
              <a:tabLst>
                <a:tab pos="365760" algn="l"/>
                <a:tab pos="548640" algn="l"/>
              </a:tabLst>
            </a:pPr>
            <a:r>
              <a:rPr lang="en-US" sz="2300">
                <a:solidFill>
                  <a:schemeClr val="bg1"/>
                </a:solidFill>
                <a:latin typeface="Arial" panose="020B0604020202020204" pitchFamily="34" charset="0"/>
                <a:cs typeface="Arial" panose="020B0604020202020204" pitchFamily="34" charset="0"/>
              </a:rPr>
              <a:t>Limits what information can be collected</a:t>
            </a:r>
          </a:p>
          <a:p>
            <a:pPr marL="347472" lvl="1" indent="-457200">
              <a:spcAft>
                <a:spcPts val="600"/>
              </a:spcAft>
              <a:buClr>
                <a:srgbClr val="5EE0D4"/>
              </a:buClr>
              <a:buFont typeface="Wingdings 3" panose="05040102010807070707" pitchFamily="18" charset="2"/>
              <a:buChar char=""/>
              <a:tabLst>
                <a:tab pos="365760" algn="l"/>
                <a:tab pos="548640" algn="l"/>
              </a:tabLst>
            </a:pPr>
            <a:r>
              <a:rPr lang="en-US" sz="2300">
                <a:solidFill>
                  <a:schemeClr val="bg1"/>
                </a:solidFill>
                <a:latin typeface="Arial" panose="020B0604020202020204" pitchFamily="34" charset="0"/>
                <a:cs typeface="Arial" panose="020B0604020202020204" pitchFamily="34" charset="0"/>
              </a:rPr>
              <a:t>Contributes to the larger inconsistency	in 	 the information in databases</a:t>
            </a:r>
            <a:endParaRPr lang="en-US" sz="23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1">
              <a:spcAft>
                <a:spcPts val="600"/>
              </a:spcAft>
              <a:buClr>
                <a:srgbClr val="5EE0D4"/>
              </a:buClr>
              <a:tabLst>
                <a:tab pos="365760" algn="l"/>
                <a:tab pos="548640" algn="l"/>
              </a:tabLst>
            </a:pPr>
            <a:r>
              <a:rPr lang="en-US" sz="2300">
                <a:solidFill>
                  <a:schemeClr val="bg1"/>
                </a:solidFill>
                <a:effectLst/>
                <a:latin typeface="Arial" panose="020B0604020202020204" pitchFamily="34" charset="0"/>
                <a:ea typeface="Calibri" panose="020F0502020204030204" pitchFamily="34" charset="0"/>
                <a:cs typeface="Arial" panose="020B0604020202020204" pitchFamily="34" charset="0"/>
              </a:rPr>
              <a:t>Office of Management and Budget (OMB) clearance </a:t>
            </a:r>
            <a:r>
              <a:rPr lang="en-US" sz="2300">
                <a:solidFill>
                  <a:schemeClr val="bg1"/>
                </a:solidFill>
                <a:latin typeface="Arial" panose="020B0604020202020204" pitchFamily="34" charset="0"/>
                <a:ea typeface="Calibri" panose="020F0502020204030204" pitchFamily="34" charset="0"/>
                <a:cs typeface="Arial" panose="020B0604020202020204" pitchFamily="34" charset="0"/>
              </a:rPr>
              <a:t>also needs to be considered for data collection.</a:t>
            </a:r>
            <a:endParaRPr lang="en-US" sz="23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77ED11F-BB29-7939-F819-F09D9B52C2F6}"/>
              </a:ext>
              <a:ext uri="{C183D7F6-B498-43B3-948B-1728B52AA6E4}">
                <adec:decorative xmlns:adec="http://schemas.microsoft.com/office/drawing/2017/decorative" val="1"/>
              </a:ext>
            </a:extLst>
          </p:cNvPr>
          <p:cNvSpPr/>
          <p:nvPr/>
        </p:nvSpPr>
        <p:spPr>
          <a:xfrm>
            <a:off x="9332561" y="3496413"/>
            <a:ext cx="2904878" cy="953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F2328567-FC95-28CF-4311-2741D1AA7966}"/>
              </a:ext>
              <a:ext uri="{C183D7F6-B498-43B3-948B-1728B52AA6E4}">
                <adec:decorative xmlns:adec="http://schemas.microsoft.com/office/drawing/2017/decorative" val="1"/>
              </a:ext>
            </a:extLst>
          </p:cNvPr>
          <p:cNvSpPr txBox="1"/>
          <p:nvPr/>
        </p:nvSpPr>
        <p:spPr>
          <a:xfrm>
            <a:off x="9507492" y="3500976"/>
            <a:ext cx="2786742" cy="954107"/>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common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barriers to identifying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and evaluating trainee outcomes?</a:t>
            </a:r>
          </a:p>
        </p:txBody>
      </p:sp>
      <p:sp>
        <p:nvSpPr>
          <p:cNvPr id="5" name="Slide Number Placeholder 5">
            <a:extLst>
              <a:ext uri="{FF2B5EF4-FFF2-40B4-BE49-F238E27FC236}">
                <a16:creationId xmlns:a16="http://schemas.microsoft.com/office/drawing/2014/main" id="{22F43B86-B133-1F15-2C6A-AB8EABE4EC68}"/>
              </a:ext>
              <a:ext uri="{C183D7F6-B498-43B3-948B-1728B52AA6E4}">
                <adec:decorative xmlns:adec="http://schemas.microsoft.com/office/drawing/2017/decorative" val="1"/>
              </a:ext>
            </a:extLst>
          </p:cNvPr>
          <p:cNvSpPr txBox="1">
            <a:spLocks/>
          </p:cNvSpPr>
          <p:nvPr/>
        </p:nvSpPr>
        <p:spPr>
          <a:xfrm>
            <a:off x="11549780" y="643104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411615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77334" y="888372"/>
            <a:ext cx="4429238" cy="568831"/>
          </a:xfrm>
        </p:spPr>
        <p:txBody>
          <a:bodyPr>
            <a:noAutofit/>
          </a:bodyPr>
          <a:lstStyle/>
          <a:p>
            <a:r>
              <a:rPr lang="en-US" sz="4000" b="0" i="0">
                <a:effectLst/>
              </a:rPr>
              <a:t>Components </a:t>
            </a:r>
            <a:br>
              <a:rPr lang="en-US" sz="4000" b="0" i="0">
                <a:effectLst/>
              </a:rPr>
            </a:br>
            <a:r>
              <a:rPr lang="en-US" sz="4000" b="0" i="0">
                <a:effectLst/>
              </a:rPr>
              <a:t>of an Ideal System for Identification and Evaluation of Trainee Outcomes</a:t>
            </a:r>
            <a:br>
              <a:rPr lang="en-US" sz="4000" b="0" i="0" cap="all">
                <a:effectLst/>
              </a:rPr>
            </a:br>
            <a:endParaRPr lang="en-US" sz="4000"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766108" y="5289148"/>
            <a:ext cx="4085140"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0DD224C-7D9A-5864-DEAC-179B261D18AD}"/>
              </a:ext>
              <a:ext uri="{C183D7F6-B498-43B3-948B-1728B52AA6E4}">
                <adec:decorative xmlns:adec="http://schemas.microsoft.com/office/drawing/2017/decorative" val="1"/>
              </a:ext>
            </a:extLst>
          </p:cNvPr>
          <p:cNvSpPr/>
          <p:nvPr/>
        </p:nvSpPr>
        <p:spPr>
          <a:xfrm>
            <a:off x="9405257" y="-11763"/>
            <a:ext cx="2786742" cy="6367173"/>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0AE56A-D276-DF44-2C92-36CD508FCF59}"/>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pic>
        <p:nvPicPr>
          <p:cNvPr id="3" name="Graphic 2" descr="Closed book with solid fill">
            <a:hlinkClick r:id="rId12"/>
            <a:extLst>
              <a:ext uri="{FF2B5EF4-FFF2-40B4-BE49-F238E27FC236}">
                <a16:creationId xmlns:a16="http://schemas.microsoft.com/office/drawing/2014/main" id="{31E7BDFA-7225-54A3-675C-8D9B9AF829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0890" y="5720834"/>
            <a:ext cx="574921" cy="574921"/>
          </a:xfrm>
          <a:prstGeom prst="rect">
            <a:avLst/>
          </a:prstGeom>
        </p:spPr>
      </p:pic>
      <p:sp>
        <p:nvSpPr>
          <p:cNvPr id="11" name="Rectangle 10">
            <a:extLst>
              <a:ext uri="{FF2B5EF4-FFF2-40B4-BE49-F238E27FC236}">
                <a16:creationId xmlns:a16="http://schemas.microsoft.com/office/drawing/2014/main" id="{63D2F229-F9BB-BFD7-6BCB-E473A298BB97}"/>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TextBox 14">
            <a:extLst>
              <a:ext uri="{FF2B5EF4-FFF2-40B4-BE49-F238E27FC236}">
                <a16:creationId xmlns:a16="http://schemas.microsoft.com/office/drawing/2014/main" id="{343E41A0-B8C1-2EE4-8780-BC0CB0464C78}"/>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5" name="Slide Number Placeholder 5">
            <a:extLst>
              <a:ext uri="{FF2B5EF4-FFF2-40B4-BE49-F238E27FC236}">
                <a16:creationId xmlns:a16="http://schemas.microsoft.com/office/drawing/2014/main" id="{80CBD750-DAAA-E872-0463-118FDCFA7FA2}"/>
              </a:ext>
              <a:ext uri="{C183D7F6-B498-43B3-948B-1728B52AA6E4}">
                <adec:decorative xmlns:adec="http://schemas.microsoft.com/office/drawing/2017/decorative" val="1"/>
              </a:ext>
            </a:extLst>
          </p:cNvPr>
          <p:cNvSpPr txBox="1">
            <a:spLocks/>
          </p:cNvSpPr>
          <p:nvPr/>
        </p:nvSpPr>
        <p:spPr>
          <a:xfrm>
            <a:off x="11549779" y="6425400"/>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756518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DF39-DF8B-7322-5974-2BD3EB585D98}"/>
              </a:ext>
            </a:extLst>
          </p:cNvPr>
          <p:cNvSpPr>
            <a:spLocks noGrp="1"/>
          </p:cNvSpPr>
          <p:nvPr>
            <p:ph type="title"/>
          </p:nvPr>
        </p:nvSpPr>
        <p:spPr>
          <a:xfrm>
            <a:off x="116467" y="166785"/>
            <a:ext cx="9139665" cy="1499616"/>
          </a:xfrm>
        </p:spPr>
        <p:txBody>
          <a:bodyPr>
            <a:noAutofit/>
          </a:bodyPr>
          <a:lstStyle/>
          <a:p>
            <a:r>
              <a:rPr lang="en-US" b="0" cap="none" spc="-30">
                <a:latin typeface="Arial Black" panose="020B0A04020102020204" pitchFamily="34" charset="0"/>
              </a:rPr>
              <a:t>Components of an Ideal </a:t>
            </a:r>
            <a:br>
              <a:rPr lang="en-US" b="0" cap="none" spc="-30">
                <a:latin typeface="Arial Black" panose="020B0A04020102020204" pitchFamily="34" charset="0"/>
              </a:rPr>
            </a:br>
            <a:r>
              <a:rPr lang="en-US" b="0" cap="none" spc="-30">
                <a:latin typeface="Arial Black" panose="020B0A04020102020204" pitchFamily="34" charset="0"/>
              </a:rPr>
              <a:t>System for Identification and Evaluation of Trainee Outcomes</a:t>
            </a:r>
          </a:p>
        </p:txBody>
      </p:sp>
      <p:sp>
        <p:nvSpPr>
          <p:cNvPr id="35" name="TextBox 34">
            <a:extLst>
              <a:ext uri="{FF2B5EF4-FFF2-40B4-BE49-F238E27FC236}">
                <a16:creationId xmlns:a16="http://schemas.microsoft.com/office/drawing/2014/main" id="{9A3FE78B-DAD8-E1C8-C808-34CA8C33DDA2}"/>
              </a:ext>
            </a:extLst>
          </p:cNvPr>
          <p:cNvSpPr txBox="1"/>
          <p:nvPr/>
        </p:nvSpPr>
        <p:spPr>
          <a:xfrm>
            <a:off x="342443" y="1884622"/>
            <a:ext cx="8653719" cy="1118255"/>
          </a:xfrm>
          <a:prstGeom prst="rect">
            <a:avLst/>
          </a:prstGeom>
          <a:noFill/>
        </p:spPr>
        <p:txBody>
          <a:bodyPr wrap="square">
            <a:spAutoFit/>
          </a:bodyPr>
          <a:lstStyle/>
          <a:p>
            <a:pPr algn="l" rtl="0" fontAlgn="base">
              <a:lnSpc>
                <a:spcPts val="2000"/>
              </a:lnSpc>
            </a:pPr>
            <a:r>
              <a:rPr lang="en-US" b="0" i="0">
                <a:solidFill>
                  <a:schemeClr val="bg1"/>
                </a:solidFill>
                <a:effectLst/>
                <a:latin typeface="Arial" panose="020B0604020202020204" pitchFamily="34" charset="0"/>
                <a:cs typeface="Arial" panose="020B0604020202020204" pitchFamily="34" charset="0"/>
              </a:rPr>
              <a:t>An ideal system incorporates successful practices from different elements of a syste</a:t>
            </a:r>
            <a:r>
              <a:rPr lang="en-US">
                <a:solidFill>
                  <a:schemeClr val="bg1"/>
                </a:solidFill>
                <a:latin typeface="Arial" panose="020B0604020202020204" pitchFamily="34" charset="0"/>
                <a:cs typeface="Arial" panose="020B0604020202020204" pitchFamily="34" charset="0"/>
              </a:rPr>
              <a:t>m. Here are some recommendations that together make up a successful system to identify and evaluate trainee outcomes. To review how each element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can be incorporated, click on it!</a:t>
            </a:r>
            <a:endParaRPr lang="en-US" b="0" i="0">
              <a:solidFill>
                <a:schemeClr val="bg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398EAED0-D4EC-C762-6156-E89447A657FE}"/>
              </a:ext>
            </a:extLst>
          </p:cNvPr>
          <p:cNvSpPr/>
          <p:nvPr/>
        </p:nvSpPr>
        <p:spPr>
          <a:xfrm>
            <a:off x="342444" y="3090708"/>
            <a:ext cx="1814944" cy="1691623"/>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Database to </a:t>
            </a:r>
          </a:p>
          <a:p>
            <a:pPr algn="ctr">
              <a:lnSpc>
                <a:spcPts val="2000"/>
              </a:lnSpc>
            </a:pPr>
            <a: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store and </a:t>
            </a:r>
            <a:b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maintain </a:t>
            </a:r>
            <a:b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trainee data</a:t>
            </a:r>
            <a:endParaRPr lang="en-US">
              <a:solidFill>
                <a:schemeClr val="tx1"/>
              </a:solidFill>
              <a:latin typeface="Arial" panose="020B0604020202020204" pitchFamily="34" charset="0"/>
              <a:cs typeface="Arial" panose="020B0604020202020204" pitchFamily="34" charset="0"/>
            </a:endParaRPr>
          </a:p>
        </p:txBody>
      </p:sp>
      <p:cxnSp>
        <p:nvCxnSpPr>
          <p:cNvPr id="21" name="Straight Arrow Connector 20" descr="Arrow">
            <a:extLst>
              <a:ext uri="{FF2B5EF4-FFF2-40B4-BE49-F238E27FC236}">
                <a16:creationId xmlns:a16="http://schemas.microsoft.com/office/drawing/2014/main" id="{0F6B9507-2A76-78E5-5099-7FE72E656069}"/>
              </a:ext>
            </a:extLst>
          </p:cNvPr>
          <p:cNvCxnSpPr>
            <a:cxnSpLocks/>
            <a:stCxn id="3" idx="5"/>
            <a:endCxn id="7" idx="1"/>
          </p:cNvCxnSpPr>
          <p:nvPr/>
        </p:nvCxnSpPr>
        <p:spPr>
          <a:xfrm>
            <a:off x="1891596" y="4534599"/>
            <a:ext cx="78029" cy="193603"/>
          </a:xfrm>
          <a:prstGeom prst="straightConnector1">
            <a:avLst/>
          </a:prstGeom>
          <a:ln w="57150">
            <a:solidFill>
              <a:schemeClr val="bg1"/>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92CFA16-671A-638E-8995-97EF1323252F}"/>
              </a:ext>
            </a:extLst>
          </p:cNvPr>
          <p:cNvSpPr/>
          <p:nvPr/>
        </p:nvSpPr>
        <p:spPr>
          <a:xfrm>
            <a:off x="1703833" y="4480470"/>
            <a:ext cx="1814944" cy="1691623"/>
          </a:xfrm>
          <a:prstGeom prst="ellipse">
            <a:avLst/>
          </a:prstGeom>
          <a:solidFill>
            <a:srgbClr val="5FE0D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Ensure that</a:t>
            </a:r>
          </a:p>
          <a:p>
            <a:pPr algn="ctr">
              <a:lnSpc>
                <a:spcPts val="2000"/>
              </a:lnSpc>
            </a:pPr>
            <a: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the database </a:t>
            </a:r>
            <a:b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is updated </a:t>
            </a:r>
            <a:b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regularly</a:t>
            </a:r>
            <a:endParaRPr lang="en-US">
              <a:solidFill>
                <a:schemeClr val="tx1"/>
              </a:solidFill>
              <a:latin typeface="Arial" panose="020B0604020202020204" pitchFamily="34" charset="0"/>
              <a:cs typeface="Arial" panose="020B0604020202020204" pitchFamily="34" charset="0"/>
            </a:endParaRPr>
          </a:p>
        </p:txBody>
      </p:sp>
      <p:cxnSp>
        <p:nvCxnSpPr>
          <p:cNvPr id="23" name="Straight Arrow Connector 22" descr="arrow">
            <a:extLst>
              <a:ext uri="{FF2B5EF4-FFF2-40B4-BE49-F238E27FC236}">
                <a16:creationId xmlns:a16="http://schemas.microsoft.com/office/drawing/2014/main" id="{639DB7F4-C25E-D186-482C-30E745FD0950}"/>
              </a:ext>
            </a:extLst>
          </p:cNvPr>
          <p:cNvCxnSpPr>
            <a:cxnSpLocks/>
            <a:stCxn id="7" idx="7"/>
            <a:endCxn id="8" idx="3"/>
          </p:cNvCxnSpPr>
          <p:nvPr/>
        </p:nvCxnSpPr>
        <p:spPr>
          <a:xfrm flipV="1">
            <a:off x="3252985" y="4534599"/>
            <a:ext cx="92452" cy="193603"/>
          </a:xfrm>
          <a:prstGeom prst="straightConnector1">
            <a:avLst/>
          </a:prstGeom>
          <a:ln w="57150">
            <a:solidFill>
              <a:schemeClr val="bg1"/>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6549B87-53B7-0454-A005-73D9A80D6295}"/>
              </a:ext>
            </a:extLst>
          </p:cNvPr>
          <p:cNvSpPr/>
          <p:nvPr/>
        </p:nvSpPr>
        <p:spPr>
          <a:xfrm>
            <a:off x="3079645" y="3090708"/>
            <a:ext cx="1814944" cy="1691623"/>
          </a:xfrm>
          <a:prstGeom prst="ellipse">
            <a:avLst/>
          </a:prstGeom>
          <a:solidFill>
            <a:srgbClr val="31BC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spc="-30">
                <a:solidFill>
                  <a:schemeClr val="tx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Maintain </a:t>
            </a:r>
            <a:br>
              <a:rPr lang="en-US" spc="-30">
                <a:solidFill>
                  <a:schemeClr val="tx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mentor-mentee </a:t>
            </a:r>
          </a:p>
          <a:p>
            <a:pPr algn="ctr">
              <a:lnSpc>
                <a:spcPts val="2000"/>
              </a:lnSpc>
            </a:pPr>
            <a:r>
              <a:rPr lang="en-US" spc="-30">
                <a:solidFill>
                  <a:schemeClr val="tx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relationships</a:t>
            </a:r>
            <a:endParaRPr lang="en-US" spc="-30">
              <a:solidFill>
                <a:schemeClr val="tx1"/>
              </a:solidFill>
              <a:latin typeface="Arial" panose="020B0604020202020204" pitchFamily="34" charset="0"/>
              <a:cs typeface="Arial" panose="020B0604020202020204" pitchFamily="34" charset="0"/>
            </a:endParaRPr>
          </a:p>
        </p:txBody>
      </p:sp>
      <p:cxnSp>
        <p:nvCxnSpPr>
          <p:cNvPr id="26" name="Straight Arrow Connector 25" descr="Arrow">
            <a:extLst>
              <a:ext uri="{FF2B5EF4-FFF2-40B4-BE49-F238E27FC236}">
                <a16:creationId xmlns:a16="http://schemas.microsoft.com/office/drawing/2014/main" id="{0593B5D6-7BC9-3998-7D9F-F6087EC955B2}"/>
              </a:ext>
            </a:extLst>
          </p:cNvPr>
          <p:cNvCxnSpPr>
            <a:cxnSpLocks/>
            <a:stCxn id="8" idx="5"/>
            <a:endCxn id="11" idx="1"/>
          </p:cNvCxnSpPr>
          <p:nvPr/>
        </p:nvCxnSpPr>
        <p:spPr>
          <a:xfrm>
            <a:off x="4628797" y="4534599"/>
            <a:ext cx="81013" cy="196297"/>
          </a:xfrm>
          <a:prstGeom prst="straightConnector1">
            <a:avLst/>
          </a:prstGeom>
          <a:ln w="57150">
            <a:solidFill>
              <a:schemeClr val="bg1"/>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50B68DF-6F22-CA16-A87E-BCA961511459}"/>
              </a:ext>
            </a:extLst>
          </p:cNvPr>
          <p:cNvSpPr/>
          <p:nvPr/>
        </p:nvSpPr>
        <p:spPr>
          <a:xfrm>
            <a:off x="4444018" y="4484224"/>
            <a:ext cx="1814943" cy="1684385"/>
          </a:xfrm>
          <a:prstGeom prst="ellipse">
            <a:avLst/>
          </a:prstGeom>
          <a:solidFill>
            <a:srgbClr val="B99B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Ensure </a:t>
            </a:r>
            <a:b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that trainees </a:t>
            </a:r>
            <a:b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are connected, </a:t>
            </a:r>
            <a:b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empowered, </a:t>
            </a:r>
            <a:b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pc="-30">
                <a:solidFill>
                  <a:schemeClr val="tx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and engaged</a:t>
            </a:r>
            <a:endParaRPr lang="en-US" spc="-30">
              <a:solidFill>
                <a:schemeClr val="tx1"/>
              </a:solidFill>
              <a:latin typeface="Arial" panose="020B0604020202020204" pitchFamily="34" charset="0"/>
              <a:cs typeface="Arial" panose="020B0604020202020204" pitchFamily="34" charset="0"/>
            </a:endParaRPr>
          </a:p>
        </p:txBody>
      </p:sp>
      <p:cxnSp>
        <p:nvCxnSpPr>
          <p:cNvPr id="29" name="Straight Arrow Connector 28" descr="Arrow">
            <a:extLst>
              <a:ext uri="{FF2B5EF4-FFF2-40B4-BE49-F238E27FC236}">
                <a16:creationId xmlns:a16="http://schemas.microsoft.com/office/drawing/2014/main" id="{6E5D8F80-8322-DC4D-8189-51B2F06B2FBD}"/>
              </a:ext>
            </a:extLst>
          </p:cNvPr>
          <p:cNvCxnSpPr>
            <a:cxnSpLocks/>
            <a:stCxn id="11" idx="7"/>
            <a:endCxn id="9" idx="3"/>
          </p:cNvCxnSpPr>
          <p:nvPr/>
        </p:nvCxnSpPr>
        <p:spPr>
          <a:xfrm flipV="1">
            <a:off x="5993169" y="4534598"/>
            <a:ext cx="89469" cy="196298"/>
          </a:xfrm>
          <a:prstGeom prst="straightConnector1">
            <a:avLst/>
          </a:prstGeom>
          <a:ln w="57150">
            <a:solidFill>
              <a:schemeClr val="bg1"/>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89ADD81-781D-9B6B-7937-39313538B306}"/>
              </a:ext>
            </a:extLst>
          </p:cNvPr>
          <p:cNvSpPr/>
          <p:nvPr/>
        </p:nvSpPr>
        <p:spPr>
          <a:xfrm>
            <a:off x="5816846" y="3090708"/>
            <a:ext cx="1814944" cy="1691622"/>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a:solidFill>
                  <a:schemeClr val="tx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Evaluate </a:t>
            </a:r>
            <a:br>
              <a:rPr lang="en-US">
                <a:solidFill>
                  <a:schemeClr val="tx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a:solidFill>
                  <a:schemeClr val="tx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program</a:t>
            </a:r>
          </a:p>
          <a:p>
            <a:pPr algn="ctr">
              <a:lnSpc>
                <a:spcPts val="2000"/>
              </a:lnSpc>
            </a:pPr>
            <a:r>
              <a:rPr lang="en-US">
                <a:solidFill>
                  <a:schemeClr val="tx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success</a:t>
            </a:r>
            <a:endParaRPr lang="en-US">
              <a:solidFill>
                <a:schemeClr val="tx1"/>
              </a:solidFill>
              <a:latin typeface="Arial" panose="020B0604020202020204" pitchFamily="34" charset="0"/>
              <a:cs typeface="Arial" panose="020B0604020202020204" pitchFamily="34" charset="0"/>
            </a:endParaRPr>
          </a:p>
        </p:txBody>
      </p:sp>
      <p:cxnSp>
        <p:nvCxnSpPr>
          <p:cNvPr id="67" name="Straight Arrow Connector 66" descr="Arrow">
            <a:extLst>
              <a:ext uri="{FF2B5EF4-FFF2-40B4-BE49-F238E27FC236}">
                <a16:creationId xmlns:a16="http://schemas.microsoft.com/office/drawing/2014/main" id="{DD6FDD82-110A-CB9F-06FE-4B5CC3371D2F}"/>
              </a:ext>
            </a:extLst>
          </p:cNvPr>
          <p:cNvCxnSpPr>
            <a:cxnSpLocks/>
            <a:stCxn id="9" idx="5"/>
            <a:endCxn id="66" idx="1"/>
          </p:cNvCxnSpPr>
          <p:nvPr/>
        </p:nvCxnSpPr>
        <p:spPr>
          <a:xfrm>
            <a:off x="7365998" y="4534598"/>
            <a:ext cx="81013" cy="193604"/>
          </a:xfrm>
          <a:prstGeom prst="straightConnector1">
            <a:avLst/>
          </a:prstGeom>
          <a:ln w="57150">
            <a:solidFill>
              <a:schemeClr val="bg1"/>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FF8B425B-D97C-8295-4958-3ED253E4027F}"/>
              </a:ext>
            </a:extLst>
          </p:cNvPr>
          <p:cNvSpPr/>
          <p:nvPr/>
        </p:nvSpPr>
        <p:spPr>
          <a:xfrm>
            <a:off x="7181219" y="4480470"/>
            <a:ext cx="1814944" cy="1691622"/>
          </a:xfrm>
          <a:prstGeom prst="ellipse">
            <a:avLst/>
          </a:prstGeom>
          <a:solidFill>
            <a:srgbClr val="B5F1E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Program </a:t>
            </a:r>
            <a:b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changes and </a:t>
            </a:r>
          </a:p>
          <a:p>
            <a:pPr algn="ctr">
              <a:lnSpc>
                <a:spcPts val="2000"/>
              </a:lnSpc>
            </a:pPr>
            <a: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improvements </a:t>
            </a:r>
            <a:b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based on </a:t>
            </a:r>
            <a:b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a:solidFill>
                  <a:schemeClr val="tx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evaluation</a:t>
            </a:r>
            <a:endParaRPr lang="en-US">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D8DE7D-7613-5948-6624-7A933EDF489D}"/>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TextBox 12">
            <a:extLst>
              <a:ext uri="{FF2B5EF4-FFF2-40B4-BE49-F238E27FC236}">
                <a16:creationId xmlns:a16="http://schemas.microsoft.com/office/drawing/2014/main" id="{E4A75139-F3B8-A473-B251-D5991CBB71F1}"/>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4" name="Slide Number Placeholder 5">
            <a:extLst>
              <a:ext uri="{FF2B5EF4-FFF2-40B4-BE49-F238E27FC236}">
                <a16:creationId xmlns:a16="http://schemas.microsoft.com/office/drawing/2014/main" id="{E17B3750-6B24-87AD-27D0-0F6A845FD307}"/>
              </a:ext>
              <a:ext uri="{C183D7F6-B498-43B3-948B-1728B52AA6E4}">
                <adec:decorative xmlns:adec="http://schemas.microsoft.com/office/drawing/2017/decorative" val="1"/>
              </a:ext>
            </a:extLst>
          </p:cNvPr>
          <p:cNvSpPr txBox="1">
            <a:spLocks/>
          </p:cNvSpPr>
          <p:nvPr/>
        </p:nvSpPr>
        <p:spPr>
          <a:xfrm>
            <a:off x="11546960" y="6428220"/>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185444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DF39-DF8B-7322-5974-2BD3EB585D98}"/>
              </a:ext>
            </a:extLst>
          </p:cNvPr>
          <p:cNvSpPr>
            <a:spLocks noGrp="1"/>
          </p:cNvSpPr>
          <p:nvPr>
            <p:ph type="title"/>
          </p:nvPr>
        </p:nvSpPr>
        <p:spPr>
          <a:xfrm>
            <a:off x="419101" y="176171"/>
            <a:ext cx="8534399" cy="1499616"/>
          </a:xfrm>
        </p:spPr>
        <p:txBody>
          <a:bodyPr/>
          <a:lstStyle/>
          <a:p>
            <a:r>
              <a:rPr lang="en-US" b="0" cap="none">
                <a:latin typeface="Arial Black" panose="020B0A04020102020204" pitchFamily="34" charset="0"/>
              </a:rPr>
              <a:t>Components of an Ideal </a:t>
            </a:r>
            <a:br>
              <a:rPr lang="en-US" b="0" cap="none">
                <a:latin typeface="Arial Black" panose="020B0A04020102020204" pitchFamily="34" charset="0"/>
              </a:rPr>
            </a:br>
            <a:r>
              <a:rPr lang="en-US" b="0" cap="none">
                <a:latin typeface="Arial Black" panose="020B0A04020102020204" pitchFamily="34" charset="0"/>
              </a:rPr>
              <a:t>Evaluation System</a:t>
            </a:r>
          </a:p>
        </p:txBody>
      </p:sp>
      <p:sp>
        <p:nvSpPr>
          <p:cNvPr id="10" name="Oval 9">
            <a:extLst>
              <a:ext uri="{FF2B5EF4-FFF2-40B4-BE49-F238E27FC236}">
                <a16:creationId xmlns:a16="http://schemas.microsoft.com/office/drawing/2014/main" id="{9759E301-5ECB-ED4A-36EB-3282AAC486D5}"/>
              </a:ext>
            </a:extLst>
          </p:cNvPr>
          <p:cNvSpPr/>
          <p:nvPr/>
        </p:nvSpPr>
        <p:spPr>
          <a:xfrm>
            <a:off x="3553624" y="1996611"/>
            <a:ext cx="2314764" cy="2193318"/>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pc="-30">
                <a:solidFill>
                  <a:schemeClr val="tx1"/>
                </a:solidFill>
                <a:latin typeface="Arial" panose="020B0604020202020204" pitchFamily="34" charset="0"/>
                <a:cs typeface="Arial" panose="020B0604020202020204" pitchFamily="34" charset="0"/>
              </a:rPr>
              <a:t>Establish </a:t>
            </a:r>
            <a:br>
              <a:rPr lang="en-US" spc="-30">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database to store </a:t>
            </a:r>
          </a:p>
          <a:p>
            <a:pPr algn="ctr"/>
            <a:r>
              <a:rPr lang="en-US">
                <a:solidFill>
                  <a:schemeClr val="tx1"/>
                </a:solidFill>
                <a:latin typeface="Arial" panose="020B0604020202020204" pitchFamily="34" charset="0"/>
                <a:cs typeface="Arial" panose="020B0604020202020204" pitchFamily="34" charset="0"/>
              </a:rPr>
              <a:t>and maintain </a:t>
            </a:r>
          </a:p>
          <a:p>
            <a:pPr algn="ctr"/>
            <a:r>
              <a:rPr lang="en-US">
                <a:solidFill>
                  <a:schemeClr val="tx1"/>
                </a:solidFill>
                <a:latin typeface="Arial" panose="020B0604020202020204" pitchFamily="34" charset="0"/>
                <a:cs typeface="Arial" panose="020B0604020202020204" pitchFamily="34" charset="0"/>
              </a:rPr>
              <a:t>trainee outcome </a:t>
            </a:r>
          </a:p>
          <a:p>
            <a:pPr algn="ctr"/>
            <a:r>
              <a:rPr lang="en-US">
                <a:solidFill>
                  <a:schemeClr val="tx1"/>
                </a:solidFill>
                <a:latin typeface="Arial" panose="020B0604020202020204" pitchFamily="34" charset="0"/>
                <a:cs typeface="Arial" panose="020B0604020202020204" pitchFamily="34" charset="0"/>
              </a:rPr>
              <a:t>data</a:t>
            </a:r>
          </a:p>
        </p:txBody>
      </p:sp>
      <p:cxnSp>
        <p:nvCxnSpPr>
          <p:cNvPr id="12" name="Straight Arrow Connector 11" descr="Arrow pointing from &quot;Establish database to store and maintain trainee outcome data&quot; to &quot;Develop and maintain an institutional/program database&quot;">
            <a:extLst>
              <a:ext uri="{FF2B5EF4-FFF2-40B4-BE49-F238E27FC236}">
                <a16:creationId xmlns:a16="http://schemas.microsoft.com/office/drawing/2014/main" id="{C72593B6-1C83-9951-E729-7996E140E21E}"/>
              </a:ext>
            </a:extLst>
          </p:cNvPr>
          <p:cNvCxnSpPr>
            <a:cxnSpLocks/>
            <a:stCxn id="10" idx="3"/>
          </p:cNvCxnSpPr>
          <p:nvPr/>
        </p:nvCxnSpPr>
        <p:spPr>
          <a:xfrm flipH="1">
            <a:off x="1956619" y="3868725"/>
            <a:ext cx="1935994" cy="960640"/>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4F979-DB97-D0BF-6987-268B4DDEB732}"/>
              </a:ext>
            </a:extLst>
          </p:cNvPr>
          <p:cNvSpPr txBox="1"/>
          <p:nvPr/>
        </p:nvSpPr>
        <p:spPr>
          <a:xfrm rot="19976751">
            <a:off x="1547410" y="3955326"/>
            <a:ext cx="2330061"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I want to</a:t>
            </a:r>
          </a:p>
        </p:txBody>
      </p:sp>
      <p:sp>
        <p:nvSpPr>
          <p:cNvPr id="30" name="Rectangle: Rounded Corners 29">
            <a:extLst>
              <a:ext uri="{FF2B5EF4-FFF2-40B4-BE49-F238E27FC236}">
                <a16:creationId xmlns:a16="http://schemas.microsoft.com/office/drawing/2014/main" id="{050680D4-A49F-9870-9FC2-B869345235B2}"/>
              </a:ext>
            </a:extLst>
          </p:cNvPr>
          <p:cNvSpPr/>
          <p:nvPr/>
        </p:nvSpPr>
        <p:spPr>
          <a:xfrm>
            <a:off x="626306" y="4870959"/>
            <a:ext cx="2398509" cy="1203247"/>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Develop and maintain an institutional/program database</a:t>
            </a:r>
            <a:endParaRPr lang="en-US">
              <a:solidFill>
                <a:schemeClr val="tx1"/>
              </a:solidFill>
              <a:latin typeface="Arial" panose="020B0604020202020204" pitchFamily="34" charset="0"/>
              <a:cs typeface="Arial" panose="020B0604020202020204" pitchFamily="34" charset="0"/>
            </a:endParaRPr>
          </a:p>
        </p:txBody>
      </p:sp>
      <p:cxnSp>
        <p:nvCxnSpPr>
          <p:cNvPr id="15" name="Straight Arrow Connector 14" descr="Arrow pointing from &quot;Establish database to store and maintain trainee outcome data&quot; to &quot;Use database programs&quot;">
            <a:extLst>
              <a:ext uri="{FF2B5EF4-FFF2-40B4-BE49-F238E27FC236}">
                <a16:creationId xmlns:a16="http://schemas.microsoft.com/office/drawing/2014/main" id="{39D12E3F-486D-B71E-C53A-4300ED919254}"/>
              </a:ext>
            </a:extLst>
          </p:cNvPr>
          <p:cNvCxnSpPr>
            <a:cxnSpLocks/>
            <a:stCxn id="10" idx="5"/>
          </p:cNvCxnSpPr>
          <p:nvPr/>
        </p:nvCxnSpPr>
        <p:spPr>
          <a:xfrm>
            <a:off x="5529399" y="3868725"/>
            <a:ext cx="1766136" cy="104600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3246AAC-EE20-577D-3DEE-C333F7F1A2E4}"/>
              </a:ext>
            </a:extLst>
          </p:cNvPr>
          <p:cNvSpPr txBox="1"/>
          <p:nvPr/>
        </p:nvSpPr>
        <p:spPr>
          <a:xfrm rot="1789203">
            <a:off x="5380268" y="3910121"/>
            <a:ext cx="2330061"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I want to</a:t>
            </a:r>
          </a:p>
        </p:txBody>
      </p:sp>
      <p:sp>
        <p:nvSpPr>
          <p:cNvPr id="31" name="Rectangle: Rounded Corners 30">
            <a:extLst>
              <a:ext uri="{FF2B5EF4-FFF2-40B4-BE49-F238E27FC236}">
                <a16:creationId xmlns:a16="http://schemas.microsoft.com/office/drawing/2014/main" id="{06BC82F2-EF39-8E74-896E-417FD8863899}"/>
              </a:ext>
            </a:extLst>
          </p:cNvPr>
          <p:cNvSpPr/>
          <p:nvPr/>
        </p:nvSpPr>
        <p:spPr>
          <a:xfrm>
            <a:off x="6232610" y="4910288"/>
            <a:ext cx="2398510" cy="1203247"/>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Use database programs</a:t>
            </a:r>
            <a:endParaRPr lang="en-US">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B0F08F4-7661-F86A-BD53-59F7D9F7E7DE}"/>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1726CE9C-F9D0-951D-5423-6CB9BABC74BE}"/>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4" name="Slide Number Placeholder 5">
            <a:extLst>
              <a:ext uri="{FF2B5EF4-FFF2-40B4-BE49-F238E27FC236}">
                <a16:creationId xmlns:a16="http://schemas.microsoft.com/office/drawing/2014/main" id="{E17B3750-6B24-87AD-27D0-0F6A845FD307}"/>
              </a:ext>
              <a:ext uri="{C183D7F6-B498-43B3-948B-1728B52AA6E4}">
                <adec:decorative xmlns:adec="http://schemas.microsoft.com/office/drawing/2017/decorative" val="1"/>
              </a:ext>
            </a:extLst>
          </p:cNvPr>
          <p:cNvSpPr txBox="1">
            <a:spLocks/>
          </p:cNvSpPr>
          <p:nvPr/>
        </p:nvSpPr>
        <p:spPr>
          <a:xfrm>
            <a:off x="11549776" y="642822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59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980719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67DAEF-599A-CFD2-4EC7-0F878A496176}"/>
              </a:ext>
            </a:extLst>
          </p:cNvPr>
          <p:cNvSpPr>
            <a:spLocks noGrp="1"/>
          </p:cNvSpPr>
          <p:nvPr>
            <p:ph type="title"/>
          </p:nvPr>
        </p:nvSpPr>
        <p:spPr>
          <a:xfrm>
            <a:off x="419100" y="201958"/>
            <a:ext cx="8534400" cy="1499616"/>
          </a:xfrm>
        </p:spPr>
        <p:txBody>
          <a:bodyPr>
            <a:normAutofit/>
          </a:bodyPr>
          <a:lstStyle/>
          <a:p>
            <a:r>
              <a:rPr lang="en-US" b="0" cap="none">
                <a:latin typeface="Arial Black" panose="020B0A04020102020204" pitchFamily="34" charset="0"/>
              </a:rPr>
              <a:t>What’s in the Toolkit?</a:t>
            </a:r>
          </a:p>
        </p:txBody>
      </p:sp>
      <p:sp>
        <p:nvSpPr>
          <p:cNvPr id="4" name="Content Placeholder 2">
            <a:extLst>
              <a:ext uri="{FF2B5EF4-FFF2-40B4-BE49-F238E27FC236}">
                <a16:creationId xmlns:a16="http://schemas.microsoft.com/office/drawing/2014/main" id="{EABC11C9-2827-8547-C10D-86515DC7E222}"/>
              </a:ext>
            </a:extLst>
          </p:cNvPr>
          <p:cNvSpPr txBox="1">
            <a:spLocks/>
          </p:cNvSpPr>
          <p:nvPr/>
        </p:nvSpPr>
        <p:spPr>
          <a:xfrm>
            <a:off x="423729" y="1873250"/>
            <a:ext cx="8529771" cy="418346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Tw Cen MT" panose="020B0602020104020603" pitchFamily="34" charset="0"/>
              <a:buNone/>
            </a:pPr>
            <a:r>
              <a:rPr lang="en-US" sz="3600" dirty="0">
                <a:solidFill>
                  <a:schemeClr val="bg1"/>
                </a:solidFill>
                <a:latin typeface="Arial" panose="020B0604020202020204" pitchFamily="34" charset="0"/>
                <a:cs typeface="Arial" panose="020B0604020202020204" pitchFamily="34" charset="0"/>
              </a:rPr>
              <a:t>The toolkit provides an overview of current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methods, challenges,</a:t>
            </a:r>
            <a:r>
              <a:rPr lang="en-US" sz="3600" dirty="0">
                <a:solidFill>
                  <a:schemeClr val="bg1"/>
                </a:solidFill>
                <a:latin typeface="Arial" panose="020B0604020202020204" pitchFamily="34" charset="0"/>
                <a:cs typeface="Arial" panose="020B0604020202020204" pitchFamily="34" charset="0"/>
              </a:rPr>
              <a:t> and best practices to consider when identifying and evaluating trainee outcomes and success in biomedical research.   </a:t>
            </a:r>
          </a:p>
          <a:p>
            <a:pPr marL="0" indent="0" algn="ctr">
              <a:buFont typeface="Tw Cen MT" panose="020B0602020104020603" pitchFamily="34" charset="0"/>
              <a:buNone/>
            </a:pPr>
            <a:endParaRPr lang="en-US" sz="4000" b="1" dirty="0"/>
          </a:p>
        </p:txBody>
      </p:sp>
      <p:pic>
        <p:nvPicPr>
          <p:cNvPr id="11" name="Graphic 10" descr="Closed book with solid fill">
            <a:extLst>
              <a:ext uri="{FF2B5EF4-FFF2-40B4-BE49-F238E27FC236}">
                <a16:creationId xmlns:a16="http://schemas.microsoft.com/office/drawing/2014/main" id="{5D44AE9B-EF60-32D8-CB13-ACC2AC2161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7087" y="5593916"/>
            <a:ext cx="574921" cy="574921"/>
          </a:xfrm>
          <a:prstGeom prst="rect">
            <a:avLst/>
          </a:prstGeom>
        </p:spPr>
      </p:pic>
      <p:sp>
        <p:nvSpPr>
          <p:cNvPr id="9" name="TextBox 8">
            <a:extLst>
              <a:ext uri="{FF2B5EF4-FFF2-40B4-BE49-F238E27FC236}">
                <a16:creationId xmlns:a16="http://schemas.microsoft.com/office/drawing/2014/main" id="{80BBD82B-C939-A4F0-DEF4-362C0004AC2C}"/>
              </a:ext>
            </a:extLst>
          </p:cNvPr>
          <p:cNvSpPr txBox="1"/>
          <p:nvPr/>
        </p:nvSpPr>
        <p:spPr>
          <a:xfrm>
            <a:off x="4749277" y="5479631"/>
            <a:ext cx="4723239" cy="784830"/>
          </a:xfrm>
          <a:prstGeom prst="rect">
            <a:avLst/>
          </a:prstGeom>
          <a:noFill/>
        </p:spPr>
        <p:txBody>
          <a:bodyPr wrap="square" rtlCol="0">
            <a:spAutoFit/>
          </a:bodyPr>
          <a:lstStyle/>
          <a:p>
            <a:r>
              <a:rPr lang="en-US" sz="1500" b="1" i="1">
                <a:solidFill>
                  <a:schemeClr val="accent4"/>
                </a:solidFill>
              </a:rPr>
              <a:t>Note: Clicking this symbol throughout the toolkit will directly link to the Supplemental Report where you can find additional information related to the section! </a:t>
            </a:r>
          </a:p>
        </p:txBody>
      </p:sp>
      <p:sp>
        <p:nvSpPr>
          <p:cNvPr id="3" name="Rectangle 2">
            <a:extLst>
              <a:ext uri="{FF2B5EF4-FFF2-40B4-BE49-F238E27FC236}">
                <a16:creationId xmlns:a16="http://schemas.microsoft.com/office/drawing/2014/main" id="{B8090BC6-2BEA-C13D-E73F-F4576852C03C}"/>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 name="TextBox 4">
            <a:extLst>
              <a:ext uri="{FF2B5EF4-FFF2-40B4-BE49-F238E27FC236}">
                <a16:creationId xmlns:a16="http://schemas.microsoft.com/office/drawing/2014/main" id="{0F0694DE-0386-F0D6-E719-EA10D6594DA6}"/>
              </a:ext>
              <a:ext uri="{C183D7F6-B498-43B3-948B-1728B52AA6E4}">
                <adec:decorative xmlns:adec="http://schemas.microsoft.com/office/drawing/2017/decorative" val="1"/>
              </a:ext>
            </a:extLst>
          </p:cNvPr>
          <p:cNvSpPr txBox="1"/>
          <p:nvPr/>
        </p:nvSpPr>
        <p:spPr>
          <a:xfrm>
            <a:off x="9507491" y="408356"/>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6" name="Slide Number Placeholder 5">
            <a:extLst>
              <a:ext uri="{FF2B5EF4-FFF2-40B4-BE49-F238E27FC236}">
                <a16:creationId xmlns:a16="http://schemas.microsoft.com/office/drawing/2014/main" id="{52B24115-8DA9-BE85-F9E1-12F09BB0FA88}"/>
              </a:ext>
              <a:ext uri="{C183D7F6-B498-43B3-948B-1728B52AA6E4}">
                <adec:decorative xmlns:adec="http://schemas.microsoft.com/office/drawing/2017/decorative" val="1"/>
              </a:ext>
            </a:extLst>
          </p:cNvPr>
          <p:cNvSpPr txBox="1">
            <a:spLocks/>
          </p:cNvSpPr>
          <p:nvPr/>
        </p:nvSpPr>
        <p:spPr>
          <a:xfrm>
            <a:off x="11593201" y="642145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864709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C02F9E-07F3-FFE3-B4C8-6D8EDB627CD6}"/>
              </a:ext>
            </a:extLst>
          </p:cNvPr>
          <p:cNvSpPr>
            <a:spLocks noGrp="1"/>
          </p:cNvSpPr>
          <p:nvPr>
            <p:ph type="title"/>
          </p:nvPr>
        </p:nvSpPr>
        <p:spPr>
          <a:xfrm>
            <a:off x="419100" y="134540"/>
            <a:ext cx="8534400" cy="1499616"/>
          </a:xfrm>
        </p:spPr>
        <p:txBody>
          <a:bodyPr>
            <a:noAutofit/>
          </a:bodyPr>
          <a:lstStyle/>
          <a:p>
            <a:pPr marL="0" lvl="1" algn="ctr">
              <a:lnSpc>
                <a:spcPts val="4200"/>
              </a:lnSpc>
              <a:spcAft>
                <a:spcPts val="600"/>
              </a:spcAft>
            </a:pPr>
            <a:r>
              <a:rPr lang="en-US" sz="4000">
                <a:solidFill>
                  <a:schemeClr val="bg1"/>
                </a:solidFill>
                <a:effectLst/>
                <a:latin typeface="Arial Black" panose="020B0A04020102020204" pitchFamily="34" charset="0"/>
                <a:ea typeface="Calibri" panose="020F0502020204030204" pitchFamily="34" charset="0"/>
                <a:cs typeface="Arial" panose="020B0604020202020204" pitchFamily="34" charset="0"/>
              </a:rPr>
              <a:t>Develop and Maintain an Institutional/Program Database</a:t>
            </a:r>
            <a:endParaRPr lang="en-US" sz="4000">
              <a:solidFill>
                <a:schemeClr val="bg1"/>
              </a:solidFill>
              <a:latin typeface="Arial Black" panose="020B0A04020102020204" pitchFamily="34" charset="0"/>
            </a:endParaRPr>
          </a:p>
        </p:txBody>
      </p:sp>
      <p:sp>
        <p:nvSpPr>
          <p:cNvPr id="22" name="TextBox 21">
            <a:extLst>
              <a:ext uri="{FF2B5EF4-FFF2-40B4-BE49-F238E27FC236}">
                <a16:creationId xmlns:a16="http://schemas.microsoft.com/office/drawing/2014/main" id="{C48F30C0-E771-9A95-57D7-194A96F1860B}"/>
              </a:ext>
            </a:extLst>
          </p:cNvPr>
          <p:cNvSpPr txBox="1"/>
          <p:nvPr/>
        </p:nvSpPr>
        <p:spPr>
          <a:xfrm>
            <a:off x="419101" y="1865647"/>
            <a:ext cx="8534400" cy="2000548"/>
          </a:xfrm>
          <a:prstGeom prst="rect">
            <a:avLst/>
          </a:prstGeom>
          <a:noFill/>
        </p:spPr>
        <p:txBody>
          <a:bodyPr wrap="square">
            <a:spAutoFit/>
          </a:bodyPr>
          <a:lstStyle/>
          <a:p>
            <a:pPr marL="457200" marR="0" lvl="0" indent="-457200">
              <a:spcBef>
                <a:spcPts val="0"/>
              </a:spcBef>
              <a:spcAft>
                <a:spcPts val="600"/>
              </a:spcAft>
              <a:buClr>
                <a:srgbClr val="5EE0D4"/>
              </a:buClr>
              <a:buFont typeface="Wingdings 3" panose="05040102010807070707" pitchFamily="18" charset="2"/>
              <a:buChar char="Ò"/>
              <a:tabLst>
                <a:tab pos="365760" algn="l"/>
                <a:tab pos="548640" algn="l"/>
              </a:tabLs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Provides a secure location that can be systematically updated in a prepopulated database.</a:t>
            </a:r>
          </a:p>
          <a:p>
            <a:pPr marL="880110" lvl="2" indent="-285750">
              <a:lnSpc>
                <a:spcPct val="100000"/>
              </a:lnSpc>
              <a:spcAft>
                <a:spcPts val="600"/>
              </a:spcAft>
              <a:buClr>
                <a:srgbClr val="5EE0D4"/>
              </a:buClr>
              <a:buFont typeface="HelveticaNeueLT Std Lt" panose="020B0403020202020204" pitchFamily="34" charset="0"/>
              <a:buChar char="–"/>
              <a:tabLst>
                <a:tab pos="365760" algn="l"/>
                <a:tab pos="548640" algn="l"/>
              </a:tabLst>
            </a:pPr>
            <a:r>
              <a:rPr lang="en-US">
                <a:solidFill>
                  <a:schemeClr val="bg1"/>
                </a:solidFill>
                <a:effectLst/>
                <a:latin typeface="Arial" panose="020B0604020202020204" pitchFamily="34" charset="0"/>
                <a:ea typeface="Calibri" panose="020F0502020204030204" pitchFamily="34" charset="0"/>
                <a:cs typeface="Arial" panose="020B0604020202020204" pitchFamily="34" charset="0"/>
              </a:rPr>
              <a:t>Avoids duplication of work when collecting trainee information.</a:t>
            </a:r>
          </a:p>
          <a:p>
            <a:pPr marL="457200" marR="0" lvl="0" indent="-457200">
              <a:spcBef>
                <a:spcPts val="0"/>
              </a:spcBef>
              <a:spcAft>
                <a:spcPts val="600"/>
              </a:spcAft>
              <a:buClr>
                <a:srgbClr val="5EE0D4"/>
              </a:buClr>
              <a:buFont typeface="Wingdings 3" panose="05040102010807070707" pitchFamily="18" charset="2"/>
              <a:buChar char="Ò"/>
              <a:tabLst>
                <a:tab pos="365760" algn="l"/>
                <a:tab pos="548640" algn="l"/>
              </a:tabLst>
            </a:pPr>
            <a:r>
              <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rPr>
              <a:t>Can run data analysis to effectively determine trainee outcomes and program success. </a:t>
            </a:r>
          </a:p>
        </p:txBody>
      </p:sp>
      <p:sp>
        <p:nvSpPr>
          <p:cNvPr id="3" name="Rectangle 2">
            <a:extLst>
              <a:ext uri="{FF2B5EF4-FFF2-40B4-BE49-F238E27FC236}">
                <a16:creationId xmlns:a16="http://schemas.microsoft.com/office/drawing/2014/main" id="{EA03E8C3-A468-BD24-DC5A-DA9BDCEE8E68}"/>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0ABBF8ED-23D7-0D24-DFA2-74F0B6E64B30}"/>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5" name="Slide Number Placeholder 5">
            <a:extLst>
              <a:ext uri="{FF2B5EF4-FFF2-40B4-BE49-F238E27FC236}">
                <a16:creationId xmlns:a16="http://schemas.microsoft.com/office/drawing/2014/main" id="{96B32BB0-4119-E970-61F0-BB553300C5BC}"/>
              </a:ext>
              <a:ext uri="{C183D7F6-B498-43B3-948B-1728B52AA6E4}">
                <adec:decorative xmlns:adec="http://schemas.microsoft.com/office/drawing/2017/decorative" val="1"/>
              </a:ext>
            </a:extLst>
          </p:cNvPr>
          <p:cNvSpPr txBox="1">
            <a:spLocks/>
          </p:cNvSpPr>
          <p:nvPr/>
        </p:nvSpPr>
        <p:spPr>
          <a:xfrm>
            <a:off x="11542170" y="642325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60</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623667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327BD3C-668C-D91C-451F-7714B04B248C}"/>
              </a:ext>
            </a:extLst>
          </p:cNvPr>
          <p:cNvSpPr>
            <a:spLocks noGrp="1"/>
          </p:cNvSpPr>
          <p:nvPr>
            <p:ph type="title"/>
          </p:nvPr>
        </p:nvSpPr>
        <p:spPr>
          <a:xfrm>
            <a:off x="419101" y="176171"/>
            <a:ext cx="8534399" cy="1499616"/>
          </a:xfrm>
        </p:spPr>
        <p:txBody>
          <a:bodyPr/>
          <a:lstStyle/>
          <a:p>
            <a:r>
              <a:rPr lang="en-US" b="0" cap="none">
                <a:latin typeface="Arial Black" panose="020B0A04020102020204" pitchFamily="34" charset="0"/>
              </a:rPr>
              <a:t>Consistently Updating Program Database</a:t>
            </a:r>
          </a:p>
        </p:txBody>
      </p:sp>
      <p:sp>
        <p:nvSpPr>
          <p:cNvPr id="9" name="Oval 8">
            <a:extLst>
              <a:ext uri="{FF2B5EF4-FFF2-40B4-BE49-F238E27FC236}">
                <a16:creationId xmlns:a16="http://schemas.microsoft.com/office/drawing/2014/main" id="{E222AA82-DE01-4EB5-5866-F5351C486FB6}"/>
              </a:ext>
            </a:extLst>
          </p:cNvPr>
          <p:cNvSpPr/>
          <p:nvPr/>
        </p:nvSpPr>
        <p:spPr>
          <a:xfrm>
            <a:off x="3528918" y="1994924"/>
            <a:ext cx="2314764" cy="2193319"/>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800" spc="-30">
                <a:solidFill>
                  <a:schemeClr val="tx1"/>
                </a:solidFill>
                <a:latin typeface="Arial" panose="020B0604020202020204" pitchFamily="34" charset="0"/>
                <a:cs typeface="Arial" panose="020B0604020202020204" pitchFamily="34" charset="0"/>
              </a:rPr>
              <a:t>Ensure the </a:t>
            </a:r>
          </a:p>
          <a:p>
            <a:pPr algn="ctr"/>
            <a:r>
              <a:rPr lang="en-US" sz="1800" spc="-30">
                <a:solidFill>
                  <a:schemeClr val="tx1"/>
                </a:solidFill>
                <a:latin typeface="Arial" panose="020B0604020202020204" pitchFamily="34" charset="0"/>
                <a:cs typeface="Arial" panose="020B0604020202020204" pitchFamily="34" charset="0"/>
              </a:rPr>
              <a:t>database is </a:t>
            </a:r>
          </a:p>
          <a:p>
            <a:pPr algn="ctr"/>
            <a:r>
              <a:rPr lang="en-US" sz="1800" spc="-30">
                <a:solidFill>
                  <a:schemeClr val="tx1"/>
                </a:solidFill>
                <a:latin typeface="Arial" panose="020B0604020202020204" pitchFamily="34" charset="0"/>
                <a:cs typeface="Arial" panose="020B0604020202020204" pitchFamily="34" charset="0"/>
              </a:rPr>
              <a:t>updated regularly</a:t>
            </a:r>
            <a:endParaRPr lang="en-US" sz="1800">
              <a:solidFill>
                <a:schemeClr val="tx1"/>
              </a:solidFill>
              <a:latin typeface="Arial" panose="020B0604020202020204" pitchFamily="34" charset="0"/>
              <a:cs typeface="Arial" panose="020B0604020202020204" pitchFamily="34" charset="0"/>
            </a:endParaRPr>
          </a:p>
        </p:txBody>
      </p:sp>
      <p:cxnSp>
        <p:nvCxnSpPr>
          <p:cNvPr id="12" name="Straight Arrow Connector 11" descr="Arrow pointing from &quot;Ensure the database is updated regularly&quot; to &quot;Dedicate personnel to update trainee databases&quot;">
            <a:extLst>
              <a:ext uri="{FF2B5EF4-FFF2-40B4-BE49-F238E27FC236}">
                <a16:creationId xmlns:a16="http://schemas.microsoft.com/office/drawing/2014/main" id="{C72593B6-1C83-9951-E729-7996E140E21E}"/>
              </a:ext>
            </a:extLst>
          </p:cNvPr>
          <p:cNvCxnSpPr>
            <a:cxnSpLocks/>
            <a:stCxn id="9" idx="3"/>
            <a:endCxn id="3" idx="0"/>
          </p:cNvCxnSpPr>
          <p:nvPr/>
        </p:nvCxnSpPr>
        <p:spPr>
          <a:xfrm flipH="1">
            <a:off x="1887677" y="3867039"/>
            <a:ext cx="1980230" cy="900256"/>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54BB163-0BB5-7FD3-DCFD-A609F44A6251}"/>
              </a:ext>
            </a:extLst>
          </p:cNvPr>
          <p:cNvSpPr/>
          <p:nvPr/>
        </p:nvSpPr>
        <p:spPr>
          <a:xfrm>
            <a:off x="632124" y="4767295"/>
            <a:ext cx="2511105" cy="1169096"/>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Dedicate personnel to update trainee databases</a:t>
            </a:r>
            <a:endParaRPr lang="en-US">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Arrow Connector 16" descr="Arrow pointing from &quot;Ensure the database is updated regularly&quot; to &quot;Utilize common methods to use for tracking&quot;">
            <a:extLst>
              <a:ext uri="{FF2B5EF4-FFF2-40B4-BE49-F238E27FC236}">
                <a16:creationId xmlns:a16="http://schemas.microsoft.com/office/drawing/2014/main" id="{01A9D35F-A9F7-7463-CC55-9E874D7056CB}"/>
              </a:ext>
            </a:extLst>
          </p:cNvPr>
          <p:cNvCxnSpPr>
            <a:cxnSpLocks/>
            <a:stCxn id="9" idx="5"/>
            <a:endCxn id="7" idx="0"/>
          </p:cNvCxnSpPr>
          <p:nvPr/>
        </p:nvCxnSpPr>
        <p:spPr>
          <a:xfrm>
            <a:off x="5504693" y="3867039"/>
            <a:ext cx="1952921" cy="90025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EB02C47-7002-FC04-84FD-8114D3730DB4}"/>
              </a:ext>
            </a:extLst>
          </p:cNvPr>
          <p:cNvSpPr/>
          <p:nvPr/>
        </p:nvSpPr>
        <p:spPr>
          <a:xfrm>
            <a:off x="6195134" y="4767293"/>
            <a:ext cx="2524959" cy="1221475"/>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Utilize common methods to use for tracking </a:t>
            </a:r>
            <a:endParaRPr lang="en-US">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1F9F7E1-AC75-B295-F603-FD27D3193F7E}"/>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1" name="TextBox 10">
            <a:extLst>
              <a:ext uri="{FF2B5EF4-FFF2-40B4-BE49-F238E27FC236}">
                <a16:creationId xmlns:a16="http://schemas.microsoft.com/office/drawing/2014/main" id="{183E9DC9-E73C-4F32-AFEC-6E1082A57B3D}"/>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4" name="Slide Number Placeholder 5">
            <a:extLst>
              <a:ext uri="{FF2B5EF4-FFF2-40B4-BE49-F238E27FC236}">
                <a16:creationId xmlns:a16="http://schemas.microsoft.com/office/drawing/2014/main" id="{E17B3750-6B24-87AD-27D0-0F6A845FD307}"/>
              </a:ext>
              <a:ext uri="{C183D7F6-B498-43B3-948B-1728B52AA6E4}">
                <adec:decorative xmlns:adec="http://schemas.microsoft.com/office/drawing/2017/decorative" val="1"/>
              </a:ext>
            </a:extLst>
          </p:cNvPr>
          <p:cNvSpPr txBox="1">
            <a:spLocks/>
          </p:cNvSpPr>
          <p:nvPr/>
        </p:nvSpPr>
        <p:spPr>
          <a:xfrm>
            <a:off x="11544650" y="642443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61</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961205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E789E6-BD09-635A-2ADA-136D0A718C65}"/>
              </a:ext>
            </a:extLst>
          </p:cNvPr>
          <p:cNvSpPr>
            <a:spLocks noGrp="1"/>
          </p:cNvSpPr>
          <p:nvPr>
            <p:ph type="title"/>
          </p:nvPr>
        </p:nvSpPr>
        <p:spPr>
          <a:xfrm>
            <a:off x="419101" y="176171"/>
            <a:ext cx="8534399" cy="1499616"/>
          </a:xfrm>
        </p:spPr>
        <p:txBody>
          <a:bodyPr/>
          <a:lstStyle/>
          <a:p>
            <a:r>
              <a:rPr lang="en-US" b="0" cap="none">
                <a:latin typeface="Arial Black" panose="020B0A04020102020204" pitchFamily="34" charset="0"/>
              </a:rPr>
              <a:t>Evaluate Program Success</a:t>
            </a:r>
          </a:p>
        </p:txBody>
      </p:sp>
      <p:sp>
        <p:nvSpPr>
          <p:cNvPr id="9" name="Oval 8">
            <a:extLst>
              <a:ext uri="{FF2B5EF4-FFF2-40B4-BE49-F238E27FC236}">
                <a16:creationId xmlns:a16="http://schemas.microsoft.com/office/drawing/2014/main" id="{E222AA82-DE01-4EB5-5866-F5351C486FB6}"/>
              </a:ext>
            </a:extLst>
          </p:cNvPr>
          <p:cNvSpPr/>
          <p:nvPr/>
        </p:nvSpPr>
        <p:spPr>
          <a:xfrm>
            <a:off x="3535742" y="2022491"/>
            <a:ext cx="2314764" cy="2193318"/>
          </a:xfrm>
          <a:prstGeom prst="ellipse">
            <a:avLst/>
          </a:prstGeom>
          <a:solidFill>
            <a:srgbClr val="E572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800">
                <a:solidFill>
                  <a:schemeClr val="tx1"/>
                </a:solidFill>
                <a:latin typeface="Arial" panose="020B0604020202020204" pitchFamily="34" charset="0"/>
                <a:cs typeface="Arial" panose="020B0604020202020204" pitchFamily="34" charset="0"/>
              </a:rPr>
              <a:t>Evaluate </a:t>
            </a:r>
          </a:p>
          <a:p>
            <a:pPr algn="ctr"/>
            <a:r>
              <a:rPr lang="en-US" sz="1800">
                <a:solidFill>
                  <a:schemeClr val="tx1"/>
                </a:solidFill>
                <a:latin typeface="Arial" panose="020B0604020202020204" pitchFamily="34" charset="0"/>
                <a:cs typeface="Arial" panose="020B0604020202020204" pitchFamily="34" charset="0"/>
              </a:rPr>
              <a:t>program</a:t>
            </a:r>
          </a:p>
          <a:p>
            <a:pPr algn="ctr"/>
            <a:r>
              <a:rPr lang="en-US" sz="1800">
                <a:solidFill>
                  <a:schemeClr val="tx1"/>
                </a:solidFill>
                <a:latin typeface="Arial" panose="020B0604020202020204" pitchFamily="34" charset="0"/>
                <a:cs typeface="Arial" panose="020B0604020202020204" pitchFamily="34" charset="0"/>
              </a:rPr>
              <a:t>success</a:t>
            </a:r>
          </a:p>
        </p:txBody>
      </p:sp>
      <p:cxnSp>
        <p:nvCxnSpPr>
          <p:cNvPr id="12" name="Straight Arrow Connector 11" descr="Arrow pointing from &quot;Evaluate program success&quot; to &quot;Perform regular program evaluations&quot;">
            <a:extLst>
              <a:ext uri="{FF2B5EF4-FFF2-40B4-BE49-F238E27FC236}">
                <a16:creationId xmlns:a16="http://schemas.microsoft.com/office/drawing/2014/main" id="{C72593B6-1C83-9951-E729-7996E140E21E}"/>
              </a:ext>
            </a:extLst>
          </p:cNvPr>
          <p:cNvCxnSpPr>
            <a:cxnSpLocks/>
            <a:stCxn id="9" idx="3"/>
            <a:endCxn id="3" idx="0"/>
          </p:cNvCxnSpPr>
          <p:nvPr/>
        </p:nvCxnSpPr>
        <p:spPr>
          <a:xfrm flipH="1">
            <a:off x="1875472" y="3894605"/>
            <a:ext cx="1999259" cy="799083"/>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54BB163-0BB5-7FD3-DCFD-A609F44A6251}"/>
              </a:ext>
            </a:extLst>
          </p:cNvPr>
          <p:cNvSpPr/>
          <p:nvPr/>
        </p:nvSpPr>
        <p:spPr>
          <a:xfrm>
            <a:off x="619919" y="4693688"/>
            <a:ext cx="2511105" cy="1221475"/>
          </a:xfrm>
          <a:prstGeom prst="roundRect">
            <a:avLst/>
          </a:prstGeom>
          <a:solidFill>
            <a:srgbClr val="5FE0D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Perform regular program evaluations</a:t>
            </a:r>
            <a:endParaRPr lang="en-US" sz="1800">
              <a:solidFill>
                <a:schemeClr val="tx1"/>
              </a:solidFill>
              <a:latin typeface="Arial" panose="020B0604020202020204" pitchFamily="34" charset="0"/>
              <a:cs typeface="Arial" panose="020B0604020202020204" pitchFamily="34" charset="0"/>
            </a:endParaRPr>
          </a:p>
        </p:txBody>
      </p:sp>
      <p:cxnSp>
        <p:nvCxnSpPr>
          <p:cNvPr id="15" name="Straight Arrow Connector 14" descr="Arrow pointing from &quot;Evaluate program success&quot; to &quot;Incorporate opportunities for trainee feedback&quot;">
            <a:extLst>
              <a:ext uri="{FF2B5EF4-FFF2-40B4-BE49-F238E27FC236}">
                <a16:creationId xmlns:a16="http://schemas.microsoft.com/office/drawing/2014/main" id="{39D12E3F-486D-B71E-C53A-4300ED919254}"/>
              </a:ext>
            </a:extLst>
          </p:cNvPr>
          <p:cNvCxnSpPr>
            <a:cxnSpLocks/>
            <a:stCxn id="9" idx="5"/>
            <a:endCxn id="11" idx="0"/>
          </p:cNvCxnSpPr>
          <p:nvPr/>
        </p:nvCxnSpPr>
        <p:spPr>
          <a:xfrm>
            <a:off x="5511517" y="3894605"/>
            <a:ext cx="1976616" cy="799083"/>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AE3FC9B-3AB8-A7A2-41E8-E893AF84F864}"/>
              </a:ext>
            </a:extLst>
          </p:cNvPr>
          <p:cNvSpPr/>
          <p:nvPr/>
        </p:nvSpPr>
        <p:spPr>
          <a:xfrm>
            <a:off x="6225653" y="4693688"/>
            <a:ext cx="2524959" cy="1221475"/>
          </a:xfrm>
          <a:prstGeom prst="roundRect">
            <a:avLst/>
          </a:prstGeom>
          <a:solidFill>
            <a:srgbClr val="31BC3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Incorporate opportunities for trainee feedback </a:t>
            </a:r>
            <a:endParaRPr lang="en-US">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8680748-8ED9-BB0A-600D-9DF4695335DD}"/>
              </a:ext>
              <a:ext uri="{C183D7F6-B498-43B3-948B-1728B52AA6E4}">
                <adec:decorative xmlns:adec="http://schemas.microsoft.com/office/drawing/2017/decorative" val="1"/>
              </a:ext>
            </a:extLst>
          </p:cNvPr>
          <p:cNvSpPr/>
          <p:nvPr/>
        </p:nvSpPr>
        <p:spPr>
          <a:xfrm>
            <a:off x="9332561" y="4452138"/>
            <a:ext cx="2904878" cy="1169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TextBox 9">
            <a:extLst>
              <a:ext uri="{FF2B5EF4-FFF2-40B4-BE49-F238E27FC236}">
                <a16:creationId xmlns:a16="http://schemas.microsoft.com/office/drawing/2014/main" id="{4F78678F-1D78-A865-851E-AD6AECDEDB85}"/>
              </a:ext>
              <a:ext uri="{C183D7F6-B498-43B3-948B-1728B52AA6E4}">
                <adec:decorative xmlns:adec="http://schemas.microsoft.com/office/drawing/2017/decorative" val="1"/>
              </a:ext>
            </a:extLst>
          </p:cNvPr>
          <p:cNvSpPr txBox="1"/>
          <p:nvPr/>
        </p:nvSpPr>
        <p:spPr>
          <a:xfrm>
            <a:off x="9507492" y="4476083"/>
            <a:ext cx="2786742" cy="1169551"/>
          </a:xfrm>
          <a:prstGeom prst="rect">
            <a:avLst/>
          </a:prstGeom>
          <a:noFill/>
        </p:spPr>
        <p:txBody>
          <a:bodyPr wrap="square" rtlCol="0">
            <a:spAutoFit/>
          </a:bodyPr>
          <a:lstStyle/>
          <a:p>
            <a:r>
              <a:rPr lang="en-US" sz="1400" spc="-30">
                <a:solidFill>
                  <a:schemeClr val="bg1"/>
                </a:solidFill>
                <a:latin typeface="Arial Black" panose="020B0A04020102020204" pitchFamily="34" charset="0"/>
                <a:cs typeface="Arial" panose="020B0604020202020204" pitchFamily="34" charset="0"/>
              </a:rPr>
              <a:t>What are components </a:t>
            </a:r>
            <a:br>
              <a:rPr lang="en-US" sz="1400" spc="-30">
                <a:solidFill>
                  <a:schemeClr val="bg1"/>
                </a:solidFill>
                <a:latin typeface="Arial Black" panose="020B0A04020102020204" pitchFamily="34" charset="0"/>
                <a:cs typeface="Arial" panose="020B0604020202020204" pitchFamily="34" charset="0"/>
              </a:rPr>
            </a:br>
            <a:r>
              <a:rPr lang="en-US" sz="1400" spc="-30">
                <a:solidFill>
                  <a:schemeClr val="bg1"/>
                </a:solidFill>
                <a:latin typeface="Arial Black" panose="020B0A04020102020204" pitchFamily="34" charset="0"/>
                <a:cs typeface="Arial" panose="020B0604020202020204" pitchFamily="34" charset="0"/>
              </a:rPr>
              <a:t>of an ideal system for identification and evaluation of trainee outcomes?</a:t>
            </a:r>
          </a:p>
        </p:txBody>
      </p:sp>
      <p:sp>
        <p:nvSpPr>
          <p:cNvPr id="4" name="Slide Number Placeholder 5">
            <a:extLst>
              <a:ext uri="{FF2B5EF4-FFF2-40B4-BE49-F238E27FC236}">
                <a16:creationId xmlns:a16="http://schemas.microsoft.com/office/drawing/2014/main" id="{E17B3750-6B24-87AD-27D0-0F6A845FD307}"/>
              </a:ext>
              <a:ext uri="{C183D7F6-B498-43B3-948B-1728B52AA6E4}">
                <adec:decorative xmlns:adec="http://schemas.microsoft.com/office/drawing/2017/decorative" val="1"/>
              </a:ext>
            </a:extLst>
          </p:cNvPr>
          <p:cNvSpPr txBox="1">
            <a:spLocks/>
          </p:cNvSpPr>
          <p:nvPr/>
        </p:nvSpPr>
        <p:spPr>
          <a:xfrm>
            <a:off x="11547137" y="6426926"/>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62</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946794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07468" y="2713648"/>
            <a:ext cx="4500063" cy="568831"/>
          </a:xfrm>
        </p:spPr>
        <p:txBody>
          <a:bodyPr>
            <a:noAutofit/>
          </a:bodyPr>
          <a:lstStyle/>
          <a:p>
            <a:r>
              <a:rPr lang="en-US" sz="4000" b="0" i="0">
                <a:effectLst/>
              </a:rPr>
              <a:t>Conclusion</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766108" y="3422284"/>
            <a:ext cx="2989258"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F13BA59-B88D-8F58-6E95-BBFC730A9F97}"/>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osed book with solid fill">
            <a:hlinkClick r:id="rId2"/>
            <a:extLst>
              <a:ext uri="{FF2B5EF4-FFF2-40B4-BE49-F238E27FC236}">
                <a16:creationId xmlns:a16="http://schemas.microsoft.com/office/drawing/2014/main" id="{E198E0A4-65B9-6E62-291A-5D445761A8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98" y="5720834"/>
            <a:ext cx="574921" cy="574921"/>
          </a:xfrm>
          <a:prstGeom prst="rect">
            <a:avLst/>
          </a:prstGeom>
        </p:spPr>
      </p:pic>
      <p:sp>
        <p:nvSpPr>
          <p:cNvPr id="9" name="TextBox 8">
            <a:extLst>
              <a:ext uri="{FF2B5EF4-FFF2-40B4-BE49-F238E27FC236}">
                <a16:creationId xmlns:a16="http://schemas.microsoft.com/office/drawing/2014/main" id="{2AE3EEC0-33FB-5AF3-F4CD-AA800CE0D9CD}"/>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9B30D10-4273-DB65-BF0A-C6EAFB8690D0}"/>
              </a:ext>
              <a:ext uri="{C183D7F6-B498-43B3-948B-1728B52AA6E4}">
                <adec:decorative xmlns:adec="http://schemas.microsoft.com/office/drawing/2017/decorative" val="1"/>
              </a:ext>
            </a:extLst>
          </p:cNvPr>
          <p:cNvSpPr/>
          <p:nvPr/>
        </p:nvSpPr>
        <p:spPr>
          <a:xfrm>
            <a:off x="9332561" y="5635216"/>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BC477120-6472-C6AA-0156-A3DD7BF54A1F}"/>
              </a:ext>
              <a:ext uri="{C183D7F6-B498-43B3-948B-1728B52AA6E4}">
                <adec:decorative xmlns:adec="http://schemas.microsoft.com/office/drawing/2017/decorative" val="1"/>
              </a:ext>
            </a:extLst>
          </p:cNvPr>
          <p:cNvSpPr txBox="1"/>
          <p:nvPr/>
        </p:nvSpPr>
        <p:spPr>
          <a:xfrm>
            <a:off x="9507491" y="5632667"/>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Conclusion</a:t>
            </a:r>
          </a:p>
        </p:txBody>
      </p:sp>
      <p:sp>
        <p:nvSpPr>
          <p:cNvPr id="5" name="Slide Number Placeholder 5">
            <a:extLst>
              <a:ext uri="{FF2B5EF4-FFF2-40B4-BE49-F238E27FC236}">
                <a16:creationId xmlns:a16="http://schemas.microsoft.com/office/drawing/2014/main" id="{80CBD750-DAAA-E872-0463-118FDCFA7FA2}"/>
              </a:ext>
              <a:ext uri="{C183D7F6-B498-43B3-948B-1728B52AA6E4}">
                <adec:decorative xmlns:adec="http://schemas.microsoft.com/office/drawing/2017/decorative" val="1"/>
              </a:ext>
            </a:extLst>
          </p:cNvPr>
          <p:cNvSpPr txBox="1">
            <a:spLocks/>
          </p:cNvSpPr>
          <p:nvPr/>
        </p:nvSpPr>
        <p:spPr>
          <a:xfrm>
            <a:off x="11571983" y="642692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63</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824745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2B0D-F5C8-7969-7608-26EC6EB2F04A}"/>
              </a:ext>
            </a:extLst>
          </p:cNvPr>
          <p:cNvSpPr>
            <a:spLocks noGrp="1"/>
          </p:cNvSpPr>
          <p:nvPr>
            <p:ph type="title"/>
          </p:nvPr>
        </p:nvSpPr>
        <p:spPr/>
        <p:txBody>
          <a:bodyPr/>
          <a:lstStyle/>
          <a:p>
            <a:r>
              <a:rPr lang="en-US" b="0" cap="none">
                <a:latin typeface="Arial Black" panose="020B0A04020102020204" pitchFamily="34" charset="0"/>
                <a:cs typeface="Arial" panose="020B0604020202020204" pitchFamily="34" charset="0"/>
              </a:rPr>
              <a:t>Additional Considerations</a:t>
            </a:r>
          </a:p>
        </p:txBody>
      </p:sp>
      <p:sp>
        <p:nvSpPr>
          <p:cNvPr id="3" name="Content Placeholder 2">
            <a:extLst>
              <a:ext uri="{FF2B5EF4-FFF2-40B4-BE49-F238E27FC236}">
                <a16:creationId xmlns:a16="http://schemas.microsoft.com/office/drawing/2014/main" id="{1B5CF2CD-7C9D-5EAA-138C-17EC7BE353DE}"/>
              </a:ext>
            </a:extLst>
          </p:cNvPr>
          <p:cNvSpPr>
            <a:spLocks noGrp="1"/>
          </p:cNvSpPr>
          <p:nvPr>
            <p:ph idx="1"/>
          </p:nvPr>
        </p:nvSpPr>
        <p:spPr>
          <a:xfrm>
            <a:off x="476059" y="1911775"/>
            <a:ext cx="8477442" cy="4328160"/>
          </a:xfrm>
        </p:spPr>
        <p:txBody>
          <a:bodyPr vert="horz" lIns="45720" tIns="45720" rIns="45720" bIns="45720" rtlCol="0" anchor="t">
            <a:normAutofit/>
          </a:bodyPr>
          <a:lstStyle/>
          <a:p>
            <a:pPr>
              <a:spcAft>
                <a:spcPts val="600"/>
              </a:spcAft>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Investing in program evaluations and utilizing the 				collected data to improve many aspects of a program 			such as culture and training.</a:t>
            </a:r>
          </a:p>
          <a:p>
            <a:pPr>
              <a:spcAft>
                <a:spcPts val="600"/>
              </a:spcAft>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Investing in trainee well-being and community building is 		crucial to trainee outcome success and evaluation.  </a:t>
            </a:r>
          </a:p>
          <a:p>
            <a:pPr>
              <a:spcAft>
                <a:spcPts val="600"/>
              </a:spcAft>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Recognizing that trainee success and program success 			are not always the same and emphasizing to trainees that 		their individual success is valued and recognized. </a:t>
            </a:r>
          </a:p>
        </p:txBody>
      </p:sp>
      <p:sp>
        <p:nvSpPr>
          <p:cNvPr id="7" name="Rectangle 6">
            <a:extLst>
              <a:ext uri="{FF2B5EF4-FFF2-40B4-BE49-F238E27FC236}">
                <a16:creationId xmlns:a16="http://schemas.microsoft.com/office/drawing/2014/main" id="{88373B1C-C169-87D4-C36B-170FE35C1831}"/>
              </a:ext>
              <a:ext uri="{C183D7F6-B498-43B3-948B-1728B52AA6E4}">
                <adec:decorative xmlns:adec="http://schemas.microsoft.com/office/drawing/2017/decorative" val="1"/>
              </a:ext>
            </a:extLst>
          </p:cNvPr>
          <p:cNvSpPr/>
          <p:nvPr/>
        </p:nvSpPr>
        <p:spPr>
          <a:xfrm>
            <a:off x="9332561" y="5635216"/>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0B661CC8-80F2-EC88-E999-6EE509B14977}"/>
              </a:ext>
              <a:ext uri="{C183D7F6-B498-43B3-948B-1728B52AA6E4}">
                <adec:decorative xmlns:adec="http://schemas.microsoft.com/office/drawing/2017/decorative" val="1"/>
              </a:ext>
            </a:extLst>
          </p:cNvPr>
          <p:cNvSpPr txBox="1"/>
          <p:nvPr/>
        </p:nvSpPr>
        <p:spPr>
          <a:xfrm>
            <a:off x="9507491" y="5632667"/>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Conclusion</a:t>
            </a:r>
          </a:p>
        </p:txBody>
      </p:sp>
      <p:sp>
        <p:nvSpPr>
          <p:cNvPr id="4" name="Slide Number Placeholder 5">
            <a:extLst>
              <a:ext uri="{FF2B5EF4-FFF2-40B4-BE49-F238E27FC236}">
                <a16:creationId xmlns:a16="http://schemas.microsoft.com/office/drawing/2014/main" id="{1CAFBA8E-CF31-C1D2-DBBA-8F231FC960E0}"/>
              </a:ext>
              <a:ext uri="{C183D7F6-B498-43B3-948B-1728B52AA6E4}">
                <adec:decorative xmlns:adec="http://schemas.microsoft.com/office/drawing/2017/decorative" val="1"/>
              </a:ext>
            </a:extLst>
          </p:cNvPr>
          <p:cNvSpPr txBox="1">
            <a:spLocks/>
          </p:cNvSpPr>
          <p:nvPr/>
        </p:nvSpPr>
        <p:spPr>
          <a:xfrm>
            <a:off x="11597043"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64</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591607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2B0D-F5C8-7969-7608-26EC6EB2F04A}"/>
              </a:ext>
            </a:extLst>
          </p:cNvPr>
          <p:cNvSpPr>
            <a:spLocks noGrp="1"/>
          </p:cNvSpPr>
          <p:nvPr>
            <p:ph type="title"/>
          </p:nvPr>
        </p:nvSpPr>
        <p:spPr/>
        <p:txBody>
          <a:bodyPr/>
          <a:lstStyle/>
          <a:p>
            <a:r>
              <a:rPr lang="en-US" b="0" cap="none">
                <a:latin typeface="Arial Black" panose="020B0A04020102020204" pitchFamily="34" charset="0"/>
                <a:cs typeface="Arial" panose="020B0604020202020204" pitchFamily="34" charset="0"/>
              </a:rPr>
              <a:t>Additional Considerations</a:t>
            </a:r>
          </a:p>
        </p:txBody>
      </p:sp>
      <p:sp>
        <p:nvSpPr>
          <p:cNvPr id="3" name="Content Placeholder 2">
            <a:extLst>
              <a:ext uri="{FF2B5EF4-FFF2-40B4-BE49-F238E27FC236}">
                <a16:creationId xmlns:a16="http://schemas.microsoft.com/office/drawing/2014/main" id="{1B5CF2CD-7C9D-5EAA-138C-17EC7BE353DE}"/>
              </a:ext>
            </a:extLst>
          </p:cNvPr>
          <p:cNvSpPr>
            <a:spLocks noGrp="1"/>
          </p:cNvSpPr>
          <p:nvPr>
            <p:ph idx="1"/>
          </p:nvPr>
        </p:nvSpPr>
        <p:spPr>
          <a:xfrm>
            <a:off x="419101" y="1925423"/>
            <a:ext cx="8534400" cy="4328160"/>
          </a:xfrm>
        </p:spPr>
        <p:txBody>
          <a:bodyPr>
            <a:normAutofit/>
          </a:bodyPr>
          <a:lstStyle/>
          <a:p>
            <a:pPr>
              <a:spcAft>
                <a:spcPts val="600"/>
              </a:spcAft>
              <a:buClr>
                <a:srgbClr val="5EE0D4"/>
              </a:buClr>
              <a:buFont typeface="Wingdings 3" panose="05040102010807070707" pitchFamily="18" charset="2"/>
              <a:buChar char="Ò"/>
              <a:tabLst>
                <a:tab pos="365760" algn="l"/>
                <a:tab pos="548640" algn="l"/>
              </a:tabLst>
            </a:pPr>
            <a:r>
              <a:rPr lang="en-US">
                <a:latin typeface="Arial"/>
                <a:cs typeface="Arial"/>
              </a:rPr>
              <a:t> 	Considering outcomes to evaluate career trajectories that 	 	are commensurate with a range of options and pathways. </a:t>
            </a:r>
            <a:endParaRPr lang="en-US">
              <a:latin typeface="Arial" panose="020B0604020202020204" pitchFamily="34" charset="0"/>
            </a:endParaRPr>
          </a:p>
          <a:p>
            <a:pPr marL="880110" lvl="1" indent="-285750">
              <a:spcAft>
                <a:spcPts val="600"/>
              </a:spcAft>
              <a:buClr>
                <a:srgbClr val="5EE0D4"/>
              </a:buClr>
              <a:buFont typeface="Arial" panose="020B0604020202020204" pitchFamily="34" charset="0"/>
              <a:buChar char="–"/>
              <a:tabLst>
                <a:tab pos="365760" algn="l"/>
                <a:tab pos="548640" algn="l"/>
                <a:tab pos="731520" algn="l"/>
              </a:tabLst>
            </a:pPr>
            <a:r>
              <a:rPr lang="en-US">
                <a:latin typeface="Arial"/>
                <a:cs typeface="Arial"/>
              </a:rPr>
              <a:t>Pathways differ across academia, industry, and non-profit or government settings. </a:t>
            </a:r>
            <a:r>
              <a:rPr lang="en-US">
                <a:latin typeface="Arial" panose="020B0604020202020204" pitchFamily="34" charset="0"/>
              </a:rPr>
              <a:t> 	</a:t>
            </a:r>
          </a:p>
          <a:p>
            <a:pPr>
              <a:buClr>
                <a:srgbClr val="5EE0D4"/>
              </a:buClr>
              <a:buFont typeface="Wingdings 3" panose="05040102010807070707" pitchFamily="18" charset="2"/>
              <a:buChar char="Ò"/>
              <a:tabLst>
                <a:tab pos="365760" algn="l"/>
                <a:tab pos="548640" algn="l"/>
              </a:tabLst>
            </a:pPr>
            <a:r>
              <a:rPr lang="en-US">
                <a:latin typeface="Arial" panose="020B0604020202020204" pitchFamily="34" charset="0"/>
              </a:rPr>
              <a:t> 	Ensuring that both psychosocial and professional 				outcomes are collected.</a:t>
            </a:r>
          </a:p>
          <a:p>
            <a:pPr marL="0" indent="0">
              <a:buClr>
                <a:srgbClr val="5EE0D4"/>
              </a:buClr>
              <a:buNone/>
              <a:tabLst>
                <a:tab pos="365760" algn="l"/>
                <a:tab pos="548640" algn="l"/>
              </a:tabLst>
            </a:pPr>
            <a:r>
              <a:rPr lang="en-US">
                <a:latin typeface="Arial" panose="020B0604020202020204" pitchFamily="34" charset="0"/>
              </a:rPr>
              <a:t>	</a:t>
            </a:r>
            <a:endParaRPr lang="en-US">
              <a:latin typeface="HelveticaNeueLT Std Blk" panose="020B0904020202020204"/>
            </a:endParaRPr>
          </a:p>
        </p:txBody>
      </p:sp>
      <p:sp>
        <p:nvSpPr>
          <p:cNvPr id="7" name="Rectangle 6">
            <a:extLst>
              <a:ext uri="{FF2B5EF4-FFF2-40B4-BE49-F238E27FC236}">
                <a16:creationId xmlns:a16="http://schemas.microsoft.com/office/drawing/2014/main" id="{88373B1C-C169-87D4-C36B-170FE35C1831}"/>
              </a:ext>
              <a:ext uri="{C183D7F6-B498-43B3-948B-1728B52AA6E4}">
                <adec:decorative xmlns:adec="http://schemas.microsoft.com/office/drawing/2017/decorative" val="1"/>
              </a:ext>
            </a:extLst>
          </p:cNvPr>
          <p:cNvSpPr/>
          <p:nvPr/>
        </p:nvSpPr>
        <p:spPr>
          <a:xfrm>
            <a:off x="9332561" y="5635216"/>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0B661CC8-80F2-EC88-E999-6EE509B14977}"/>
              </a:ext>
              <a:ext uri="{C183D7F6-B498-43B3-948B-1728B52AA6E4}">
                <adec:decorative xmlns:adec="http://schemas.microsoft.com/office/drawing/2017/decorative" val="1"/>
              </a:ext>
            </a:extLst>
          </p:cNvPr>
          <p:cNvSpPr txBox="1"/>
          <p:nvPr/>
        </p:nvSpPr>
        <p:spPr>
          <a:xfrm>
            <a:off x="9507491" y="5632667"/>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Conclusion</a:t>
            </a:r>
          </a:p>
        </p:txBody>
      </p:sp>
      <p:sp>
        <p:nvSpPr>
          <p:cNvPr id="4" name="Slide Number Placeholder 5">
            <a:extLst>
              <a:ext uri="{FF2B5EF4-FFF2-40B4-BE49-F238E27FC236}">
                <a16:creationId xmlns:a16="http://schemas.microsoft.com/office/drawing/2014/main" id="{5C51720E-D688-406F-188F-01E9EAC7699E}"/>
              </a:ext>
              <a:ext uri="{C183D7F6-B498-43B3-948B-1728B52AA6E4}">
                <adec:decorative xmlns:adec="http://schemas.microsoft.com/office/drawing/2017/decorative" val="1"/>
              </a:ext>
            </a:extLst>
          </p:cNvPr>
          <p:cNvSpPr txBox="1">
            <a:spLocks/>
          </p:cNvSpPr>
          <p:nvPr/>
        </p:nvSpPr>
        <p:spPr>
          <a:xfrm>
            <a:off x="11597043"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65</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46670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B38-CDE7-8751-21A6-DEFB5A1A4CB3}"/>
              </a:ext>
            </a:extLst>
          </p:cNvPr>
          <p:cNvSpPr>
            <a:spLocks noGrp="1"/>
          </p:cNvSpPr>
          <p:nvPr>
            <p:ph type="title"/>
          </p:nvPr>
        </p:nvSpPr>
        <p:spPr>
          <a:xfrm>
            <a:off x="677333" y="2626285"/>
            <a:ext cx="4500063" cy="568831"/>
          </a:xfrm>
        </p:spPr>
        <p:txBody>
          <a:bodyPr>
            <a:noAutofit/>
          </a:bodyPr>
          <a:lstStyle/>
          <a:p>
            <a:r>
              <a:rPr lang="en-US" sz="4000" b="0" i="0">
                <a:effectLst/>
              </a:rPr>
              <a:t>Appendix</a:t>
            </a:r>
            <a:br>
              <a:rPr lang="en-US" b="0" i="0" cap="all">
                <a:effectLst/>
              </a:rPr>
            </a:br>
            <a:endParaRPr lang="en-US" cap="all"/>
          </a:p>
        </p:txBody>
      </p:sp>
      <p:cxnSp>
        <p:nvCxnSpPr>
          <p:cNvPr id="4" name="Straight Connector 3">
            <a:extLst>
              <a:ext uri="{FF2B5EF4-FFF2-40B4-BE49-F238E27FC236}">
                <a16:creationId xmlns:a16="http://schemas.microsoft.com/office/drawing/2014/main" id="{C564AFF6-EB0B-1E22-9CAF-7A61006871FE}"/>
              </a:ext>
              <a:ext uri="{C183D7F6-B498-43B3-948B-1728B52AA6E4}">
                <adec:decorative xmlns:adec="http://schemas.microsoft.com/office/drawing/2017/decorative" val="1"/>
              </a:ext>
            </a:extLst>
          </p:cNvPr>
          <p:cNvCxnSpPr>
            <a:cxnSpLocks/>
          </p:cNvCxnSpPr>
          <p:nvPr/>
        </p:nvCxnSpPr>
        <p:spPr>
          <a:xfrm>
            <a:off x="766108" y="3410636"/>
            <a:ext cx="2608463" cy="0"/>
          </a:xfrm>
          <a:prstGeom prst="line">
            <a:avLst/>
          </a:prstGeom>
          <a:ln w="28575">
            <a:solidFill>
              <a:srgbClr val="5EE0D4"/>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73F5CD-5FF5-E7B9-18CD-2F8D98BFBA02}"/>
              </a:ext>
              <a:ext uri="{C183D7F6-B498-43B3-948B-1728B52AA6E4}">
                <adec:decorative xmlns:adec="http://schemas.microsoft.com/office/drawing/2017/decorative" val="1"/>
              </a:ext>
            </a:extLst>
          </p:cNvPr>
          <p:cNvSpPr/>
          <p:nvPr/>
        </p:nvSpPr>
        <p:spPr>
          <a:xfrm>
            <a:off x="9405257" y="-3"/>
            <a:ext cx="2786742" cy="6356699"/>
          </a:xfrm>
          <a:prstGeom prst="rect">
            <a:avLst/>
          </a:prstGeom>
          <a:solidFill>
            <a:srgbClr val="00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79C06B-BD47-2C3F-DEFE-81D0B53CE26F}"/>
              </a:ext>
            </a:extLst>
          </p:cNvPr>
          <p:cNvSpPr txBox="1"/>
          <p:nvPr/>
        </p:nvSpPr>
        <p:spPr>
          <a:xfrm>
            <a:off x="9507491" y="47891"/>
            <a:ext cx="2729947" cy="6247864"/>
          </a:xfrm>
          <a:prstGeom prst="rect">
            <a:avLst/>
          </a:prstGeom>
          <a:noFill/>
        </p:spPr>
        <p:txBody>
          <a:bodyPr wrap="square" rtlCol="0">
            <a:spAutoFit/>
          </a:bodyPr>
          <a:lstStyle/>
          <a:p>
            <a:pPr>
              <a:spcAft>
                <a:spcPts val="800"/>
              </a:spcAft>
            </a:pPr>
            <a:r>
              <a:rPr lang="en-US" b="1" spc="100">
                <a:solidFill>
                  <a:schemeClr val="bg1"/>
                </a:solidFill>
                <a:latin typeface="Arial" panose="020B0604020202020204" pitchFamily="34" charset="0"/>
                <a:cs typeface="Arial" panose="020B0604020202020204" pitchFamily="34" charset="0"/>
              </a:rPr>
              <a:t>Navigation</a:t>
            </a:r>
          </a:p>
          <a:p>
            <a:pPr>
              <a:spcAft>
                <a:spcPts val="800"/>
              </a:spcAft>
            </a:pPr>
            <a:r>
              <a:rPr lang="en-US" sz="1400" spc="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Introduction</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What trainee outcomes </a:t>
            </a:r>
            <a:b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do programs evaluate?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defines a successful </a:t>
            </a:r>
            <a:b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trainee outcome?</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methods are used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 identify and evaluate </a:t>
            </a:r>
            <a:b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practices are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successful to identify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and evaluate trainee </a:t>
            </a:r>
            <a:b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outcomes?</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What are common </a:t>
            </a:r>
            <a:b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barriers to identifying </a:t>
            </a:r>
            <a:b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and evaluatin</a:t>
            </a:r>
            <a:r>
              <a:rPr lang="en-US" sz="140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 </a:t>
            </a:r>
            <a:r>
              <a:rPr lang="en-US" sz="1400" spc="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trainee outcomes?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components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of an ideal system for identification and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evaluation of trainee </a:t>
            </a:r>
            <a:b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en-US" sz="1400"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outcome</a:t>
            </a:r>
            <a:r>
              <a:rPr lang="en-US" sz="1400" u="sng" spc="0" baseline="0">
                <a:solidFill>
                  <a:schemeClr val="bg1"/>
                </a:solidFill>
                <a:latin typeface="Arial" panose="020B0604020202020204" pitchFamily="34" charset="0"/>
                <a:cs typeface="Arial" panose="020B0604020202020204" pitchFamily="34" charset="0"/>
              </a:rPr>
              <a:t>s</a:t>
            </a:r>
            <a:r>
              <a:rPr lang="en-US" sz="1400" u="sng" spc="0" baseline="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400" u="sng" spc="0" baseline="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 </a:t>
            </a:r>
            <a:endParaRPr lang="en-US" sz="1400" spc="0">
              <a:solidFill>
                <a:schemeClr val="bg1"/>
              </a:solidFill>
              <a:latin typeface="Arial" panose="020B0604020202020204" pitchFamily="34" charset="0"/>
              <a:cs typeface="Arial" panose="020B0604020202020204" pitchFamily="34" charset="0"/>
            </a:endParaRPr>
          </a:p>
          <a:p>
            <a:pPr>
              <a:spcAft>
                <a:spcPts val="800"/>
              </a:spcAft>
            </a:pPr>
            <a:r>
              <a:rPr lang="en-US" sz="1400" spc="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Appendix</a:t>
            </a:r>
            <a:endParaRPr lang="en-US" sz="1400" spc="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A7C11F2-F0FD-0B3A-E134-8AAE7A003446}"/>
              </a:ext>
              <a:ext uri="{C183D7F6-B498-43B3-948B-1728B52AA6E4}">
                <adec:decorative xmlns:adec="http://schemas.microsoft.com/office/drawing/2017/decorative" val="1"/>
              </a:ext>
            </a:extLst>
          </p:cNvPr>
          <p:cNvSpPr/>
          <p:nvPr/>
        </p:nvSpPr>
        <p:spPr>
          <a:xfrm>
            <a:off x="9332561" y="5962610"/>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TextBox 9">
            <a:extLst>
              <a:ext uri="{FF2B5EF4-FFF2-40B4-BE49-F238E27FC236}">
                <a16:creationId xmlns:a16="http://schemas.microsoft.com/office/drawing/2014/main" id="{00FBDA6A-AB30-BA36-97AD-29519A6D79E6}"/>
              </a:ext>
              <a:ext uri="{C183D7F6-B498-43B3-948B-1728B52AA6E4}">
                <adec:decorative xmlns:adec="http://schemas.microsoft.com/office/drawing/2017/decorative" val="1"/>
              </a:ext>
            </a:extLst>
          </p:cNvPr>
          <p:cNvSpPr txBox="1"/>
          <p:nvPr/>
        </p:nvSpPr>
        <p:spPr>
          <a:xfrm>
            <a:off x="9507491" y="5960061"/>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Appendix</a:t>
            </a:r>
          </a:p>
        </p:txBody>
      </p:sp>
      <p:sp>
        <p:nvSpPr>
          <p:cNvPr id="5" name="Slide Number Placeholder 5">
            <a:extLst>
              <a:ext uri="{FF2B5EF4-FFF2-40B4-BE49-F238E27FC236}">
                <a16:creationId xmlns:a16="http://schemas.microsoft.com/office/drawing/2014/main" id="{80CBD750-DAAA-E872-0463-118FDCFA7FA2}"/>
              </a:ext>
              <a:ext uri="{C183D7F6-B498-43B3-948B-1728B52AA6E4}">
                <adec:decorative xmlns:adec="http://schemas.microsoft.com/office/drawing/2017/decorative" val="1"/>
              </a:ext>
            </a:extLst>
          </p:cNvPr>
          <p:cNvSpPr txBox="1">
            <a:spLocks/>
          </p:cNvSpPr>
          <p:nvPr/>
        </p:nvSpPr>
        <p:spPr>
          <a:xfrm>
            <a:off x="11553145" y="6425815"/>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66</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2217342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F172-4283-F702-1442-0D2FF0B52F7E}"/>
              </a:ext>
            </a:extLst>
          </p:cNvPr>
          <p:cNvSpPr>
            <a:spLocks noGrp="1"/>
          </p:cNvSpPr>
          <p:nvPr>
            <p:ph type="title"/>
          </p:nvPr>
        </p:nvSpPr>
        <p:spPr/>
        <p:txBody>
          <a:bodyPr/>
          <a:lstStyle/>
          <a:p>
            <a:pPr>
              <a:tabLst>
                <a:tab pos="365760" algn="l"/>
                <a:tab pos="548640" algn="l"/>
              </a:tabLst>
            </a:pPr>
            <a:r>
              <a:rPr lang="en-US" b="0" cap="none">
                <a:latin typeface="Arial Black" panose="020B0A04020102020204" pitchFamily="34" charset="0"/>
              </a:rPr>
              <a:t>Links to Resources </a:t>
            </a:r>
          </a:p>
        </p:txBody>
      </p:sp>
      <p:sp>
        <p:nvSpPr>
          <p:cNvPr id="3" name="Content Placeholder 2">
            <a:extLst>
              <a:ext uri="{FF2B5EF4-FFF2-40B4-BE49-F238E27FC236}">
                <a16:creationId xmlns:a16="http://schemas.microsoft.com/office/drawing/2014/main" id="{7F369588-76F4-60DD-A162-A258C5D9F6F5}"/>
              </a:ext>
            </a:extLst>
          </p:cNvPr>
          <p:cNvSpPr>
            <a:spLocks noGrp="1"/>
          </p:cNvSpPr>
          <p:nvPr>
            <p:ph idx="1"/>
          </p:nvPr>
        </p:nvSpPr>
        <p:spPr>
          <a:xfrm>
            <a:off x="419101" y="1892488"/>
            <a:ext cx="8534400" cy="4328160"/>
          </a:xfrm>
        </p:spPr>
        <p:txBody>
          <a:bodyPr/>
          <a:lstStyle/>
          <a:p>
            <a:pPr marL="0" indent="0">
              <a:lnSpc>
                <a:spcPct val="100000"/>
              </a:lnSpc>
              <a:spcBef>
                <a:spcPts val="0"/>
              </a:spcBef>
              <a:spcAft>
                <a:spcPts val="600"/>
              </a:spcAft>
              <a:buClr>
                <a:srgbClr val="5EE0D4"/>
              </a:buClr>
              <a:buNone/>
              <a:tabLst>
                <a:tab pos="365760" algn="l"/>
                <a:tab pos="548640" algn="l"/>
              </a:tabLst>
            </a:pPr>
            <a:r>
              <a:rPr lang="en-US" dirty="0">
                <a:latin typeface="Arial" panose="020B0604020202020204" pitchFamily="34" charset="0"/>
              </a:rPr>
              <a:t>For more details on the resources and programs used to build this toolkit, review the following:</a:t>
            </a:r>
          </a:p>
          <a:p>
            <a:pPr>
              <a:lnSpc>
                <a:spcPct val="100000"/>
              </a:lnSpc>
              <a:spcBef>
                <a:spcPts val="0"/>
              </a:spcBef>
              <a:spcAft>
                <a:spcPts val="600"/>
              </a:spcAft>
              <a:buClr>
                <a:srgbClr val="5EE0D4"/>
              </a:buClr>
              <a:buFont typeface="Wingdings 3" panose="05040102010807070707" pitchFamily="18" charset="2"/>
              <a:buChar char="Ò"/>
              <a:tabLst>
                <a:tab pos="365760" algn="l"/>
                <a:tab pos="548640" algn="l"/>
              </a:tabLst>
            </a:pPr>
            <a:r>
              <a:rPr lang="en-US" dirty="0">
                <a:latin typeface="Arial" panose="020B0604020202020204" pitchFamily="34" charset="0"/>
              </a:rPr>
              <a:t>		</a:t>
            </a:r>
            <a:r>
              <a:rPr lang="en-US" spc="-20" dirty="0">
                <a:solidFill>
                  <a:schemeClr val="tx1"/>
                </a:solidFill>
                <a:highlight>
                  <a:srgbClr val="FFFF00"/>
                </a:highlight>
                <a:latin typeface="Arial" panose="020B0604020202020204" pitchFamily="34" charset="0"/>
                <a:hlinkClick r:id="rId3"/>
              </a:rPr>
              <a:t>The Supplemental Report</a:t>
            </a:r>
            <a:r>
              <a:rPr lang="en-US" spc="-20" dirty="0">
                <a:solidFill>
                  <a:schemeClr val="tx1"/>
                </a:solidFill>
                <a:latin typeface="Arial" panose="020B0604020202020204" pitchFamily="34" charset="0"/>
              </a:rPr>
              <a:t> </a:t>
            </a:r>
            <a:r>
              <a:rPr lang="en-US" spc="-20" dirty="0">
                <a:latin typeface="Arial" panose="020B0604020202020204" pitchFamily="34" charset="0"/>
              </a:rPr>
              <a:t>associated with the toolkit, 			explores in detail the content in this toolkit and  the 			resources used to create it.</a:t>
            </a:r>
          </a:p>
        </p:txBody>
      </p:sp>
      <p:sp>
        <p:nvSpPr>
          <p:cNvPr id="6" name="Rectangle 5">
            <a:extLst>
              <a:ext uri="{FF2B5EF4-FFF2-40B4-BE49-F238E27FC236}">
                <a16:creationId xmlns:a16="http://schemas.microsoft.com/office/drawing/2014/main" id="{D0C13917-0D14-24CE-EE89-480447BF229C}"/>
              </a:ext>
              <a:ext uri="{C183D7F6-B498-43B3-948B-1728B52AA6E4}">
                <adec:decorative xmlns:adec="http://schemas.microsoft.com/office/drawing/2017/decorative" val="1"/>
              </a:ext>
            </a:extLst>
          </p:cNvPr>
          <p:cNvSpPr/>
          <p:nvPr/>
        </p:nvSpPr>
        <p:spPr>
          <a:xfrm>
            <a:off x="9332561" y="5962610"/>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TextBox 8">
            <a:extLst>
              <a:ext uri="{FF2B5EF4-FFF2-40B4-BE49-F238E27FC236}">
                <a16:creationId xmlns:a16="http://schemas.microsoft.com/office/drawing/2014/main" id="{02C74AE0-001D-B6D0-981D-AC4AEDF6602F}"/>
              </a:ext>
              <a:ext uri="{C183D7F6-B498-43B3-948B-1728B52AA6E4}">
                <adec:decorative xmlns:adec="http://schemas.microsoft.com/office/drawing/2017/decorative" val="1"/>
              </a:ext>
            </a:extLst>
          </p:cNvPr>
          <p:cNvSpPr txBox="1"/>
          <p:nvPr/>
        </p:nvSpPr>
        <p:spPr>
          <a:xfrm>
            <a:off x="9507491" y="5960061"/>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Appendix</a:t>
            </a:r>
          </a:p>
        </p:txBody>
      </p:sp>
      <p:sp>
        <p:nvSpPr>
          <p:cNvPr id="4" name="Slide Number Placeholder 5">
            <a:extLst>
              <a:ext uri="{FF2B5EF4-FFF2-40B4-BE49-F238E27FC236}">
                <a16:creationId xmlns:a16="http://schemas.microsoft.com/office/drawing/2014/main" id="{D0DC9512-84C6-60CE-DC32-4CB52A01C2DA}"/>
              </a:ext>
              <a:ext uri="{C183D7F6-B498-43B3-948B-1728B52AA6E4}">
                <adec:decorative xmlns:adec="http://schemas.microsoft.com/office/drawing/2017/decorative" val="1"/>
              </a:ext>
            </a:extLst>
          </p:cNvPr>
          <p:cNvSpPr txBox="1">
            <a:spLocks/>
          </p:cNvSpPr>
          <p:nvPr/>
        </p:nvSpPr>
        <p:spPr>
          <a:xfrm>
            <a:off x="11553145" y="6429227"/>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67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979843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289A-D0A4-9AF2-518A-928CCA9D43B1}"/>
              </a:ext>
            </a:extLst>
          </p:cNvPr>
          <p:cNvSpPr>
            <a:spLocks noGrp="1"/>
          </p:cNvSpPr>
          <p:nvPr>
            <p:ph type="title"/>
          </p:nvPr>
        </p:nvSpPr>
        <p:spPr>
          <a:xfrm>
            <a:off x="419100" y="195397"/>
            <a:ext cx="8534400" cy="1499616"/>
          </a:xfrm>
        </p:spPr>
        <p:txBody>
          <a:bodyPr>
            <a:noAutofit/>
          </a:bodyPr>
          <a:lstStyle/>
          <a:p>
            <a:r>
              <a:rPr lang="en-US" b="0" cap="none">
                <a:latin typeface="Arial Black" panose="020B0A04020102020204" pitchFamily="34" charset="0"/>
              </a:rPr>
              <a:t>Navigate the Toolkit</a:t>
            </a:r>
          </a:p>
        </p:txBody>
      </p:sp>
      <p:sp>
        <p:nvSpPr>
          <p:cNvPr id="5" name="Content Placeholder 2">
            <a:extLst>
              <a:ext uri="{FF2B5EF4-FFF2-40B4-BE49-F238E27FC236}">
                <a16:creationId xmlns:a16="http://schemas.microsoft.com/office/drawing/2014/main" id="{5404CE88-D751-9AAB-EA92-F28F82A60A16}"/>
              </a:ext>
            </a:extLst>
          </p:cNvPr>
          <p:cNvSpPr>
            <a:spLocks noGrp="1"/>
          </p:cNvSpPr>
          <p:nvPr>
            <p:ph idx="1"/>
          </p:nvPr>
        </p:nvSpPr>
        <p:spPr>
          <a:xfrm>
            <a:off x="419100" y="1908239"/>
            <a:ext cx="8534400" cy="5016972"/>
          </a:xfrm>
        </p:spPr>
        <p:txBody>
          <a:bodyPr>
            <a:noAutofit/>
          </a:bodyPr>
          <a:lstStyle/>
          <a:p>
            <a:pPr marL="0" indent="0">
              <a:buClr>
                <a:srgbClr val="5FE0D4"/>
              </a:buClr>
              <a:buNone/>
              <a:tabLst>
                <a:tab pos="365760" algn="l"/>
                <a:tab pos="548640" algn="l"/>
              </a:tabLst>
            </a:pPr>
            <a:r>
              <a:rPr lang="en-US">
                <a:solidFill>
                  <a:srgbClr val="5FE0D4"/>
                </a:solidFill>
                <a:latin typeface="Arial" panose="020B0604020202020204" pitchFamily="34" charset="0"/>
              </a:rPr>
              <a:t>To navigate aspects of the toolkit that are of most interest to you, click on the topic:</a:t>
            </a:r>
          </a:p>
          <a:p>
            <a:pPr>
              <a:buClr>
                <a:srgbClr val="5FE0D4"/>
              </a:buClr>
              <a:buSzPct val="90000"/>
              <a:buFont typeface="Wingdings 3" panose="05040102010807070707" pitchFamily="18" charset="2"/>
              <a:buChar char="Ò"/>
              <a:tabLst>
                <a:tab pos="365760" algn="l"/>
                <a:tab pos="548640" algn="l"/>
              </a:tabLst>
            </a:pPr>
            <a:r>
              <a:rPr lang="en-US">
                <a:solidFill>
                  <a:srgbClr val="0D6BB4"/>
                </a:solidFill>
                <a:latin typeface="Arial" panose="020B0604020202020204" pitchFamily="34" charset="0"/>
              </a:rPr>
              <a:t>		</a:t>
            </a:r>
            <a:r>
              <a:rPr lang="en-US">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Importance of identifying and evaluating trainee outcome</a:t>
            </a:r>
            <a:r>
              <a:rPr lang="en-US">
                <a:latin typeface="Arial" panose="020B0604020202020204" pitchFamily="34" charset="0"/>
              </a:rPr>
              <a:t>s</a:t>
            </a:r>
          </a:p>
          <a:p>
            <a:pPr>
              <a:buClr>
                <a:srgbClr val="5FE0D4"/>
              </a:buClr>
              <a:buSzPct val="90000"/>
              <a:buFont typeface="Wingdings 3" panose="05040102010807070707" pitchFamily="18" charset="2"/>
              <a:buChar char="Ò"/>
              <a:tabLst>
                <a:tab pos="365760" algn="l"/>
                <a:tab pos="548640" algn="l"/>
              </a:tabLst>
            </a:pPr>
            <a:r>
              <a:rPr lang="en-US">
                <a:latin typeface="Arial" panose="020B0604020202020204" pitchFamily="34" charset="0"/>
              </a:rPr>
              <a:t> 		</a:t>
            </a:r>
            <a:r>
              <a:rPr lang="en-US">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Resources used to build this toolkit</a:t>
            </a:r>
            <a:endParaRPr lang="en-US">
              <a:latin typeface="Arial" panose="020B0604020202020204" pitchFamily="34" charset="0"/>
            </a:endParaRPr>
          </a:p>
          <a:p>
            <a:pPr>
              <a:buClr>
                <a:srgbClr val="5FE0D4"/>
              </a:buClr>
              <a:buSzPct val="90000"/>
              <a:buFont typeface="Wingdings 3" panose="05040102010807070707" pitchFamily="18" charset="2"/>
              <a:buChar char="Ò"/>
              <a:tabLst>
                <a:tab pos="365760" algn="l"/>
                <a:tab pos="548640" algn="l"/>
              </a:tabLst>
            </a:pPr>
            <a:r>
              <a:rPr lang="en-US">
                <a:latin typeface="Arial" panose="020B0604020202020204" pitchFamily="34" charset="0"/>
              </a:rPr>
              <a:t> 		</a:t>
            </a:r>
            <a:r>
              <a:rPr lang="en-US">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Trainee outcome definitions and success measures </a:t>
            </a:r>
            <a:endParaRPr lang="en-US">
              <a:latin typeface="Arial" panose="020B0604020202020204" pitchFamily="34" charset="0"/>
            </a:endParaRPr>
          </a:p>
          <a:p>
            <a:pPr marL="880110" lvl="2" indent="-285750">
              <a:lnSpc>
                <a:spcPct val="100000"/>
              </a:lnSpc>
              <a:buFont typeface="HelveticaNeueLT Std Lt" panose="020B0403020202020204" pitchFamily="34" charset="0"/>
              <a:buChar char="–"/>
              <a:tabLst>
                <a:tab pos="365760" algn="l"/>
                <a:tab pos="548640" algn="l"/>
              </a:tabLst>
            </a:pPr>
            <a:r>
              <a:rPr lang="en-US" sz="1800">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outcomes do programs consider when evaluating trainee outcomes?</a:t>
            </a:r>
            <a:endParaRPr lang="en-US" sz="1800">
              <a:latin typeface="Arial" panose="020B0604020202020204" pitchFamily="34" charset="0"/>
            </a:endParaRPr>
          </a:p>
          <a:p>
            <a:pPr marL="880110" lvl="2" indent="-285750">
              <a:lnSpc>
                <a:spcPct val="100000"/>
              </a:lnSpc>
              <a:buFont typeface="HelveticaNeueLT Std Lt" panose="020B0403020202020204" pitchFamily="34" charset="0"/>
              <a:buChar char="–"/>
              <a:tabLst>
                <a:tab pos="365760" algn="l"/>
                <a:tab pos="548640" algn="l"/>
              </a:tabLst>
            </a:pPr>
            <a:r>
              <a:rPr lang="en-US" sz="1800">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Do trainees in non-traditional career paths have different outcomes?</a:t>
            </a:r>
            <a:endParaRPr lang="en-US" sz="1800">
              <a:latin typeface="Arial" panose="020B0604020202020204" pitchFamily="34" charset="0"/>
            </a:endParaRPr>
          </a:p>
          <a:p>
            <a:pPr marL="880110" lvl="2" indent="-285750">
              <a:lnSpc>
                <a:spcPct val="100000"/>
              </a:lnSpc>
              <a:buFont typeface="HelveticaNeueLT Std Lt" panose="020B0403020202020204" pitchFamily="34" charset="0"/>
              <a:buChar char="–"/>
              <a:tabLst>
                <a:tab pos="365760" algn="l"/>
                <a:tab pos="548640" algn="l"/>
              </a:tabLst>
            </a:pPr>
            <a:r>
              <a:rPr lang="en-US" sz="1800">
                <a:latin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defines a successful trainee outcome? </a:t>
            </a:r>
            <a:endParaRPr lang="en-US" sz="1800">
              <a:latin typeface="Arial" panose="020B0604020202020204" pitchFamily="34" charset="0"/>
            </a:endParaRPr>
          </a:p>
          <a:p>
            <a:pPr marL="594360" lvl="2" indent="0">
              <a:lnSpc>
                <a:spcPct val="100000"/>
              </a:lnSpc>
              <a:buNone/>
              <a:tabLst>
                <a:tab pos="365760" algn="l"/>
                <a:tab pos="548640" algn="l"/>
              </a:tabLst>
            </a:pPr>
            <a:endParaRPr lang="en-US">
              <a:latin typeface="HelveticaNeueLT Std Lt" panose="020B0403020202020204" pitchFamily="34" charset="0"/>
            </a:endParaRPr>
          </a:p>
        </p:txBody>
      </p:sp>
      <p:sp>
        <p:nvSpPr>
          <p:cNvPr id="6" name="Rectangle 5">
            <a:extLst>
              <a:ext uri="{FF2B5EF4-FFF2-40B4-BE49-F238E27FC236}">
                <a16:creationId xmlns:a16="http://schemas.microsoft.com/office/drawing/2014/main" id="{3964DC5F-8BD7-FEC9-0193-7C74A231915F}"/>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TextBox 9">
            <a:extLst>
              <a:ext uri="{FF2B5EF4-FFF2-40B4-BE49-F238E27FC236}">
                <a16:creationId xmlns:a16="http://schemas.microsoft.com/office/drawing/2014/main" id="{DDF49B5E-D2F7-1843-324E-343F61DEF992}"/>
              </a:ext>
              <a:ext uri="{C183D7F6-B498-43B3-948B-1728B52AA6E4}">
                <adec:decorative xmlns:adec="http://schemas.microsoft.com/office/drawing/2017/decorative" val="1"/>
              </a:ext>
            </a:extLst>
          </p:cNvPr>
          <p:cNvSpPr txBox="1"/>
          <p:nvPr/>
        </p:nvSpPr>
        <p:spPr>
          <a:xfrm>
            <a:off x="9507491" y="408356"/>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8" name="Slide Number Placeholder 5">
            <a:extLst>
              <a:ext uri="{FF2B5EF4-FFF2-40B4-BE49-F238E27FC236}">
                <a16:creationId xmlns:a16="http://schemas.microsoft.com/office/drawing/2014/main" id="{E3F45AE5-640F-2DD6-F602-4E712DF177B6}"/>
              </a:ext>
              <a:ext uri="{C183D7F6-B498-43B3-948B-1728B52AA6E4}">
                <adec:decorative xmlns:adec="http://schemas.microsoft.com/office/drawing/2017/decorative" val="1"/>
              </a:ext>
            </a:extLst>
          </p:cNvPr>
          <p:cNvSpPr txBox="1">
            <a:spLocks/>
          </p:cNvSpPr>
          <p:nvPr/>
        </p:nvSpPr>
        <p:spPr>
          <a:xfrm>
            <a:off x="11597043" y="6421459"/>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7</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31850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289A-D0A4-9AF2-518A-928CCA9D43B1}"/>
              </a:ext>
            </a:extLst>
          </p:cNvPr>
          <p:cNvSpPr>
            <a:spLocks noGrp="1"/>
          </p:cNvSpPr>
          <p:nvPr>
            <p:ph type="title"/>
          </p:nvPr>
        </p:nvSpPr>
        <p:spPr>
          <a:xfrm>
            <a:off x="419100" y="193967"/>
            <a:ext cx="8534399" cy="1499616"/>
          </a:xfrm>
        </p:spPr>
        <p:txBody>
          <a:bodyPr>
            <a:noAutofit/>
          </a:bodyPr>
          <a:lstStyle/>
          <a:p>
            <a:r>
              <a:rPr lang="en-US" b="0" cap="none">
                <a:latin typeface="Arial Black" panose="020B0A04020102020204" pitchFamily="34" charset="0"/>
              </a:rPr>
              <a:t>Navigate the Toolkit</a:t>
            </a:r>
          </a:p>
        </p:txBody>
      </p:sp>
      <p:sp>
        <p:nvSpPr>
          <p:cNvPr id="5" name="Content Placeholder 2">
            <a:extLst>
              <a:ext uri="{FF2B5EF4-FFF2-40B4-BE49-F238E27FC236}">
                <a16:creationId xmlns:a16="http://schemas.microsoft.com/office/drawing/2014/main" id="{5404CE88-D751-9AAB-EA92-F28F82A60A16}"/>
              </a:ext>
            </a:extLst>
          </p:cNvPr>
          <p:cNvSpPr>
            <a:spLocks noGrp="1"/>
          </p:cNvSpPr>
          <p:nvPr>
            <p:ph idx="1"/>
          </p:nvPr>
        </p:nvSpPr>
        <p:spPr>
          <a:xfrm>
            <a:off x="419101" y="1902828"/>
            <a:ext cx="8458199" cy="4328160"/>
          </a:xfrm>
        </p:spPr>
        <p:txBody>
          <a:bodyPr>
            <a:noAutofit/>
          </a:bodyPr>
          <a:lstStyle/>
          <a:p>
            <a:pPr>
              <a:buClr>
                <a:srgbClr val="5FE0D4"/>
              </a:buClr>
              <a:buSzPct val="90000"/>
              <a:buFont typeface="Wingdings 3" panose="05040102010807070707" pitchFamily="18" charset="2"/>
              <a:buChar char="Ò"/>
              <a:tabLst>
                <a:tab pos="365760" algn="l"/>
                <a:tab pos="548640" algn="l"/>
              </a:tabLst>
            </a:pPr>
            <a:r>
              <a:rPr lang="en-US">
                <a:latin typeface="Arial" panose="020B0604020202020204" pitchFamily="34" charset="0"/>
              </a:rPr>
              <a:t> 		</a:t>
            </a:r>
            <a:r>
              <a:rPr lang="en-US" sz="2400">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Methods of identifying and evaluating trainee outcomes</a:t>
            </a:r>
            <a:endParaRPr lang="en-US" sz="2400">
              <a:latin typeface="Arial" panose="020B0604020202020204" pitchFamily="34" charset="0"/>
            </a:endParaRPr>
          </a:p>
          <a:p>
            <a:pPr marL="877824" lvl="1" indent="-285750">
              <a:lnSpc>
                <a:spcPct val="100000"/>
              </a:lnSpc>
              <a:buFont typeface="HelveticaNeueLT Std Lt" panose="020B0403020202020204" pitchFamily="34" charset="0"/>
              <a:buChar char="–"/>
              <a:tabLst>
                <a:tab pos="365760" algn="l"/>
                <a:tab pos="548640" algn="l"/>
              </a:tabLst>
            </a:pPr>
            <a:r>
              <a:rPr lang="en-US">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methods are most used?</a:t>
            </a:r>
            <a:endParaRPr lang="en-US">
              <a:latin typeface="Arial" panose="020B0604020202020204" pitchFamily="34" charset="0"/>
            </a:endParaRPr>
          </a:p>
          <a:p>
            <a:pPr marL="877824" lvl="1" indent="-285750">
              <a:lnSpc>
                <a:spcPct val="100000"/>
              </a:lnSpc>
              <a:buFont typeface="HelveticaNeueLT Std Lt" panose="020B0403020202020204" pitchFamily="34" charset="0"/>
              <a:buChar char="–"/>
              <a:tabLst>
                <a:tab pos="365760" algn="l"/>
                <a:tab pos="548640" algn="l"/>
              </a:tabLst>
            </a:pPr>
            <a:r>
              <a:rPr lang="en-US">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What methods are less commonly used?</a:t>
            </a:r>
            <a:endParaRPr lang="en-US">
              <a:latin typeface="Arial" panose="020B0604020202020204" pitchFamily="34" charset="0"/>
            </a:endParaRPr>
          </a:p>
          <a:p>
            <a:pPr>
              <a:buClr>
                <a:srgbClr val="5FE0D4"/>
              </a:buClr>
              <a:buSzPct val="90000"/>
              <a:buFont typeface="Wingdings 3" panose="05040102010807070707" pitchFamily="18" charset="2"/>
              <a:buChar char="Ò"/>
              <a:tabLst>
                <a:tab pos="365760" algn="l"/>
                <a:tab pos="548640" algn="l"/>
              </a:tabLst>
            </a:pPr>
            <a:r>
              <a:rPr lang="en-US" sz="2400">
                <a:latin typeface="Arial" panose="020B0604020202020204" pitchFamily="34" charset="0"/>
              </a:rPr>
              <a:t> 		</a:t>
            </a:r>
            <a:r>
              <a:rPr lang="en-US" sz="2400">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Successful practices to identify and evaluate trainee </a:t>
            </a:r>
            <a:r>
              <a:rPr lang="en-US" sz="2400">
                <a:latin typeface="Arial" panose="020B0604020202020204" pitchFamily="34" charset="0"/>
              </a:rPr>
              <a:t>			</a:t>
            </a:r>
            <a:r>
              <a:rPr lang="en-US" sz="2400">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outcomes</a:t>
            </a:r>
            <a:endParaRPr lang="en-US" sz="2400">
              <a:latin typeface="Arial" panose="020B0604020202020204" pitchFamily="34" charset="0"/>
            </a:endParaRPr>
          </a:p>
          <a:p>
            <a:pPr>
              <a:buClr>
                <a:srgbClr val="5FE0D4"/>
              </a:buClr>
              <a:buSzPct val="90000"/>
              <a:buFont typeface="Wingdings 3" panose="05040102010807070707" pitchFamily="18" charset="2"/>
              <a:buChar char="Ò"/>
              <a:tabLst>
                <a:tab pos="365760" algn="l"/>
                <a:tab pos="548640" algn="l"/>
              </a:tabLst>
            </a:pPr>
            <a:r>
              <a:rPr lang="en-US" sz="2400">
                <a:latin typeface="Arial" panose="020B0604020202020204" pitchFamily="34" charset="0"/>
              </a:rPr>
              <a:t> 		</a:t>
            </a:r>
            <a:r>
              <a:rPr lang="en-US" sz="2400">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Barriers to identifying and evaluating trainee outcomes</a:t>
            </a:r>
            <a:endParaRPr lang="en-US" sz="2400">
              <a:latin typeface="Arial" panose="020B0604020202020204" pitchFamily="34" charset="0"/>
            </a:endParaRPr>
          </a:p>
          <a:p>
            <a:pPr>
              <a:buClr>
                <a:srgbClr val="5FE0D4"/>
              </a:buClr>
              <a:buSzPct val="90000"/>
              <a:buFont typeface="Wingdings 3" panose="05040102010807070707" pitchFamily="18" charset="2"/>
              <a:buChar char="Ò"/>
              <a:tabLst>
                <a:tab pos="365760" algn="l"/>
                <a:tab pos="548640" algn="l"/>
              </a:tabLst>
            </a:pPr>
            <a:r>
              <a:rPr lang="en-US" sz="2400">
                <a:latin typeface="Arial" panose="020B0604020202020204" pitchFamily="34" charset="0"/>
              </a:rPr>
              <a:t> 		</a:t>
            </a:r>
            <a:r>
              <a:rPr lang="en-US" sz="2400">
                <a:latin typeface="Arial" panose="020B0604020202020204" pitchFamily="34" charset="0"/>
                <a:hlinkClick r:id="rId8" action="ppaction://hlinksldjump">
                  <a:extLst>
                    <a:ext uri="{A12FA001-AC4F-418D-AE19-62706E023703}">
                      <ahyp:hlinkClr xmlns:ahyp="http://schemas.microsoft.com/office/drawing/2018/hyperlinkcolor" val="tx"/>
                    </a:ext>
                  </a:extLst>
                </a:hlinkClick>
              </a:rPr>
              <a:t>Conclusions </a:t>
            </a:r>
            <a:endParaRPr lang="en-US" sz="2400">
              <a:latin typeface="Arial" panose="020B0604020202020204" pitchFamily="34" charset="0"/>
              <a:hlinkClick r:id="rId9" action="ppaction://hlinksldjump">
                <a:extLst>
                  <a:ext uri="{A12FA001-AC4F-418D-AE19-62706E023703}">
                    <ahyp:hlinkClr xmlns:ahyp="http://schemas.microsoft.com/office/drawing/2018/hyperlinkcolor" val="tx"/>
                  </a:ext>
                </a:extLst>
              </a:hlinkClick>
            </a:endParaRPr>
          </a:p>
          <a:p>
            <a:pPr>
              <a:buClr>
                <a:srgbClr val="5FE0D4"/>
              </a:buClr>
              <a:buSzPct val="90000"/>
              <a:buFont typeface="Wingdings 3" panose="05040102010807070707" pitchFamily="18" charset="2"/>
              <a:buChar char="Ò"/>
              <a:tabLst>
                <a:tab pos="365760" algn="l"/>
                <a:tab pos="548640" algn="l"/>
              </a:tabLst>
            </a:pPr>
            <a:r>
              <a:rPr lang="en-US" sz="2400">
                <a:latin typeface="Arial" panose="020B0604020202020204" pitchFamily="34" charset="0"/>
              </a:rPr>
              <a:t> 		</a:t>
            </a:r>
            <a:r>
              <a:rPr lang="en-US" sz="2400">
                <a:latin typeface="Arial" panose="020B0604020202020204" pitchFamily="34" charset="0"/>
                <a:hlinkClick r:id="rId10" action="ppaction://hlinksldjump">
                  <a:extLst>
                    <a:ext uri="{A12FA001-AC4F-418D-AE19-62706E023703}">
                      <ahyp:hlinkClr xmlns:ahyp="http://schemas.microsoft.com/office/drawing/2018/hyperlinkcolor" val="tx"/>
                    </a:ext>
                  </a:extLst>
                </a:hlinkClick>
              </a:rPr>
              <a:t>Appendix </a:t>
            </a:r>
            <a:endParaRPr lang="en-US" sz="2400">
              <a:latin typeface="Arial" panose="020B0604020202020204" pitchFamily="34" charset="0"/>
            </a:endParaRPr>
          </a:p>
          <a:p>
            <a:pPr>
              <a:buClr>
                <a:srgbClr val="5FE0D4"/>
              </a:buClr>
              <a:buSzPct val="90000"/>
              <a:buFont typeface="Wingdings 3" panose="05040102010807070707" pitchFamily="18" charset="2"/>
              <a:buChar char="Ò"/>
              <a:tabLst>
                <a:tab pos="365760" algn="l"/>
                <a:tab pos="548640" algn="l"/>
              </a:tabLst>
            </a:pPr>
            <a:endParaRPr lang="en-US">
              <a:latin typeface="HelveticaNeueLT Std Lt" panose="020B0403020202020204" pitchFamily="34" charset="0"/>
            </a:endParaRPr>
          </a:p>
          <a:p>
            <a:pPr>
              <a:buClr>
                <a:srgbClr val="5FE0D4"/>
              </a:buClr>
              <a:buSzPct val="90000"/>
              <a:buFont typeface="Wingdings 3" panose="05040102010807070707" pitchFamily="18" charset="2"/>
              <a:buChar char="Ò"/>
              <a:tabLst>
                <a:tab pos="365760" algn="l"/>
                <a:tab pos="548640" algn="l"/>
              </a:tabLst>
            </a:pPr>
            <a:endParaRPr lang="en-US">
              <a:latin typeface="HelveticaNeueLT Std Lt" panose="020B0403020202020204" pitchFamily="34" charset="0"/>
              <a:hlinkClick r:id="rId9" action="ppaction://hlinksldjump">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n-US"/>
          </a:p>
        </p:txBody>
      </p:sp>
      <p:sp>
        <p:nvSpPr>
          <p:cNvPr id="6" name="Rectangle 5">
            <a:extLst>
              <a:ext uri="{FF2B5EF4-FFF2-40B4-BE49-F238E27FC236}">
                <a16:creationId xmlns:a16="http://schemas.microsoft.com/office/drawing/2014/main" id="{3194D9B9-3310-00BB-AAF2-02D0144524BD}"/>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 name="TextBox 6">
            <a:extLst>
              <a:ext uri="{FF2B5EF4-FFF2-40B4-BE49-F238E27FC236}">
                <a16:creationId xmlns:a16="http://schemas.microsoft.com/office/drawing/2014/main" id="{DBA857FB-3994-DA93-E8FA-539935275AC1}"/>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8" name="Slide Number Placeholder 5">
            <a:extLst>
              <a:ext uri="{FF2B5EF4-FFF2-40B4-BE49-F238E27FC236}">
                <a16:creationId xmlns:a16="http://schemas.microsoft.com/office/drawing/2014/main" id="{877560C6-06EA-2434-65DF-EA3F4F59BF4B}"/>
              </a:ext>
              <a:ext uri="{C183D7F6-B498-43B3-948B-1728B52AA6E4}">
                <adec:decorative xmlns:adec="http://schemas.microsoft.com/office/drawing/2017/decorative" val="1"/>
              </a:ext>
            </a:extLst>
          </p:cNvPr>
          <p:cNvSpPr txBox="1">
            <a:spLocks/>
          </p:cNvSpPr>
          <p:nvPr/>
        </p:nvSpPr>
        <p:spPr>
          <a:xfrm>
            <a:off x="11593201" y="6425301"/>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8</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3901781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EA77-F6AF-FD1F-F947-578F0B08BA70}"/>
              </a:ext>
            </a:extLst>
          </p:cNvPr>
          <p:cNvSpPr>
            <a:spLocks noGrp="1"/>
          </p:cNvSpPr>
          <p:nvPr>
            <p:ph type="title"/>
          </p:nvPr>
        </p:nvSpPr>
        <p:spPr>
          <a:xfrm>
            <a:off x="419100" y="162507"/>
            <a:ext cx="8534400" cy="1499616"/>
          </a:xfrm>
        </p:spPr>
        <p:txBody>
          <a:bodyPr>
            <a:noAutofit/>
          </a:bodyPr>
          <a:lstStyle/>
          <a:p>
            <a:r>
              <a:rPr lang="en-US" sz="4000" b="0" i="0" cap="none" spc="-30">
                <a:effectLst/>
                <a:latin typeface="Arial Black" panose="020B0A04020102020204" pitchFamily="34" charset="0"/>
                <a:cs typeface="Arial" panose="020B0604020202020204" pitchFamily="34" charset="0"/>
              </a:rPr>
              <a:t>Importance of Identification and Evaluation of Trainee </a:t>
            </a:r>
            <a:r>
              <a:rPr lang="en-US" b="0" cap="none" spc="-30">
                <a:latin typeface="Arial Black" panose="020B0A04020102020204" pitchFamily="34" charset="0"/>
                <a:cs typeface="Arial" panose="020B0604020202020204" pitchFamily="34" charset="0"/>
              </a:rPr>
              <a:t>O</a:t>
            </a:r>
            <a:r>
              <a:rPr lang="en-US" sz="4000" b="0" i="0" cap="none" spc="-30">
                <a:effectLst/>
                <a:latin typeface="Arial Black" panose="020B0A04020102020204" pitchFamily="34" charset="0"/>
                <a:cs typeface="Arial" panose="020B0604020202020204" pitchFamily="34" charset="0"/>
              </a:rPr>
              <a:t>utcomes</a:t>
            </a:r>
            <a:endParaRPr lang="en-US" sz="4000" cap="none" spc="-30">
              <a:latin typeface="Arial Black" panose="020B0A040201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91D2C9-92FF-89A6-03F2-06875317B24C}"/>
              </a:ext>
            </a:extLst>
          </p:cNvPr>
          <p:cNvSpPr>
            <a:spLocks noGrp="1"/>
          </p:cNvSpPr>
          <p:nvPr>
            <p:ph idx="1"/>
          </p:nvPr>
        </p:nvSpPr>
        <p:spPr>
          <a:xfrm>
            <a:off x="419101" y="1867990"/>
            <a:ext cx="8534400" cy="4328160"/>
          </a:xfrm>
        </p:spPr>
        <p:txBody>
          <a:bodyPr>
            <a:normAutofit/>
          </a:bodyPr>
          <a:lstStyle/>
          <a:p>
            <a:pPr marL="0" indent="0">
              <a:lnSpc>
                <a:spcPct val="100000"/>
              </a:lnSpc>
              <a:spcBef>
                <a:spcPts val="0"/>
              </a:spcBef>
              <a:spcAft>
                <a:spcPts val="600"/>
              </a:spcAft>
              <a:buNone/>
            </a:pPr>
            <a:r>
              <a:rPr lang="en-US">
                <a:latin typeface="Arial" panose="020B0604020202020204" pitchFamily="34" charset="0"/>
              </a:rPr>
              <a:t>Information gained from outcomes can inform program policy changes and improvements and help programs and mentors understand disparities in trainee experiences and outcomes.</a:t>
            </a:r>
          </a:p>
          <a:p>
            <a:pPr marL="0" indent="0">
              <a:lnSpc>
                <a:spcPct val="100000"/>
              </a:lnSpc>
              <a:spcBef>
                <a:spcPts val="0"/>
              </a:spcBef>
              <a:spcAft>
                <a:spcPts val="600"/>
              </a:spcAft>
              <a:buNone/>
            </a:pPr>
            <a:r>
              <a:rPr lang="en-US">
                <a:latin typeface="Arial" panose="020B0604020202020204" pitchFamily="34" charset="0"/>
              </a:rPr>
              <a:t>Programs can assess whether they are achieving their own goals by knowing the outcomes of their trainees. They can also assess if their trainees are prepared for their own </a:t>
            </a:r>
            <a:br>
              <a:rPr lang="en-US">
                <a:latin typeface="Arial" panose="020B0604020202020204" pitchFamily="34" charset="0"/>
              </a:rPr>
            </a:br>
            <a:r>
              <a:rPr lang="en-US">
                <a:latin typeface="Arial" panose="020B0604020202020204" pitchFamily="34" charset="0"/>
              </a:rPr>
              <a:t>career paths</a:t>
            </a:r>
            <a:r>
              <a:rPr lang="en-US">
                <a:latin typeface="HelveticaNeueLT Std Lt" panose="020B0403020202020204" pitchFamily="34" charset="0"/>
              </a:rPr>
              <a:t>. </a:t>
            </a:r>
          </a:p>
        </p:txBody>
      </p:sp>
      <p:sp>
        <p:nvSpPr>
          <p:cNvPr id="8" name="Rectangle 7">
            <a:extLst>
              <a:ext uri="{FF2B5EF4-FFF2-40B4-BE49-F238E27FC236}">
                <a16:creationId xmlns:a16="http://schemas.microsoft.com/office/drawing/2014/main" id="{5D4A72B9-BCA8-E75E-1953-05D254A7A032}"/>
              </a:ext>
              <a:ext uri="{C183D7F6-B498-43B3-948B-1728B52AA6E4}">
                <adec:decorative xmlns:adec="http://schemas.microsoft.com/office/drawing/2017/decorative" val="1"/>
              </a:ext>
            </a:extLst>
          </p:cNvPr>
          <p:cNvSpPr/>
          <p:nvPr/>
        </p:nvSpPr>
        <p:spPr>
          <a:xfrm>
            <a:off x="9332561" y="422553"/>
            <a:ext cx="2904878" cy="27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5" name="Graphic 4" descr="Closed book with solid fill">
            <a:hlinkClick r:id="rId3"/>
            <a:extLst>
              <a:ext uri="{FF2B5EF4-FFF2-40B4-BE49-F238E27FC236}">
                <a16:creationId xmlns:a16="http://schemas.microsoft.com/office/drawing/2014/main" id="{F5147432-E008-C4BB-F17F-4D47634802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57640" y="5673477"/>
            <a:ext cx="574921" cy="574921"/>
          </a:xfrm>
          <a:prstGeom prst="rect">
            <a:avLst/>
          </a:prstGeom>
        </p:spPr>
      </p:pic>
      <p:sp>
        <p:nvSpPr>
          <p:cNvPr id="9" name="TextBox 8">
            <a:extLst>
              <a:ext uri="{FF2B5EF4-FFF2-40B4-BE49-F238E27FC236}">
                <a16:creationId xmlns:a16="http://schemas.microsoft.com/office/drawing/2014/main" id="{58B08933-5D2E-B89F-10AF-0FB99C9112EA}"/>
              </a:ext>
              <a:ext uri="{C183D7F6-B498-43B3-948B-1728B52AA6E4}">
                <adec:decorative xmlns:adec="http://schemas.microsoft.com/office/drawing/2017/decorative" val="1"/>
              </a:ext>
            </a:extLst>
          </p:cNvPr>
          <p:cNvSpPr txBox="1"/>
          <p:nvPr/>
        </p:nvSpPr>
        <p:spPr>
          <a:xfrm>
            <a:off x="9507491" y="418743"/>
            <a:ext cx="4261449" cy="307777"/>
          </a:xfrm>
          <a:prstGeom prst="rect">
            <a:avLst/>
          </a:prstGeom>
          <a:noFill/>
        </p:spPr>
        <p:txBody>
          <a:bodyPr wrap="square" rtlCol="0">
            <a:spAutoFit/>
          </a:bodyPr>
          <a:lstStyle/>
          <a:p>
            <a:r>
              <a:rPr lang="en-US" sz="1400">
                <a:solidFill>
                  <a:schemeClr val="bg1"/>
                </a:solidFill>
                <a:latin typeface="Arial Black" panose="020B0A04020102020204" pitchFamily="34" charset="0"/>
                <a:cs typeface="Arial" panose="020B0604020202020204" pitchFamily="34" charset="0"/>
              </a:rPr>
              <a:t>Introduction</a:t>
            </a:r>
          </a:p>
        </p:txBody>
      </p:sp>
      <p:sp>
        <p:nvSpPr>
          <p:cNvPr id="4" name="Slide Number Placeholder 5">
            <a:extLst>
              <a:ext uri="{FF2B5EF4-FFF2-40B4-BE49-F238E27FC236}">
                <a16:creationId xmlns:a16="http://schemas.microsoft.com/office/drawing/2014/main" id="{91E9C47C-A9AC-76CE-A65B-F34225ED2991}"/>
              </a:ext>
              <a:ext uri="{C183D7F6-B498-43B3-948B-1728B52AA6E4}">
                <adec:decorative xmlns:adec="http://schemas.microsoft.com/office/drawing/2017/decorative" val="1"/>
              </a:ext>
            </a:extLst>
          </p:cNvPr>
          <p:cNvSpPr txBox="1">
            <a:spLocks/>
          </p:cNvSpPr>
          <p:nvPr/>
        </p:nvSpPr>
        <p:spPr>
          <a:xfrm>
            <a:off x="11593201" y="6429143"/>
            <a:ext cx="826029" cy="365125"/>
          </a:xfrm>
          <a:prstGeom prst="rect">
            <a:avLst/>
          </a:prstGeom>
        </p:spPr>
        <p:txBody>
          <a:bodyPr vert="horz" lIns="91440" tIns="45720" rIns="91440" bIns="45720" rtlCol="0" anchor="ctr"/>
          <a:lstStyle>
            <a:defPPr>
              <a:defRPr lang="en-US"/>
            </a:defPPr>
            <a:lvl1pPr marL="0" algn="r" defTabSz="457200" rtl="0" eaLnBrk="1" latinLnBrk="0" hangingPunct="1">
              <a:defRPr sz="1200" i="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49777E-B587-4A8E-AC77-29066BCDE72F}" type="slidenum">
              <a:rPr lang="en-US" i="0" smtClean="0">
                <a:solidFill>
                  <a:schemeClr val="tx1"/>
                </a:solidFill>
                <a:latin typeface="HelveticaNeueLT Std Med" panose="020B0604020202020204" pitchFamily="34" charset="0"/>
              </a:rPr>
              <a:pPr algn="ctr"/>
              <a:t>9</a:t>
            </a:fld>
            <a:endParaRPr lang="en-US" i="0">
              <a:solidFill>
                <a:schemeClr val="tx1"/>
              </a:solidFill>
              <a:latin typeface="HelveticaNeueLT Std Med" panose="020B0604020202020204" pitchFamily="34" charset="0"/>
            </a:endParaRPr>
          </a:p>
        </p:txBody>
      </p:sp>
    </p:spTree>
    <p:extLst>
      <p:ext uri="{BB962C8B-B14F-4D97-AF65-F5344CB8AC3E}">
        <p14:creationId xmlns:p14="http://schemas.microsoft.com/office/powerpoint/2010/main" val="150208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Custom 1">
      <a:dk1>
        <a:sysClr val="windowText" lastClr="000000"/>
      </a:dk1>
      <a:lt1>
        <a:sysClr val="window" lastClr="FFFFFF"/>
      </a:lt1>
      <a:dk2>
        <a:srgbClr val="44546A"/>
      </a:dk2>
      <a:lt2>
        <a:srgbClr val="E7E6E6"/>
      </a:lt2>
      <a:accent1>
        <a:srgbClr val="0D6BB4"/>
      </a:accent1>
      <a:accent2>
        <a:srgbClr val="F58344"/>
      </a:accent2>
      <a:accent3>
        <a:srgbClr val="A5A5A5"/>
      </a:accent3>
      <a:accent4>
        <a:srgbClr val="FFC000"/>
      </a:accent4>
      <a:accent5>
        <a:srgbClr val="0D6BB4"/>
      </a:accent5>
      <a:accent6>
        <a:srgbClr val="70AD47"/>
      </a:accent6>
      <a:hlink>
        <a:srgbClr val="0D6BB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NHGRI Interview Summaries and Key Themes" id="{44CA3F12-E02F-4C10-9AA4-D270EE6E2A96}" vid="{5979B401-447B-4BDA-8585-F4FF53994956}"/>
    </a:ext>
  </a:extLst>
</a:theme>
</file>

<file path=ppt/theme/theme2.xml><?xml version="1.0" encoding="utf-8"?>
<a:theme xmlns:a="http://schemas.openxmlformats.org/drawingml/2006/main" name="Facet">
  <a:themeElements>
    <a:clrScheme name="Custom 2">
      <a:dk1>
        <a:sysClr val="windowText" lastClr="000000"/>
      </a:dk1>
      <a:lt1>
        <a:sysClr val="window" lastClr="FFFFFF"/>
      </a:lt1>
      <a:dk2>
        <a:srgbClr val="44546A"/>
      </a:dk2>
      <a:lt2>
        <a:srgbClr val="E7E6E6"/>
      </a:lt2>
      <a:accent1>
        <a:srgbClr val="0D6BB4"/>
      </a:accent1>
      <a:accent2>
        <a:srgbClr val="F58344"/>
      </a:accent2>
      <a:accent3>
        <a:srgbClr val="A5A5A5"/>
      </a:accent3>
      <a:accent4>
        <a:srgbClr val="FFC000"/>
      </a:accent4>
      <a:accent5>
        <a:srgbClr val="0D6BB4"/>
      </a:accent5>
      <a:accent6>
        <a:srgbClr val="70AD47"/>
      </a:accent6>
      <a:hlink>
        <a:srgbClr val="0D6BB4"/>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EEE01B3ED304B9B62A66DD07DAC45" ma:contentTypeVersion="5" ma:contentTypeDescription="Create a new document." ma:contentTypeScope="" ma:versionID="2f12dd23e8db1478cf0ab6aa074583f4">
  <xsd:schema xmlns:xsd="http://www.w3.org/2001/XMLSchema" xmlns:xs="http://www.w3.org/2001/XMLSchema" xmlns:p="http://schemas.microsoft.com/office/2006/metadata/properties" xmlns:ns2="f1025088-166c-4404-9f12-692821c3f39b" targetNamespace="http://schemas.microsoft.com/office/2006/metadata/properties" ma:root="true" ma:fieldsID="28d18978eb75e4a2d89c5a152e1df567" ns2:_="">
    <xsd:import namespace="f1025088-166c-4404-9f12-692821c3f3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25088-166c-4404-9f12-692821c3f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3F254-CAC0-4C0E-AAE1-0AEE935296CA}">
  <ds:schemaRefs>
    <ds:schemaRef ds:uri="http://schemas.microsoft.com/sharepoint/v3/contenttype/forms"/>
  </ds:schemaRefs>
</ds:datastoreItem>
</file>

<file path=customXml/itemProps2.xml><?xml version="1.0" encoding="utf-8"?>
<ds:datastoreItem xmlns:ds="http://schemas.openxmlformats.org/officeDocument/2006/customXml" ds:itemID="{9420B9CB-0F11-43FF-B233-D6F61D71B2CF}">
  <ds:schemaRefs>
    <ds:schemaRef ds:uri="f1025088-166c-4404-9f12-692821c3f39b"/>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E697F45-4968-4C9C-B1DE-56E387797F85}">
  <ds:schemaRefs>
    <ds:schemaRef ds:uri="f1025088-166c-4404-9f12-692821c3f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 2013 - 2022</Template>
  <TotalTime>36</TotalTime>
  <Words>5097</Words>
  <Application>Microsoft Macintosh PowerPoint</Application>
  <PresentationFormat>Widescreen</PresentationFormat>
  <Paragraphs>686</Paragraphs>
  <Slides>67</Slides>
  <Notes>52</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67</vt:i4>
      </vt:variant>
    </vt:vector>
  </HeadingPairs>
  <TitlesOfParts>
    <vt:vector size="81" baseType="lpstr">
      <vt:lpstr>Arial</vt:lpstr>
      <vt:lpstr>Arial Black</vt:lpstr>
      <vt:lpstr>Calibri</vt:lpstr>
      <vt:lpstr>Calibri Light</vt:lpstr>
      <vt:lpstr>HelveticaNeueLT Std Blk</vt:lpstr>
      <vt:lpstr>HelveticaNeueLT Std Lt</vt:lpstr>
      <vt:lpstr>HelveticaNeueLT Std Med</vt:lpstr>
      <vt:lpstr>Symbol</vt:lpstr>
      <vt:lpstr>Trebuchet MS</vt:lpstr>
      <vt:lpstr>Tw Cen MT</vt:lpstr>
      <vt:lpstr>Wingdings</vt:lpstr>
      <vt:lpstr>Wingdings 3</vt:lpstr>
      <vt:lpstr>1_Integral</vt:lpstr>
      <vt:lpstr>Facet</vt:lpstr>
      <vt:lpstr>Identifying  and Evaluating Trainee Outcomes</vt:lpstr>
      <vt:lpstr>Welcome Video</vt:lpstr>
      <vt:lpstr>Key Takeaways from Video</vt:lpstr>
      <vt:lpstr>Key Takeaways from Video</vt:lpstr>
      <vt:lpstr>Introduction</vt:lpstr>
      <vt:lpstr>What’s in the Toolkit?</vt:lpstr>
      <vt:lpstr>Navigate the Toolkit</vt:lpstr>
      <vt:lpstr>Navigate the Toolkit</vt:lpstr>
      <vt:lpstr>Importance of Identification and Evaluation of Trainee Outcomes</vt:lpstr>
      <vt:lpstr>Importance of Identification and Evaluation of Trainee Outcomes</vt:lpstr>
      <vt:lpstr>What Can You Learn–  Program Manager/Director </vt:lpstr>
      <vt:lpstr>What Can You Learn– PI/Mentor </vt:lpstr>
      <vt:lpstr>What Can You Learn–  Trainee in Biomedical Research </vt:lpstr>
      <vt:lpstr>Resources Used to  Build the Toolkit</vt:lpstr>
      <vt:lpstr>Trainee Success Measures and Outcome Definitions</vt:lpstr>
      <vt:lpstr>Most Training Programs Define Success Based on Their Own Program’s Mission and Goals </vt:lpstr>
      <vt:lpstr>Program Success  Is Not Always the Same  as Trainee Success</vt:lpstr>
      <vt:lpstr>Trainee Outcomes </vt:lpstr>
      <vt:lpstr>There Is No Standard Definition for Trainee Outcomes Across Career Categories or Within a Category </vt:lpstr>
      <vt:lpstr>Categories of  Trainee Outcomes</vt:lpstr>
      <vt:lpstr>Importance of Identifying and Evaluating Different Outcomes  </vt:lpstr>
      <vt:lpstr>Examples of Psychosocial Outcomes for Different Program Categories  </vt:lpstr>
      <vt:lpstr>Examples of Psychosocial Outcomes for Different Program Categories </vt:lpstr>
      <vt:lpstr>Examples of Professional Outcomes for Different Program Categories </vt:lpstr>
      <vt:lpstr>Examples of Professional Outcomes for Different Program Categories </vt:lpstr>
      <vt:lpstr>Examples of Professional Outcomes for Different Program Categories </vt:lpstr>
      <vt:lpstr>Examples of Professional Outcomes for Different Program Categories </vt:lpstr>
      <vt:lpstr>Do Trainees in Non-Academic  Career Paths Have Other Outcomes That Should Be Considered?</vt:lpstr>
      <vt:lpstr>Non-Academic Career Path Outcomes to Consider </vt:lpstr>
      <vt:lpstr>Methods for Identifying  and Evaluating Trainee Outcomes </vt:lpstr>
      <vt:lpstr>Common Methods Used  to Identify and Evaluate Trainee Outcomes </vt:lpstr>
      <vt:lpstr>Less Common Methods  Used to Identify and Evaluate Trainee Outcomes </vt:lpstr>
      <vt:lpstr>Successful Practices </vt:lpstr>
      <vt:lpstr>Successful Practices </vt:lpstr>
      <vt:lpstr>Successful Practices </vt:lpstr>
      <vt:lpstr>Successful Practices </vt:lpstr>
      <vt:lpstr>Successful Practices </vt:lpstr>
      <vt:lpstr>Successful Practices </vt:lpstr>
      <vt:lpstr>Internal Evaluations </vt:lpstr>
      <vt:lpstr>External Evaluations </vt:lpstr>
      <vt:lpstr>Successful Practices </vt:lpstr>
      <vt:lpstr>Trainee Engagement and Empowerment Techniques </vt:lpstr>
      <vt:lpstr>Trainee Engagement and Empowerment Techniques-  Community Building</vt:lpstr>
      <vt:lpstr>Trainee Engagement and  Empowerment Techniques-  Maintain Mentor-Mentee Relationships</vt:lpstr>
      <vt:lpstr>Trainee Engagement and  Empowerment Techniques- Incentivize Trainees to Share Their Career Trajectory</vt:lpstr>
      <vt:lpstr>Trainee Engagement and Empowerment Techniques- Incentivize Mentors to Continue Rapport Building</vt:lpstr>
      <vt:lpstr>Trainee Engagement and  Empowerment Techniques-  Provide Opportunities  for Feedback</vt:lpstr>
      <vt:lpstr>Combining Successful Practices is the Best Practice to  Identifying and Evaluating Trainee Outcomes   </vt:lpstr>
      <vt:lpstr>Barriers </vt:lpstr>
      <vt:lpstr>Barriers to Identifying and Evaluating Trainee Outcomes</vt:lpstr>
      <vt:lpstr>Barriers to Identifying and Evaluating Trainee Outcomes</vt:lpstr>
      <vt:lpstr>Barriers to Identifying and Evaluating Trainee Outcomes</vt:lpstr>
      <vt:lpstr>Barriers to Tracking Trainee Outcomes</vt:lpstr>
      <vt:lpstr>Barriers to Identifying and Evaluating Trainee Outcomes</vt:lpstr>
      <vt:lpstr>Barriers to Identifying and Evaluating Trainee Outcomes</vt:lpstr>
      <vt:lpstr>Barriers to Identifying and Evaluating Trainee Outcomes</vt:lpstr>
      <vt:lpstr>Components  of an Ideal System for Identification and Evaluation of Trainee Outcomes </vt:lpstr>
      <vt:lpstr>Components of an Ideal  System for Identification and Evaluation of Trainee Outcomes</vt:lpstr>
      <vt:lpstr>Components of an Ideal  Evaluation System</vt:lpstr>
      <vt:lpstr>Develop and Maintain an Institutional/Program Database</vt:lpstr>
      <vt:lpstr>Consistently Updating Program Database</vt:lpstr>
      <vt:lpstr>Evaluate Program Success</vt:lpstr>
      <vt:lpstr>Conclusion </vt:lpstr>
      <vt:lpstr>Additional Considerations</vt:lpstr>
      <vt:lpstr>Additional Considerations</vt:lpstr>
      <vt:lpstr>Appendix </vt:lpstr>
      <vt:lpstr>Links to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NHGRI Toolkit</dc:title>
  <dc:creator>Joe Sanchez</dc:creator>
  <cp:lastModifiedBy>Nerurkar, Mukul (NIH/NHGRI) [E]</cp:lastModifiedBy>
  <cp:revision>3</cp:revision>
  <dcterms:created xsi:type="dcterms:W3CDTF">2022-10-21T19:24:40Z</dcterms:created>
  <dcterms:modified xsi:type="dcterms:W3CDTF">2023-10-11T23:34:44Z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0x0101008C0EEE01B3ED304B9B62A66DD07DAC45</vt:lpwstr>
  </property>
  <property fmtid="{D5CDD505-2E9C-101B-9397-08002B2CF9AE}" pid="3" name="ArticulateGUID">
    <vt:lpwstr>E8278BF4-7624-48A2-974C-036748C1F0DD</vt:lpwstr>
  </property>
  <property fmtid="{D5CDD505-2E9C-101B-9397-08002B2CF9AE}" pid="4" name="ArticulatePath">
    <vt:lpwstr>https://rippleeffect.sharepoint.com/sites/NIHNHGRIBestPracticesforTraineeOutcomesinGenomicsResearch/Shared Documents/General/Final Documents/DRAFT_NHGRI Toolkit</vt:lpwstr>
  </property>
</Properties>
</file>