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4"/>
  </p:sldMasterIdLst>
  <p:notesMasterIdLst>
    <p:notesMasterId r:id="rId22"/>
  </p:notesMasterIdLst>
  <p:handoutMasterIdLst>
    <p:handoutMasterId r:id="rId23"/>
  </p:handoutMasterIdLst>
  <p:sldIdLst>
    <p:sldId id="279" r:id="rId5"/>
    <p:sldId id="304" r:id="rId6"/>
    <p:sldId id="310" r:id="rId7"/>
    <p:sldId id="312" r:id="rId8"/>
    <p:sldId id="316" r:id="rId9"/>
    <p:sldId id="324" r:id="rId10"/>
    <p:sldId id="325" r:id="rId11"/>
    <p:sldId id="323" r:id="rId12"/>
    <p:sldId id="327" r:id="rId13"/>
    <p:sldId id="328" r:id="rId14"/>
    <p:sldId id="329" r:id="rId15"/>
    <p:sldId id="339" r:id="rId16"/>
    <p:sldId id="331" r:id="rId17"/>
    <p:sldId id="326" r:id="rId18"/>
    <p:sldId id="340" r:id="rId19"/>
    <p:sldId id="309" r:id="rId20"/>
    <p:sldId id="293" r:id="rId21"/>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2251"/>
    <a:srgbClr val="02102A"/>
    <a:srgbClr val="00174E"/>
    <a:srgbClr val="052150"/>
    <a:srgbClr val="03204C"/>
    <a:srgbClr val="02122A"/>
    <a:srgbClr val="616166"/>
    <a:srgbClr val="5E9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B1679-E487-4C94-A536-B5FE2BC7AE23}" v="317" dt="2024-02-20T11:16:49.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423" autoAdjust="0"/>
  </p:normalViewPr>
  <p:slideViewPr>
    <p:cSldViewPr snapToGrid="0">
      <p:cViewPr varScale="1">
        <p:scale>
          <a:sx n="80" d="100"/>
          <a:sy n="80" d="100"/>
        </p:scale>
        <p:origin x="102" y="10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rurkar, Mukul (NIH/NHGRI) [E]" userId="be8bdb26-adc5-400f-b2bf-755e98b0bb78" providerId="ADAL" clId="{53CB1679-E487-4C94-A536-B5FE2BC7AE23}"/>
    <pc:docChg chg="modSld">
      <pc:chgData name="Nerurkar, Mukul (NIH/NHGRI) [E]" userId="be8bdb26-adc5-400f-b2bf-755e98b0bb78" providerId="ADAL" clId="{53CB1679-E487-4C94-A536-B5FE2BC7AE23}" dt="2024-02-20T11:16:49.134" v="690" actId="13244"/>
      <pc:docMkLst>
        <pc:docMk/>
      </pc:docMkLst>
      <pc:sldChg chg="modSp">
        <pc:chgData name="Nerurkar, Mukul (NIH/NHGRI) [E]" userId="be8bdb26-adc5-400f-b2bf-755e98b0bb78" providerId="ADAL" clId="{53CB1679-E487-4C94-A536-B5FE2BC7AE23}" dt="2024-02-20T11:01:17.594" v="670" actId="13244"/>
        <pc:sldMkLst>
          <pc:docMk/>
          <pc:sldMk cId="86102090" sldId="279"/>
        </pc:sldMkLst>
        <pc:spChg chg="mod">
          <ac:chgData name="Nerurkar, Mukul (NIH/NHGRI) [E]" userId="be8bdb26-adc5-400f-b2bf-755e98b0bb78" providerId="ADAL" clId="{53CB1679-E487-4C94-A536-B5FE2BC7AE23}" dt="2024-02-20T11:01:17.594" v="670" actId="13244"/>
          <ac:spMkLst>
            <pc:docMk/>
            <pc:sldMk cId="86102090" sldId="279"/>
            <ac:spMk id="9" creationId="{00000000-0000-0000-0000-000000000000}"/>
          </ac:spMkLst>
        </pc:spChg>
      </pc:sldChg>
      <pc:sldChg chg="addSp delSp modSp mod">
        <pc:chgData name="Nerurkar, Mukul (NIH/NHGRI) [E]" userId="be8bdb26-adc5-400f-b2bf-755e98b0bb78" providerId="ADAL" clId="{53CB1679-E487-4C94-A536-B5FE2BC7AE23}" dt="2024-02-20T11:00:59.653" v="669" actId="478"/>
        <pc:sldMkLst>
          <pc:docMk/>
          <pc:sldMk cId="84060723" sldId="293"/>
        </pc:sldMkLst>
        <pc:spChg chg="add del mod">
          <ac:chgData name="Nerurkar, Mukul (NIH/NHGRI) [E]" userId="be8bdb26-adc5-400f-b2bf-755e98b0bb78" providerId="ADAL" clId="{53CB1679-E487-4C94-A536-B5FE2BC7AE23}" dt="2024-02-20T11:00:59.653" v="669" actId="478"/>
          <ac:spMkLst>
            <pc:docMk/>
            <pc:sldMk cId="84060723" sldId="293"/>
            <ac:spMk id="2" creationId="{874A7F93-6AE1-6CDF-8559-31D5845EEEB4}"/>
          </ac:spMkLst>
        </pc:spChg>
      </pc:sldChg>
      <pc:sldChg chg="modSp">
        <pc:chgData name="Nerurkar, Mukul (NIH/NHGRI) [E]" userId="be8bdb26-adc5-400f-b2bf-755e98b0bb78" providerId="ADAL" clId="{53CB1679-E487-4C94-A536-B5FE2BC7AE23}" dt="2024-02-20T11:08:44.624" v="673" actId="13244"/>
        <pc:sldMkLst>
          <pc:docMk/>
          <pc:sldMk cId="1035067326" sldId="304"/>
        </pc:sldMkLst>
        <pc:spChg chg="mod">
          <ac:chgData name="Nerurkar, Mukul (NIH/NHGRI) [E]" userId="be8bdb26-adc5-400f-b2bf-755e98b0bb78" providerId="ADAL" clId="{53CB1679-E487-4C94-A536-B5FE2BC7AE23}" dt="2024-02-20T11:08:31.498" v="672" actId="13244"/>
          <ac:spMkLst>
            <pc:docMk/>
            <pc:sldMk cId="1035067326" sldId="304"/>
            <ac:spMk id="4" creationId="{00000000-0000-0000-0000-000000000000}"/>
          </ac:spMkLst>
        </pc:spChg>
        <pc:spChg chg="mod">
          <ac:chgData name="Nerurkar, Mukul (NIH/NHGRI) [E]" userId="be8bdb26-adc5-400f-b2bf-755e98b0bb78" providerId="ADAL" clId="{53CB1679-E487-4C94-A536-B5FE2BC7AE23}" dt="2024-02-20T11:01:48.366" v="671" actId="13244"/>
          <ac:spMkLst>
            <pc:docMk/>
            <pc:sldMk cId="1035067326" sldId="304"/>
            <ac:spMk id="5" creationId="{00000000-0000-0000-0000-000000000000}"/>
          </ac:spMkLst>
        </pc:spChg>
        <pc:spChg chg="mod">
          <ac:chgData name="Nerurkar, Mukul (NIH/NHGRI) [E]" userId="be8bdb26-adc5-400f-b2bf-755e98b0bb78" providerId="ADAL" clId="{53CB1679-E487-4C94-A536-B5FE2BC7AE23}" dt="2024-02-20T11:08:44.624" v="673" actId="13244"/>
          <ac:spMkLst>
            <pc:docMk/>
            <pc:sldMk cId="1035067326" sldId="304"/>
            <ac:spMk id="7" creationId="{0A55BE0F-21F9-C2FF-118D-9C964318D6BD}"/>
          </ac:spMkLst>
        </pc:spChg>
        <pc:picChg chg="mod">
          <ac:chgData name="Nerurkar, Mukul (NIH/NHGRI) [E]" userId="be8bdb26-adc5-400f-b2bf-755e98b0bb78" providerId="ADAL" clId="{53CB1679-E487-4C94-A536-B5FE2BC7AE23}" dt="2024-02-20T11:00:23.482" v="666" actId="962"/>
          <ac:picMkLst>
            <pc:docMk/>
            <pc:sldMk cId="1035067326" sldId="304"/>
            <ac:picMk id="8" creationId="{C714A5C0-3B89-E3DD-2CB4-91C5DB8BD9BD}"/>
          </ac:picMkLst>
        </pc:picChg>
      </pc:sldChg>
      <pc:sldChg chg="modSp">
        <pc:chgData name="Nerurkar, Mukul (NIH/NHGRI) [E]" userId="be8bdb26-adc5-400f-b2bf-755e98b0bb78" providerId="ADAL" clId="{53CB1679-E487-4C94-A536-B5FE2BC7AE23}" dt="2024-02-20T11:08:55.095" v="675" actId="13244"/>
        <pc:sldMkLst>
          <pc:docMk/>
          <pc:sldMk cId="3252468894" sldId="310"/>
        </pc:sldMkLst>
        <pc:spChg chg="mod">
          <ac:chgData name="Nerurkar, Mukul (NIH/NHGRI) [E]" userId="be8bdb26-adc5-400f-b2bf-755e98b0bb78" providerId="ADAL" clId="{53CB1679-E487-4C94-A536-B5FE2BC7AE23}" dt="2024-02-20T11:08:51.603" v="674" actId="13244"/>
          <ac:spMkLst>
            <pc:docMk/>
            <pc:sldMk cId="3252468894" sldId="310"/>
            <ac:spMk id="3" creationId="{FC64719D-EBB6-F6DB-CDDF-50677128BE11}"/>
          </ac:spMkLst>
        </pc:spChg>
        <pc:spChg chg="mod">
          <ac:chgData name="Nerurkar, Mukul (NIH/NHGRI) [E]" userId="be8bdb26-adc5-400f-b2bf-755e98b0bb78" providerId="ADAL" clId="{53CB1679-E487-4C94-A536-B5FE2BC7AE23}" dt="2024-02-20T11:08:55.095" v="675" actId="13244"/>
          <ac:spMkLst>
            <pc:docMk/>
            <pc:sldMk cId="3252468894" sldId="310"/>
            <ac:spMk id="4" creationId="{F29CF5FC-A521-B68C-7D3F-E0B1C9708C8F}"/>
          </ac:spMkLst>
        </pc:spChg>
      </pc:sldChg>
      <pc:sldChg chg="modSp mod">
        <pc:chgData name="Nerurkar, Mukul (NIH/NHGRI) [E]" userId="be8bdb26-adc5-400f-b2bf-755e98b0bb78" providerId="ADAL" clId="{53CB1679-E487-4C94-A536-B5FE2BC7AE23}" dt="2024-02-20T11:16:49.134" v="690" actId="13244"/>
        <pc:sldMkLst>
          <pc:docMk/>
          <pc:sldMk cId="258619445" sldId="312"/>
        </pc:sldMkLst>
        <pc:spChg chg="mod">
          <ac:chgData name="Nerurkar, Mukul (NIH/NHGRI) [E]" userId="be8bdb26-adc5-400f-b2bf-755e98b0bb78" providerId="ADAL" clId="{53CB1679-E487-4C94-A536-B5FE2BC7AE23}" dt="2024-02-20T11:09:17.248" v="677" actId="13244"/>
          <ac:spMkLst>
            <pc:docMk/>
            <pc:sldMk cId="258619445" sldId="312"/>
            <ac:spMk id="10" creationId="{00000000-0000-0000-0000-000000000000}"/>
          </ac:spMkLst>
        </pc:spChg>
        <pc:spChg chg="mod">
          <ac:chgData name="Nerurkar, Mukul (NIH/NHGRI) [E]" userId="be8bdb26-adc5-400f-b2bf-755e98b0bb78" providerId="ADAL" clId="{53CB1679-E487-4C94-A536-B5FE2BC7AE23}" dt="2024-02-20T11:09:51.684" v="683" actId="13244"/>
          <ac:spMkLst>
            <pc:docMk/>
            <pc:sldMk cId="258619445" sldId="312"/>
            <ac:spMk id="12" creationId="{00000000-0000-0000-0000-000000000000}"/>
          </ac:spMkLst>
        </pc:spChg>
        <pc:spChg chg="mod">
          <ac:chgData name="Nerurkar, Mukul (NIH/NHGRI) [E]" userId="be8bdb26-adc5-400f-b2bf-755e98b0bb78" providerId="ADAL" clId="{53CB1679-E487-4C94-A536-B5FE2BC7AE23}" dt="2024-02-20T11:09:56.468" v="685" actId="13244"/>
          <ac:spMkLst>
            <pc:docMk/>
            <pc:sldMk cId="258619445" sldId="312"/>
            <ac:spMk id="18" creationId="{00000000-0000-0000-0000-000000000000}"/>
          </ac:spMkLst>
        </pc:spChg>
        <pc:spChg chg="mod">
          <ac:chgData name="Nerurkar, Mukul (NIH/NHGRI) [E]" userId="be8bdb26-adc5-400f-b2bf-755e98b0bb78" providerId="ADAL" clId="{53CB1679-E487-4C94-A536-B5FE2BC7AE23}" dt="2024-02-20T11:09:44.713" v="681" actId="13244"/>
          <ac:spMkLst>
            <pc:docMk/>
            <pc:sldMk cId="258619445" sldId="312"/>
            <ac:spMk id="22" creationId="{00000000-0000-0000-0000-000000000000}"/>
          </ac:spMkLst>
        </pc:spChg>
        <pc:spChg chg="mod">
          <ac:chgData name="Nerurkar, Mukul (NIH/NHGRI) [E]" userId="be8bdb26-adc5-400f-b2bf-755e98b0bb78" providerId="ADAL" clId="{53CB1679-E487-4C94-A536-B5FE2BC7AE23}" dt="2024-02-20T11:10:00.962" v="687" actId="13244"/>
          <ac:spMkLst>
            <pc:docMk/>
            <pc:sldMk cId="258619445" sldId="312"/>
            <ac:spMk id="24" creationId="{00000000-0000-0000-0000-000000000000}"/>
          </ac:spMkLst>
        </pc:spChg>
        <pc:spChg chg="mod">
          <ac:chgData name="Nerurkar, Mukul (NIH/NHGRI) [E]" userId="be8bdb26-adc5-400f-b2bf-755e98b0bb78" providerId="ADAL" clId="{53CB1679-E487-4C94-A536-B5FE2BC7AE23}" dt="2024-02-20T11:09:35.091" v="679" actId="13244"/>
          <ac:spMkLst>
            <pc:docMk/>
            <pc:sldMk cId="258619445" sldId="312"/>
            <ac:spMk id="38" creationId="{7DEB7C95-6254-6419-E46E-038B6FC91E41}"/>
          </ac:spMkLst>
        </pc:spChg>
        <pc:spChg chg="mod">
          <ac:chgData name="Nerurkar, Mukul (NIH/NHGRI) [E]" userId="be8bdb26-adc5-400f-b2bf-755e98b0bb78" providerId="ADAL" clId="{53CB1679-E487-4C94-A536-B5FE2BC7AE23}" dt="2024-02-20T11:16:41.834" v="689" actId="13244"/>
          <ac:spMkLst>
            <pc:docMk/>
            <pc:sldMk cId="258619445" sldId="312"/>
            <ac:spMk id="40" creationId="{7D402411-69EA-075E-72A1-FE9ACA0B0EA6}"/>
          </ac:spMkLst>
        </pc:spChg>
        <pc:picChg chg="mod">
          <ac:chgData name="Nerurkar, Mukul (NIH/NHGRI) [E]" userId="be8bdb26-adc5-400f-b2bf-755e98b0bb78" providerId="ADAL" clId="{53CB1679-E487-4C94-A536-B5FE2BC7AE23}" dt="2024-02-20T10:56:35.268" v="23" actId="962"/>
          <ac:picMkLst>
            <pc:docMk/>
            <pc:sldMk cId="258619445" sldId="312"/>
            <ac:picMk id="5" creationId="{00000000-0000-0000-0000-000000000000}"/>
          </ac:picMkLst>
        </pc:picChg>
        <pc:picChg chg="mod">
          <ac:chgData name="Nerurkar, Mukul (NIH/NHGRI) [E]" userId="be8bdb26-adc5-400f-b2bf-755e98b0bb78" providerId="ADAL" clId="{53CB1679-E487-4C94-A536-B5FE2BC7AE23}" dt="2024-02-20T10:56:47.256" v="61" actId="962"/>
          <ac:picMkLst>
            <pc:docMk/>
            <pc:sldMk cId="258619445" sldId="312"/>
            <ac:picMk id="7" creationId="{00000000-0000-0000-0000-000000000000}"/>
          </ac:picMkLst>
        </pc:picChg>
        <pc:picChg chg="mod">
          <ac:chgData name="Nerurkar, Mukul (NIH/NHGRI) [E]" userId="be8bdb26-adc5-400f-b2bf-755e98b0bb78" providerId="ADAL" clId="{53CB1679-E487-4C94-A536-B5FE2BC7AE23}" dt="2024-02-20T11:09:15.070" v="676" actId="13244"/>
          <ac:picMkLst>
            <pc:docMk/>
            <pc:sldMk cId="258619445" sldId="312"/>
            <ac:picMk id="9" creationId="{00000000-0000-0000-0000-000000000000}"/>
          </ac:picMkLst>
        </pc:picChg>
        <pc:picChg chg="mod">
          <ac:chgData name="Nerurkar, Mukul (NIH/NHGRI) [E]" userId="be8bdb26-adc5-400f-b2bf-755e98b0bb78" providerId="ADAL" clId="{53CB1679-E487-4C94-A536-B5FE2BC7AE23}" dt="2024-02-20T11:09:49.146" v="682" actId="13244"/>
          <ac:picMkLst>
            <pc:docMk/>
            <pc:sldMk cId="258619445" sldId="312"/>
            <ac:picMk id="11" creationId="{00000000-0000-0000-0000-000000000000}"/>
          </ac:picMkLst>
        </pc:picChg>
        <pc:picChg chg="mod">
          <ac:chgData name="Nerurkar, Mukul (NIH/NHGRI) [E]" userId="be8bdb26-adc5-400f-b2bf-755e98b0bb78" providerId="ADAL" clId="{53CB1679-E487-4C94-A536-B5FE2BC7AE23}" dt="2024-02-20T10:57:21.027" v="145" actId="962"/>
          <ac:picMkLst>
            <pc:docMk/>
            <pc:sldMk cId="258619445" sldId="312"/>
            <ac:picMk id="13" creationId="{00000000-0000-0000-0000-000000000000}"/>
          </ac:picMkLst>
        </pc:picChg>
        <pc:picChg chg="mod">
          <ac:chgData name="Nerurkar, Mukul (NIH/NHGRI) [E]" userId="be8bdb26-adc5-400f-b2bf-755e98b0bb78" providerId="ADAL" clId="{53CB1679-E487-4C94-A536-B5FE2BC7AE23}" dt="2024-02-20T11:09:54.382" v="684" actId="13244"/>
          <ac:picMkLst>
            <pc:docMk/>
            <pc:sldMk cId="258619445" sldId="312"/>
            <ac:picMk id="17" creationId="{00000000-0000-0000-0000-000000000000}"/>
          </ac:picMkLst>
        </pc:picChg>
        <pc:picChg chg="mod">
          <ac:chgData name="Nerurkar, Mukul (NIH/NHGRI) [E]" userId="be8bdb26-adc5-400f-b2bf-755e98b0bb78" providerId="ADAL" clId="{53CB1679-E487-4C94-A536-B5FE2BC7AE23}" dt="2024-02-20T10:57:42.843" v="209" actId="962"/>
          <ac:picMkLst>
            <pc:docMk/>
            <pc:sldMk cId="258619445" sldId="312"/>
            <ac:picMk id="19" creationId="{00000000-0000-0000-0000-000000000000}"/>
          </ac:picMkLst>
        </pc:picChg>
        <pc:picChg chg="mod">
          <ac:chgData name="Nerurkar, Mukul (NIH/NHGRI) [E]" userId="be8bdb26-adc5-400f-b2bf-755e98b0bb78" providerId="ADAL" clId="{53CB1679-E487-4C94-A536-B5FE2BC7AE23}" dt="2024-02-20T11:09:41.595" v="680" actId="13244"/>
          <ac:picMkLst>
            <pc:docMk/>
            <pc:sldMk cId="258619445" sldId="312"/>
            <ac:picMk id="21" creationId="{00000000-0000-0000-0000-000000000000}"/>
          </ac:picMkLst>
        </pc:picChg>
        <pc:picChg chg="mod">
          <ac:chgData name="Nerurkar, Mukul (NIH/NHGRI) [E]" userId="be8bdb26-adc5-400f-b2bf-755e98b0bb78" providerId="ADAL" clId="{53CB1679-E487-4C94-A536-B5FE2BC7AE23}" dt="2024-02-20T11:09:58.964" v="686" actId="13244"/>
          <ac:picMkLst>
            <pc:docMk/>
            <pc:sldMk cId="258619445" sldId="312"/>
            <ac:picMk id="23" creationId="{00000000-0000-0000-0000-000000000000}"/>
          </ac:picMkLst>
        </pc:picChg>
        <pc:picChg chg="mod">
          <ac:chgData name="Nerurkar, Mukul (NIH/NHGRI) [E]" userId="be8bdb26-adc5-400f-b2bf-755e98b0bb78" providerId="ADAL" clId="{53CB1679-E487-4C94-A536-B5FE2BC7AE23}" dt="2024-02-20T11:09:32.372" v="678" actId="13244"/>
          <ac:picMkLst>
            <pc:docMk/>
            <pc:sldMk cId="258619445" sldId="312"/>
            <ac:picMk id="37" creationId="{A6FFB625-DA8E-6E7A-80E2-AA225D5065BD}"/>
          </ac:picMkLst>
        </pc:picChg>
        <pc:picChg chg="mod">
          <ac:chgData name="Nerurkar, Mukul (NIH/NHGRI) [E]" userId="be8bdb26-adc5-400f-b2bf-755e98b0bb78" providerId="ADAL" clId="{53CB1679-E487-4C94-A536-B5FE2BC7AE23}" dt="2024-02-20T11:16:39.772" v="688" actId="13244"/>
          <ac:picMkLst>
            <pc:docMk/>
            <pc:sldMk cId="258619445" sldId="312"/>
            <ac:picMk id="1028" creationId="{7C7EE025-2846-71E9-8A0D-432BAA42B7E5}"/>
          </ac:picMkLst>
        </pc:picChg>
        <pc:picChg chg="mod">
          <ac:chgData name="Nerurkar, Mukul (NIH/NHGRI) [E]" userId="be8bdb26-adc5-400f-b2bf-755e98b0bb78" providerId="ADAL" clId="{53CB1679-E487-4C94-A536-B5FE2BC7AE23}" dt="2024-02-20T11:16:49.134" v="690" actId="13244"/>
          <ac:picMkLst>
            <pc:docMk/>
            <pc:sldMk cId="258619445" sldId="312"/>
            <ac:picMk id="1030" creationId="{C6A9290B-0D7A-4B5E-5EF5-9D7B9747A502}"/>
          </ac:picMkLst>
        </pc:picChg>
      </pc:sldChg>
      <pc:sldChg chg="modSp">
        <pc:chgData name="Nerurkar, Mukul (NIH/NHGRI) [E]" userId="be8bdb26-adc5-400f-b2bf-755e98b0bb78" providerId="ADAL" clId="{53CB1679-E487-4C94-A536-B5FE2BC7AE23}" dt="2024-02-20T11:00:41.025" v="668"/>
        <pc:sldMkLst>
          <pc:docMk/>
          <pc:sldMk cId="2778558008" sldId="324"/>
        </pc:sldMkLst>
        <pc:graphicFrameChg chg="mod">
          <ac:chgData name="Nerurkar, Mukul (NIH/NHGRI) [E]" userId="be8bdb26-adc5-400f-b2bf-755e98b0bb78" providerId="ADAL" clId="{53CB1679-E487-4C94-A536-B5FE2BC7AE23}" dt="2024-02-20T11:00:41.025" v="668"/>
          <ac:graphicFrameMkLst>
            <pc:docMk/>
            <pc:sldMk cId="2778558008" sldId="324"/>
            <ac:graphicFrameMk id="4" creationId="{912B2A8E-F8ED-4213-8538-CE7B2404D5FD}"/>
          </ac:graphicFrameMkLst>
        </pc:graphicFrameChg>
      </pc:sldChg>
      <pc:sldChg chg="modSp">
        <pc:chgData name="Nerurkar, Mukul (NIH/NHGRI) [E]" userId="be8bdb26-adc5-400f-b2bf-755e98b0bb78" providerId="ADAL" clId="{53CB1679-E487-4C94-A536-B5FE2BC7AE23}" dt="2024-02-20T10:58:44.922" v="429" actId="962"/>
        <pc:sldMkLst>
          <pc:docMk/>
          <pc:sldMk cId="3965323745" sldId="325"/>
        </pc:sldMkLst>
        <pc:graphicFrameChg chg="mod">
          <ac:chgData name="Nerurkar, Mukul (NIH/NHGRI) [E]" userId="be8bdb26-adc5-400f-b2bf-755e98b0bb78" providerId="ADAL" clId="{53CB1679-E487-4C94-A536-B5FE2BC7AE23}" dt="2024-02-20T10:58:44.922" v="429" actId="962"/>
          <ac:graphicFrameMkLst>
            <pc:docMk/>
            <pc:sldMk cId="3965323745" sldId="325"/>
            <ac:graphicFrameMk id="8" creationId="{7FF1397A-40F5-4E1D-96CB-CC9265335CAC}"/>
          </ac:graphicFrameMkLst>
        </pc:graphicFrameChg>
        <pc:graphicFrameChg chg="mod">
          <ac:chgData name="Nerurkar, Mukul (NIH/NHGRI) [E]" userId="be8bdb26-adc5-400f-b2bf-755e98b0bb78" providerId="ADAL" clId="{53CB1679-E487-4C94-A536-B5FE2BC7AE23}" dt="2024-02-20T10:58:27.734" v="365" actId="962"/>
          <ac:graphicFrameMkLst>
            <pc:docMk/>
            <pc:sldMk cId="3965323745" sldId="325"/>
            <ac:graphicFrameMk id="9" creationId="{B01623DD-CFBA-4D97-984D-11F526AC9880}"/>
          </ac:graphicFrameMkLst>
        </pc:graphicFrameChg>
      </pc:sldChg>
      <pc:sldChg chg="modSp mod">
        <pc:chgData name="Nerurkar, Mukul (NIH/NHGRI) [E]" userId="be8bdb26-adc5-400f-b2bf-755e98b0bb78" providerId="ADAL" clId="{53CB1679-E487-4C94-A536-B5FE2BC7AE23}" dt="2024-02-20T10:58:58.340" v="487" actId="962"/>
        <pc:sldMkLst>
          <pc:docMk/>
          <pc:sldMk cId="2148091649" sldId="327"/>
        </pc:sldMkLst>
        <pc:picChg chg="mod">
          <ac:chgData name="Nerurkar, Mukul (NIH/NHGRI) [E]" userId="be8bdb26-adc5-400f-b2bf-755e98b0bb78" providerId="ADAL" clId="{53CB1679-E487-4C94-A536-B5FE2BC7AE23}" dt="2024-02-20T10:58:58.340" v="487" actId="962"/>
          <ac:picMkLst>
            <pc:docMk/>
            <pc:sldMk cId="2148091649" sldId="327"/>
            <ac:picMk id="5" creationId="{F196B7C0-2C78-8356-B1E2-75CE098EA543}"/>
          </ac:picMkLst>
        </pc:picChg>
      </pc:sldChg>
      <pc:sldChg chg="modSp mod">
        <pc:chgData name="Nerurkar, Mukul (NIH/NHGRI) [E]" userId="be8bdb26-adc5-400f-b2bf-755e98b0bb78" providerId="ADAL" clId="{53CB1679-E487-4C94-A536-B5FE2BC7AE23}" dt="2024-02-20T10:59:09.716" v="521" actId="962"/>
        <pc:sldMkLst>
          <pc:docMk/>
          <pc:sldMk cId="3794501036" sldId="339"/>
        </pc:sldMkLst>
        <pc:picChg chg="mod">
          <ac:chgData name="Nerurkar, Mukul (NIH/NHGRI) [E]" userId="be8bdb26-adc5-400f-b2bf-755e98b0bb78" providerId="ADAL" clId="{53CB1679-E487-4C94-A536-B5FE2BC7AE23}" dt="2024-02-20T10:59:09.716" v="521" actId="962"/>
          <ac:picMkLst>
            <pc:docMk/>
            <pc:sldMk cId="3794501036" sldId="339"/>
            <ac:picMk id="5" creationId="{67C924FC-9F2D-32E3-46E0-BA6C8D354C4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ih.sharepoint.com/sites/NHGRI-Extramural/Shared%20Documents/U24%20Resources/2023-01-12%20GDSWG%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ih.sharepoint.com/sites/NHGRI-Extramural/Shared%20Documents/U24%20Resources/2023-01-12%20GDSWG%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HG # of resources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Sheet2!$B$14</c:f>
              <c:strCache>
                <c:ptCount val="1"/>
                <c:pt idx="0">
                  <c:v>Count</c:v>
                </c:pt>
              </c:strCache>
            </c:strRef>
          </c:tx>
          <c:spPr>
            <a:solidFill>
              <a:schemeClr val="accent2"/>
            </a:solidFill>
            <a:ln>
              <a:noFill/>
            </a:ln>
            <a:effectLst/>
          </c:spPr>
          <c:invertIfNegative val="0"/>
          <c:cat>
            <c:numRef>
              <c:f>Sheet2!$A$15:$A$20</c:f>
              <c:numCache>
                <c:formatCode>General</c:formatCode>
                <c:ptCount val="6"/>
                <c:pt idx="0">
                  <c:v>2017</c:v>
                </c:pt>
                <c:pt idx="1">
                  <c:v>2018</c:v>
                </c:pt>
                <c:pt idx="2">
                  <c:v>2019</c:v>
                </c:pt>
                <c:pt idx="3">
                  <c:v>2020</c:v>
                </c:pt>
                <c:pt idx="4">
                  <c:v>2021</c:v>
                </c:pt>
                <c:pt idx="5">
                  <c:v>2022</c:v>
                </c:pt>
              </c:numCache>
            </c:numRef>
          </c:cat>
          <c:val>
            <c:numRef>
              <c:f>Sheet2!$B$15:$B$20</c:f>
              <c:numCache>
                <c:formatCode>General</c:formatCode>
                <c:ptCount val="6"/>
                <c:pt idx="0">
                  <c:v>31</c:v>
                </c:pt>
                <c:pt idx="1">
                  <c:v>34</c:v>
                </c:pt>
                <c:pt idx="2">
                  <c:v>34</c:v>
                </c:pt>
                <c:pt idx="3">
                  <c:v>37</c:v>
                </c:pt>
                <c:pt idx="4">
                  <c:v>40</c:v>
                </c:pt>
                <c:pt idx="5">
                  <c:v>44</c:v>
                </c:pt>
              </c:numCache>
            </c:numRef>
          </c:val>
          <c:extLst>
            <c:ext xmlns:c16="http://schemas.microsoft.com/office/drawing/2014/chart" uri="{C3380CC4-5D6E-409C-BE32-E72D297353CC}">
              <c16:uniqueId val="{00000000-86E9-45C1-A99E-E51A21394617}"/>
            </c:ext>
          </c:extLst>
        </c:ser>
        <c:dLbls>
          <c:showLegendKey val="0"/>
          <c:showVal val="0"/>
          <c:showCatName val="0"/>
          <c:showSerName val="0"/>
          <c:showPercent val="0"/>
          <c:showBubbleSize val="0"/>
        </c:dLbls>
        <c:gapWidth val="219"/>
        <c:overlap val="-27"/>
        <c:axId val="828492160"/>
        <c:axId val="828497080"/>
      </c:barChart>
      <c:catAx>
        <c:axId val="82849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8497080"/>
        <c:crosses val="autoZero"/>
        <c:auto val="1"/>
        <c:lblAlgn val="ctr"/>
        <c:lblOffset val="100"/>
        <c:noMultiLvlLbl val="0"/>
      </c:catAx>
      <c:valAx>
        <c:axId val="828497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849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HG resource funding</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Sheet2!$B$49</c:f>
              <c:strCache>
                <c:ptCount val="1"/>
                <c:pt idx="0">
                  <c:v>HG $</c:v>
                </c:pt>
              </c:strCache>
            </c:strRef>
          </c:tx>
          <c:spPr>
            <a:solidFill>
              <a:schemeClr val="accent1"/>
            </a:solidFill>
            <a:ln>
              <a:noFill/>
            </a:ln>
            <a:effectLst/>
          </c:spPr>
          <c:invertIfNegative val="0"/>
          <c:cat>
            <c:numRef>
              <c:f>Sheet2!$A$50:$A$55</c:f>
              <c:numCache>
                <c:formatCode>General</c:formatCode>
                <c:ptCount val="6"/>
                <c:pt idx="0">
                  <c:v>2017</c:v>
                </c:pt>
                <c:pt idx="1">
                  <c:v>2018</c:v>
                </c:pt>
                <c:pt idx="2">
                  <c:v>2019</c:v>
                </c:pt>
                <c:pt idx="3">
                  <c:v>2020</c:v>
                </c:pt>
                <c:pt idx="4">
                  <c:v>2021</c:v>
                </c:pt>
                <c:pt idx="5">
                  <c:v>2022</c:v>
                </c:pt>
              </c:numCache>
            </c:numRef>
          </c:cat>
          <c:val>
            <c:numRef>
              <c:f>Sheet2!$B$50:$B$55</c:f>
              <c:numCache>
                <c:formatCode>"$"0,," M"</c:formatCode>
                <c:ptCount val="6"/>
                <c:pt idx="0">
                  <c:v>62983983</c:v>
                </c:pt>
                <c:pt idx="1">
                  <c:v>60447296</c:v>
                </c:pt>
                <c:pt idx="2">
                  <c:v>63761670</c:v>
                </c:pt>
                <c:pt idx="3">
                  <c:v>66714817</c:v>
                </c:pt>
                <c:pt idx="4">
                  <c:v>70493121</c:v>
                </c:pt>
                <c:pt idx="5">
                  <c:v>74130074</c:v>
                </c:pt>
              </c:numCache>
            </c:numRef>
          </c:val>
          <c:extLst>
            <c:ext xmlns:c16="http://schemas.microsoft.com/office/drawing/2014/chart" uri="{C3380CC4-5D6E-409C-BE32-E72D297353CC}">
              <c16:uniqueId val="{00000000-DBCA-4D43-80D9-3B8E8C48E35B}"/>
            </c:ext>
          </c:extLst>
        </c:ser>
        <c:dLbls>
          <c:showLegendKey val="0"/>
          <c:showVal val="0"/>
          <c:showCatName val="0"/>
          <c:showSerName val="0"/>
          <c:showPercent val="0"/>
          <c:showBubbleSize val="0"/>
        </c:dLbls>
        <c:gapWidth val="150"/>
        <c:axId val="802961728"/>
        <c:axId val="802965336"/>
      </c:barChart>
      <c:lineChart>
        <c:grouping val="standard"/>
        <c:varyColors val="0"/>
        <c:ser>
          <c:idx val="2"/>
          <c:order val="1"/>
          <c:tx>
            <c:strRef>
              <c:f>Sheet2!$C$49</c:f>
              <c:strCache>
                <c:ptCount val="1"/>
                <c:pt idx="0">
                  <c:v>% of HG</c:v>
                </c:pt>
              </c:strCache>
            </c:strRef>
          </c:tx>
          <c:spPr>
            <a:ln w="38100" cap="rnd">
              <a:solidFill>
                <a:schemeClr val="accent3"/>
              </a:solidFill>
              <a:round/>
            </a:ln>
            <a:effectLst/>
          </c:spPr>
          <c:marker>
            <c:symbol val="none"/>
          </c:marker>
          <c:cat>
            <c:numRef>
              <c:f>Sheet2!$A$50:$A$55</c:f>
              <c:numCache>
                <c:formatCode>General</c:formatCode>
                <c:ptCount val="6"/>
                <c:pt idx="0">
                  <c:v>2017</c:v>
                </c:pt>
                <c:pt idx="1">
                  <c:v>2018</c:v>
                </c:pt>
                <c:pt idx="2">
                  <c:v>2019</c:v>
                </c:pt>
                <c:pt idx="3">
                  <c:v>2020</c:v>
                </c:pt>
                <c:pt idx="4">
                  <c:v>2021</c:v>
                </c:pt>
                <c:pt idx="5">
                  <c:v>2022</c:v>
                </c:pt>
              </c:numCache>
            </c:numRef>
          </c:cat>
          <c:val>
            <c:numRef>
              <c:f>Sheet2!$C$50:$C$55</c:f>
              <c:numCache>
                <c:formatCode>0%</c:formatCode>
                <c:ptCount val="6"/>
                <c:pt idx="0">
                  <c:v>0.17068830081300812</c:v>
                </c:pt>
                <c:pt idx="1">
                  <c:v>0.15459666496163682</c:v>
                </c:pt>
                <c:pt idx="2">
                  <c:v>0.15743622222222223</c:v>
                </c:pt>
                <c:pt idx="3">
                  <c:v>0.15515073720930234</c:v>
                </c:pt>
                <c:pt idx="4">
                  <c:v>0.16317852083333334</c:v>
                </c:pt>
                <c:pt idx="5">
                  <c:v>0.16886121640091117</c:v>
                </c:pt>
              </c:numCache>
            </c:numRef>
          </c:val>
          <c:smooth val="0"/>
          <c:extLst>
            <c:ext xmlns:c16="http://schemas.microsoft.com/office/drawing/2014/chart" uri="{C3380CC4-5D6E-409C-BE32-E72D297353CC}">
              <c16:uniqueId val="{00000001-DBCA-4D43-80D9-3B8E8C48E35B}"/>
            </c:ext>
          </c:extLst>
        </c:ser>
        <c:dLbls>
          <c:showLegendKey val="0"/>
          <c:showVal val="0"/>
          <c:showCatName val="0"/>
          <c:showSerName val="0"/>
          <c:showPercent val="0"/>
          <c:showBubbleSize val="0"/>
        </c:dLbls>
        <c:marker val="1"/>
        <c:smooth val="0"/>
        <c:axId val="1030629936"/>
        <c:axId val="1030632232"/>
      </c:lineChart>
      <c:catAx>
        <c:axId val="80296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2965336"/>
        <c:crosses val="autoZero"/>
        <c:auto val="1"/>
        <c:lblAlgn val="ctr"/>
        <c:lblOffset val="100"/>
        <c:noMultiLvlLbl val="0"/>
      </c:catAx>
      <c:valAx>
        <c:axId val="8029653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quot; M&quot;"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2961728"/>
        <c:crosses val="autoZero"/>
        <c:crossBetween val="between"/>
      </c:valAx>
      <c:valAx>
        <c:axId val="1030632232"/>
        <c:scaling>
          <c:orientation val="minMax"/>
          <c:max val="0.2"/>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0629936"/>
        <c:crosses val="max"/>
        <c:crossBetween val="between"/>
      </c:valAx>
      <c:catAx>
        <c:axId val="1030629936"/>
        <c:scaling>
          <c:orientation val="minMax"/>
        </c:scaling>
        <c:delete val="1"/>
        <c:axPos val="b"/>
        <c:numFmt formatCode="General" sourceLinked="1"/>
        <c:majorTickMark val="out"/>
        <c:minorTickMark val="none"/>
        <c:tickLblPos val="nextTo"/>
        <c:crossAx val="10306322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C9039C-FAAB-964A-8F3E-CCE540E90DCA}" type="datetimeFigureOut">
              <a:rPr lang="en-US" smtClean="0"/>
              <a:t>2/20/2024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259673-AA67-854A-A18B-D6B0120892BF}" type="slidenum">
              <a:rPr lang="en-US" smtClean="0"/>
              <a:t>‹#›</a:t>
            </a:fld>
            <a:endParaRPr lang="en-US"/>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401791-AF4A-434F-A100-3EAE938867AD}" type="datetimeFigureOut">
              <a:rPr lang="en-US" smtClean="0"/>
              <a:t>2/20/2024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8BAFF-ADEB-4744-BC7F-43E9D31D4077}" type="slidenum">
              <a:rPr lang="en-US" smtClean="0"/>
              <a:t>‹#›</a:t>
            </a:fld>
            <a:endParaRPr lang="en-US"/>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lobalbiodata.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globalbiodata.org/what-we-do/global-core-biodata-resources/list-of-current-global-core-biodata-resour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1</a:t>
            </a:fld>
            <a:endParaRPr lang="en-US"/>
          </a:p>
        </p:txBody>
      </p:sp>
    </p:spTree>
    <p:extLst>
      <p:ext uri="{BB962C8B-B14F-4D97-AF65-F5344CB8AC3E}">
        <p14:creationId xmlns:p14="http://schemas.microsoft.com/office/powerpoint/2010/main" val="128293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C871-A01F-AC6E-CDA3-F1D02CD80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D4AB3-3F4D-BBF0-04D7-68ABE6A84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B8D95-2BCB-7AA4-A7D2-7A1FB888A832}"/>
              </a:ext>
            </a:extLst>
          </p:cNvPr>
          <p:cNvSpPr>
            <a:spLocks noGrp="1"/>
          </p:cNvSpPr>
          <p:nvPr>
            <p:ph type="body" idx="1"/>
          </p:nvPr>
        </p:nvSpPr>
        <p:spPr/>
        <p:txBody>
          <a:bodyPr/>
          <a:lstStyle/>
          <a:p>
            <a:r>
              <a:rPr lang="en-US"/>
              <a:t>Regarding NHGRI investment in genomic community resources, the GDSWG was not comfortable recommending a percentage of budget allocation to be dedicated to the resources. </a:t>
            </a:r>
            <a:r>
              <a:rPr lang="en-US" b="1"/>
              <a:t>There was universal agreement that there needs to be a plan for growth and proliferation of resources. NHGRI was encouraged to use the framework of the resource lifecycle to identify end-of-life plans for resources. </a:t>
            </a:r>
            <a:r>
              <a:rPr lang="en-US"/>
              <a:t>In this life cycle, resources should exhibit innovation early on, maintain competitiveness in the context of other resources and when possible, leverage efforts with other resources and when appropriate mid-stage and then condense at end of life. Existing resources should lay the groundwork for these efforts. The GDSWG recognizes that this will mean consolidation and ramping down for some resources. </a:t>
            </a:r>
          </a:p>
        </p:txBody>
      </p:sp>
      <p:sp>
        <p:nvSpPr>
          <p:cNvPr id="4" name="Slide Number Placeholder 3">
            <a:extLst>
              <a:ext uri="{FF2B5EF4-FFF2-40B4-BE49-F238E27FC236}">
                <a16:creationId xmlns:a16="http://schemas.microsoft.com/office/drawing/2014/main" id="{905EE0D3-E3DE-79D7-C9A6-31BBE191637B}"/>
              </a:ext>
            </a:extLst>
          </p:cNvPr>
          <p:cNvSpPr>
            <a:spLocks noGrp="1"/>
          </p:cNvSpPr>
          <p:nvPr>
            <p:ph type="sldNum" sz="quarter" idx="10"/>
          </p:nvPr>
        </p:nvSpPr>
        <p:spPr/>
        <p:txBody>
          <a:bodyPr/>
          <a:lstStyle/>
          <a:p>
            <a:fld id="{8278BAFF-ADEB-4744-BC7F-43E9D31D4077}" type="slidenum">
              <a:rPr lang="en-US" smtClean="0"/>
              <a:t>10</a:t>
            </a:fld>
            <a:endParaRPr lang="en-US"/>
          </a:p>
        </p:txBody>
      </p:sp>
    </p:spTree>
    <p:extLst>
      <p:ext uri="{BB962C8B-B14F-4D97-AF65-F5344CB8AC3E}">
        <p14:creationId xmlns:p14="http://schemas.microsoft.com/office/powerpoint/2010/main" val="394949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5BDCE-5B3F-E757-DEA2-1D81CA841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7DCC4-0274-6F7D-5A55-11BDF316E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3306D-D0F9-3173-F19B-E62253CCAB24}"/>
              </a:ext>
            </a:extLst>
          </p:cNvPr>
          <p:cNvSpPr>
            <a:spLocks noGrp="1"/>
          </p:cNvSpPr>
          <p:nvPr>
            <p:ph type="body" idx="1"/>
          </p:nvPr>
        </p:nvSpPr>
        <p:spPr/>
        <p:txBody>
          <a:bodyPr/>
          <a:lstStyle/>
          <a:p>
            <a:r>
              <a:rPr lang="en-US"/>
              <a:t>Regarding balancing the investment and value of large-scale resources relative to R01s, the GDSWG recognized there is </a:t>
            </a:r>
            <a:r>
              <a:rPr lang="en-US" b="1"/>
              <a:t>a clear capacity building nature of resources given the data and tools they provide to the research community that should be considered when making funding decisions</a:t>
            </a:r>
            <a:r>
              <a:rPr lang="en-US"/>
              <a:t>. While there is critical innovation from R01’s, it has not been the mechanism to generate large community resources (</a:t>
            </a:r>
            <a:r>
              <a:rPr lang="en-US" i="1" err="1"/>
              <a:t>e.g</a:t>
            </a:r>
            <a:r>
              <a:rPr lang="en-US"/>
              <a:t>, </a:t>
            </a:r>
            <a:r>
              <a:rPr lang="en-US" err="1"/>
              <a:t>Reactome</a:t>
            </a:r>
            <a:r>
              <a:rPr lang="en-US"/>
              <a:t>, </a:t>
            </a:r>
            <a:r>
              <a:rPr lang="en-US" err="1"/>
              <a:t>ClinVar</a:t>
            </a:r>
            <a:r>
              <a:rPr lang="en-US"/>
              <a:t> </a:t>
            </a:r>
            <a:r>
              <a:rPr lang="en-US" err="1"/>
              <a:t>etc</a:t>
            </a:r>
            <a:r>
              <a:rPr lang="en-US"/>
              <a:t>) that have wider impact and usage. </a:t>
            </a:r>
          </a:p>
        </p:txBody>
      </p:sp>
      <p:sp>
        <p:nvSpPr>
          <p:cNvPr id="4" name="Slide Number Placeholder 3">
            <a:extLst>
              <a:ext uri="{FF2B5EF4-FFF2-40B4-BE49-F238E27FC236}">
                <a16:creationId xmlns:a16="http://schemas.microsoft.com/office/drawing/2014/main" id="{1C79F49C-D604-EADE-C4C7-5C7622D73283}"/>
              </a:ext>
            </a:extLst>
          </p:cNvPr>
          <p:cNvSpPr>
            <a:spLocks noGrp="1"/>
          </p:cNvSpPr>
          <p:nvPr>
            <p:ph type="sldNum" sz="quarter" idx="10"/>
          </p:nvPr>
        </p:nvSpPr>
        <p:spPr/>
        <p:txBody>
          <a:bodyPr/>
          <a:lstStyle/>
          <a:p>
            <a:fld id="{8278BAFF-ADEB-4744-BC7F-43E9D31D4077}" type="slidenum">
              <a:rPr lang="en-US" smtClean="0"/>
              <a:t>11</a:t>
            </a:fld>
            <a:endParaRPr lang="en-US"/>
          </a:p>
        </p:txBody>
      </p:sp>
    </p:spTree>
    <p:extLst>
      <p:ext uri="{BB962C8B-B14F-4D97-AF65-F5344CB8AC3E}">
        <p14:creationId xmlns:p14="http://schemas.microsoft.com/office/powerpoint/2010/main" val="348260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7B63-3DA5-B0EF-8B06-7B650AB59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7EA8D-C640-7E00-C2F8-5D9A63FEA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C19FE-262B-0A1C-CFD9-652EB61E2549}"/>
              </a:ext>
            </a:extLst>
          </p:cNvPr>
          <p:cNvSpPr>
            <a:spLocks noGrp="1"/>
          </p:cNvSpPr>
          <p:nvPr>
            <p:ph type="body" idx="1"/>
          </p:nvPr>
        </p:nvSpPr>
        <p:spPr/>
        <p:txBody>
          <a:bodyPr/>
          <a:lstStyle/>
          <a:p>
            <a:endParaRPr lang="en-US" dirty="0">
              <a:cs typeface="Calibri"/>
            </a:endParaRPr>
          </a:p>
          <a:p>
            <a:endParaRPr lang="en-US"/>
          </a:p>
          <a:p>
            <a:r>
              <a:rPr lang="en-US" dirty="0"/>
              <a:t>The GDSWG did </a:t>
            </a:r>
            <a:r>
              <a:rPr lang="en-US" b="1" dirty="0"/>
              <a:t>not</a:t>
            </a:r>
            <a:r>
              <a:rPr lang="en-US" dirty="0"/>
              <a:t> feel that funding caps (such as NSF’s 10 year limit on funding for resources) were warranted at this time as there are not clear “off-ramp” mechanisms for critical resources. While potential mechanisms have been suggested in the past (commercial content licensing, “freemium” </a:t>
            </a:r>
            <a:r>
              <a:rPr lang="en-US" i="1" dirty="0" err="1"/>
              <a:t>etc</a:t>
            </a:r>
            <a:r>
              <a:rPr lang="en-US" dirty="0"/>
              <a:t>) and were discussed by GDSWG, NHGRI does not currently encourage privatization, licensing fees and different fees for commercial/academic entities (as this not only contradicts the requirements of the NHGRI resources PAR but also the eligibility criteria of the Global Core Biodata Resources). It is recommended that this be revisited during the NHGRI strategic planning process. The NIH DMS policy also has implications for any solution as resources are often used as repositories for research data. </a:t>
            </a:r>
            <a:r>
              <a:rPr lang="en-US" b="1" dirty="0"/>
              <a:t>Recognizing that this is a critical issue given limited funding and the continued need for innovation and cutting-edge resources, the NHGRI ecosystem should be assessed now for such “off-ramps” where key data and tools could be absorbed (if still highly utilized and/or impactful). This should be done in conjunction with the needs assessment and portfolio review (see below) so that this is done strategically to avoid the abrupt sunsetting of key resources due to funding constraints. </a:t>
            </a:r>
            <a:r>
              <a:rPr lang="en-US" dirty="0"/>
              <a:t> </a:t>
            </a:r>
            <a:endParaRPr lang="en-US" dirty="0">
              <a:cs typeface="Calibri"/>
            </a:endParaRPr>
          </a:p>
          <a:p>
            <a:r>
              <a:rPr lang="en-US" dirty="0"/>
              <a:t>When considering the lifecycle, </a:t>
            </a:r>
            <a:r>
              <a:rPr lang="en-US" b="1" dirty="0"/>
              <a:t>early stage should also be a focus of early stage investment </a:t>
            </a:r>
            <a:r>
              <a:rPr lang="en-US" dirty="0"/>
              <a:t>(NIH or other technical support, UI/UX consultants, integration into existing resources, portability, flagship resources sharing knowledge or acting as consultants and contributing back to other resources in commons/ecosystem </a:t>
            </a:r>
            <a:r>
              <a:rPr lang="en-US" i="1" dirty="0"/>
              <a:t>etc</a:t>
            </a:r>
            <a:r>
              <a:rPr lang="en-US" dirty="0"/>
              <a:t>.) </a:t>
            </a:r>
            <a:r>
              <a:rPr lang="en-US" b="1" dirty="0"/>
              <a:t>as this could prove to not only be cost effective but also could increase usage and impact, reducing technical debt and lack of integration. </a:t>
            </a:r>
            <a:endParaRPr lang="en-US" dirty="0"/>
          </a:p>
        </p:txBody>
      </p:sp>
      <p:sp>
        <p:nvSpPr>
          <p:cNvPr id="4" name="Slide Number Placeholder 3">
            <a:extLst>
              <a:ext uri="{FF2B5EF4-FFF2-40B4-BE49-F238E27FC236}">
                <a16:creationId xmlns:a16="http://schemas.microsoft.com/office/drawing/2014/main" id="{8A03B463-B35D-78C5-A612-9EA07699DDBF}"/>
              </a:ext>
            </a:extLst>
          </p:cNvPr>
          <p:cNvSpPr>
            <a:spLocks noGrp="1"/>
          </p:cNvSpPr>
          <p:nvPr>
            <p:ph type="sldNum" sz="quarter" idx="10"/>
          </p:nvPr>
        </p:nvSpPr>
        <p:spPr/>
        <p:txBody>
          <a:bodyPr/>
          <a:lstStyle/>
          <a:p>
            <a:fld id="{8278BAFF-ADEB-4744-BC7F-43E9D31D4077}" type="slidenum">
              <a:rPr lang="en-US" smtClean="0"/>
              <a:t>12</a:t>
            </a:fld>
            <a:endParaRPr lang="en-US"/>
          </a:p>
        </p:txBody>
      </p:sp>
    </p:spTree>
    <p:extLst>
      <p:ext uri="{BB962C8B-B14F-4D97-AF65-F5344CB8AC3E}">
        <p14:creationId xmlns:p14="http://schemas.microsoft.com/office/powerpoint/2010/main" val="2953007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E5BB-807D-E2D0-89B2-EBD50C32B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FA2D5-D329-E1FC-3039-F4A814B50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4C28A-5092-619A-2846-B33D00BC90C3}"/>
              </a:ext>
            </a:extLst>
          </p:cNvPr>
          <p:cNvSpPr>
            <a:spLocks noGrp="1"/>
          </p:cNvSpPr>
          <p:nvPr>
            <p:ph type="body" idx="1"/>
          </p:nvPr>
        </p:nvSpPr>
        <p:spPr/>
        <p:txBody>
          <a:bodyPr/>
          <a:lstStyle/>
          <a:p>
            <a:r>
              <a:rPr lang="en-US" b="1"/>
              <a:t>The GDSWG felt it was critical that NHGRI conduct a landscape analysis</a:t>
            </a:r>
            <a:r>
              <a:rPr lang="en-US"/>
              <a:t>. This would include a needs assessment concurrently with a portfolio review to identify gaps within the genomic community resources landscape. Other grant mechanisms and data products (that operate like a resource but funded very differently) should be included in the portfolio review. </a:t>
            </a:r>
            <a:r>
              <a:rPr lang="en-US" b="1"/>
              <a:t>Once this is completed, having the full portfolio more visible would assist not only NHGRI but also the research community</a:t>
            </a:r>
            <a:r>
              <a:rPr lang="en-US"/>
              <a:t>. Global research indexes (such as re3data.org) were discussed which not only improve visibility and community engagement but also provide key metadata to improve discoverability. The landscape analysis would help: </a:t>
            </a:r>
          </a:p>
          <a:p>
            <a:pPr marL="285750" indent="-285750">
              <a:buFont typeface="Arial,Sans-Serif"/>
              <a:buChar char="•"/>
            </a:pPr>
            <a:r>
              <a:rPr lang="en-US"/>
              <a:t>Determine which areas there is an abundance or lack of resources. </a:t>
            </a:r>
            <a:endParaRPr lang="en-US">
              <a:cs typeface="Calibri"/>
            </a:endParaRPr>
          </a:p>
          <a:p>
            <a:pPr marL="285750" indent="-285750">
              <a:buFont typeface="Arial,Sans-Serif"/>
              <a:buChar char="•"/>
            </a:pPr>
            <a:r>
              <a:rPr lang="en-US"/>
              <a:t>Identify any overlap and/or synergy among the existing resources. </a:t>
            </a:r>
            <a:endParaRPr lang="en-US">
              <a:cs typeface="Calibri"/>
            </a:endParaRPr>
          </a:p>
          <a:p>
            <a:pPr marL="285750" indent="-285750">
              <a:buFont typeface="Arial,Sans-Serif"/>
              <a:buChar char="•"/>
            </a:pPr>
            <a:r>
              <a:rPr lang="en-US"/>
              <a:t>Determine the value of resource utilization, taking into account the complexities  of community needs and impact.  </a:t>
            </a:r>
            <a:endParaRPr lang="en-US">
              <a:cs typeface="Calibri"/>
            </a:endParaRPr>
          </a:p>
          <a:p>
            <a:pPr marL="285750" indent="-285750">
              <a:buFont typeface="Arial,Sans-Serif"/>
              <a:buChar char="•"/>
            </a:pPr>
            <a:r>
              <a:rPr lang="en-US"/>
              <a:t>Determine impact and success of deliverables across different mechanisms.  </a:t>
            </a:r>
            <a:endParaRPr lang="en-US">
              <a:cs typeface="Calibri"/>
            </a:endParaRPr>
          </a:p>
          <a:p>
            <a:r>
              <a:rPr lang="en-US" b="1"/>
              <a:t>It was noted that the biggest challenge may not be in identifying the gaps but on deciding what is aligned with the mission of NHGRI.</a:t>
            </a:r>
            <a:endParaRPr lang="en-US"/>
          </a:p>
        </p:txBody>
      </p:sp>
      <p:sp>
        <p:nvSpPr>
          <p:cNvPr id="4" name="Slide Number Placeholder 3">
            <a:extLst>
              <a:ext uri="{FF2B5EF4-FFF2-40B4-BE49-F238E27FC236}">
                <a16:creationId xmlns:a16="http://schemas.microsoft.com/office/drawing/2014/main" id="{F3E4D0F9-3D2C-03BF-6AE1-619AC347EA65}"/>
              </a:ext>
            </a:extLst>
          </p:cNvPr>
          <p:cNvSpPr>
            <a:spLocks noGrp="1"/>
          </p:cNvSpPr>
          <p:nvPr>
            <p:ph type="sldNum" sz="quarter" idx="10"/>
          </p:nvPr>
        </p:nvSpPr>
        <p:spPr/>
        <p:txBody>
          <a:bodyPr/>
          <a:lstStyle/>
          <a:p>
            <a:fld id="{8278BAFF-ADEB-4744-BC7F-43E9D31D4077}" type="slidenum">
              <a:rPr lang="en-US" smtClean="0"/>
              <a:t>13</a:t>
            </a:fld>
            <a:endParaRPr lang="en-US"/>
          </a:p>
        </p:txBody>
      </p:sp>
    </p:spTree>
    <p:extLst>
      <p:ext uri="{BB962C8B-B14F-4D97-AF65-F5344CB8AC3E}">
        <p14:creationId xmlns:p14="http://schemas.microsoft.com/office/powerpoint/2010/main" val="46917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Anshul and Shannon, who would you like to acknowledge (whole GDSWG, NHGRI)?</a:t>
            </a:r>
          </a:p>
        </p:txBody>
      </p:sp>
      <p:sp>
        <p:nvSpPr>
          <p:cNvPr id="4" name="Slide Number Placeholder 3"/>
          <p:cNvSpPr>
            <a:spLocks noGrp="1"/>
          </p:cNvSpPr>
          <p:nvPr>
            <p:ph type="sldNum" sz="quarter" idx="5"/>
          </p:nvPr>
        </p:nvSpPr>
        <p:spPr/>
        <p:txBody>
          <a:bodyPr/>
          <a:lstStyle/>
          <a:p>
            <a:fld id="{8278BAFF-ADEB-4744-BC7F-43E9D31D4077}" type="slidenum">
              <a:rPr lang="en-US" smtClean="0"/>
              <a:t>15</a:t>
            </a:fld>
            <a:endParaRPr lang="en-US"/>
          </a:p>
        </p:txBody>
      </p:sp>
    </p:spTree>
    <p:extLst>
      <p:ext uri="{BB962C8B-B14F-4D97-AF65-F5344CB8AC3E}">
        <p14:creationId xmlns:p14="http://schemas.microsoft.com/office/powerpoint/2010/main" val="410457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16</a:t>
            </a:fld>
            <a:endParaRPr lang="en-US"/>
          </a:p>
        </p:txBody>
      </p:sp>
    </p:spTree>
    <p:extLst>
      <p:ext uri="{BB962C8B-B14F-4D97-AF65-F5344CB8AC3E}">
        <p14:creationId xmlns:p14="http://schemas.microsoft.com/office/powerpoint/2010/main" val="52148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17</a:t>
            </a:fld>
            <a:endParaRPr lang="en-US"/>
          </a:p>
        </p:txBody>
      </p:sp>
    </p:spTree>
    <p:extLst>
      <p:ext uri="{BB962C8B-B14F-4D97-AF65-F5344CB8AC3E}">
        <p14:creationId xmlns:p14="http://schemas.microsoft.com/office/powerpoint/2010/main" val="146164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2</a:t>
            </a:fld>
            <a:endParaRPr lang="en-US"/>
          </a:p>
        </p:txBody>
      </p:sp>
    </p:spTree>
    <p:extLst>
      <p:ext uri="{BB962C8B-B14F-4D97-AF65-F5344CB8AC3E}">
        <p14:creationId xmlns:p14="http://schemas.microsoft.com/office/powerpoint/2010/main" val="214283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2E13F-FEFA-11C8-6FDC-27FB3E681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E9043-EA3B-E868-245E-C3E7E3190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863DC-78AF-9C63-7AC4-3F4651A022C5}"/>
              </a:ext>
            </a:extLst>
          </p:cNvPr>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16E7372-BF6A-3606-62B8-A45CAE635C82}"/>
              </a:ext>
            </a:extLst>
          </p:cNvPr>
          <p:cNvSpPr>
            <a:spLocks noGrp="1"/>
          </p:cNvSpPr>
          <p:nvPr>
            <p:ph type="sldNum" sz="quarter" idx="10"/>
          </p:nvPr>
        </p:nvSpPr>
        <p:spPr/>
        <p:txBody>
          <a:bodyPr/>
          <a:lstStyle/>
          <a:p>
            <a:fld id="{8278BAFF-ADEB-4744-BC7F-43E9D31D4077}" type="slidenum">
              <a:rPr lang="en-US" smtClean="0"/>
              <a:t>3</a:t>
            </a:fld>
            <a:endParaRPr lang="en-US"/>
          </a:p>
        </p:txBody>
      </p:sp>
    </p:spTree>
    <p:extLst>
      <p:ext uri="{BB962C8B-B14F-4D97-AF65-F5344CB8AC3E}">
        <p14:creationId xmlns:p14="http://schemas.microsoft.com/office/powerpoint/2010/main" val="234878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Please note: </a:t>
            </a:r>
          </a:p>
          <a:p>
            <a:pPr marL="171450" indent="-171450">
              <a:buFont typeface="Arial"/>
              <a:buChar char="•"/>
            </a:pPr>
            <a:r>
              <a:rPr lang="en-US" dirty="0"/>
              <a:t>Shannon </a:t>
            </a:r>
            <a:r>
              <a:rPr lang="en-US" dirty="0" err="1"/>
              <a:t>McWeeney</a:t>
            </a:r>
            <a:r>
              <a:rPr lang="en-US" dirty="0"/>
              <a:t> and Anshul </a:t>
            </a:r>
            <a:r>
              <a:rPr lang="en-US" dirty="0" err="1"/>
              <a:t>Kundaje</a:t>
            </a:r>
            <a:r>
              <a:rPr lang="en-US" dirty="0"/>
              <a:t> are the outgoing 2023 co-chairs and Tim Reddy and Casey Overby Taylor are the new 2024 co-chairs.</a:t>
            </a:r>
            <a:endParaRPr lang="en-US" dirty="0">
              <a:cs typeface="Calibri" panose="020F0502020204030204"/>
            </a:endParaRPr>
          </a:p>
          <a:p>
            <a:pPr marL="171450" indent="-171450">
              <a:buFont typeface="Arial" panose="020B0604020202020204" pitchFamily="34" charset="0"/>
              <a:buChar char="•"/>
            </a:pPr>
            <a:r>
              <a:rPr lang="en-US" dirty="0">
                <a:cs typeface="Calibri" panose="020F0502020204030204"/>
              </a:rPr>
              <a:t>Gail </a:t>
            </a:r>
            <a:r>
              <a:rPr lang="en-US" dirty="0" err="1">
                <a:cs typeface="Calibri" panose="020F0502020204030204"/>
              </a:rPr>
              <a:t>Jarvik</a:t>
            </a:r>
            <a:r>
              <a:rPr lang="en-US" dirty="0">
                <a:cs typeface="Calibri" panose="020F0502020204030204"/>
              </a:rPr>
              <a:t> rotated out of the GDSWG at the end of 2023, and Iftikhar </a:t>
            </a:r>
            <a:r>
              <a:rPr lang="en-US" dirty="0" err="1">
                <a:cs typeface="Calibri" panose="020F0502020204030204"/>
              </a:rPr>
              <a:t>Kullo</a:t>
            </a:r>
            <a:r>
              <a:rPr lang="en-US" dirty="0">
                <a:cs typeface="Calibri" panose="020F0502020204030204"/>
              </a:rPr>
              <a:t> rotated on in early 2024.</a:t>
            </a:r>
            <a:endParaRPr lang="en-US" dirty="0"/>
          </a:p>
          <a:p>
            <a:pPr marL="171450" indent="-171450">
              <a:buFont typeface="Arial" panose="020B0604020202020204" pitchFamily="34" charset="0"/>
              <a:buChar char="•"/>
            </a:pPr>
            <a:r>
              <a:rPr lang="en-US" dirty="0"/>
              <a:t>Which members are on council (Iftikhar </a:t>
            </a:r>
            <a:r>
              <a:rPr lang="en-US" dirty="0" err="1"/>
              <a:t>Kullo</a:t>
            </a:r>
            <a:r>
              <a:rPr lang="en-US" dirty="0"/>
              <a:t> and Tim Reddy)</a:t>
            </a:r>
            <a:endParaRPr lang="en-US" dirty="0">
              <a:cs typeface="Calibri"/>
            </a:endParaRPr>
          </a:p>
        </p:txBody>
      </p:sp>
      <p:sp>
        <p:nvSpPr>
          <p:cNvPr id="4" name="Slide Number Placeholder 3"/>
          <p:cNvSpPr>
            <a:spLocks noGrp="1"/>
          </p:cNvSpPr>
          <p:nvPr>
            <p:ph type="sldNum" sz="quarter" idx="5"/>
          </p:nvPr>
        </p:nvSpPr>
        <p:spPr/>
        <p:txBody>
          <a:bodyPr/>
          <a:lstStyle/>
          <a:p>
            <a:fld id="{DDDEFD91-08FF-8C4A-93C9-52DA5DB6B9BA}" type="slidenum">
              <a:rPr lang="en-US" smtClean="0"/>
              <a:t>4</a:t>
            </a:fld>
            <a:endParaRPr lang="en-US"/>
          </a:p>
        </p:txBody>
      </p:sp>
    </p:spTree>
    <p:extLst>
      <p:ext uri="{BB962C8B-B14F-4D97-AF65-F5344CB8AC3E}">
        <p14:creationId xmlns:p14="http://schemas.microsoft.com/office/powerpoint/2010/main" val="102519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68B5-BEF9-65A3-6A42-756C4EDCB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8F35A-C956-742A-FD80-8D1AEF35A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3D5EB-DC19-E60A-D7F6-F9BC22C60B08}"/>
              </a:ext>
            </a:extLst>
          </p:cNvPr>
          <p:cNvSpPr>
            <a:spLocks noGrp="1"/>
          </p:cNvSpPr>
          <p:nvPr>
            <p:ph type="body" idx="1"/>
          </p:nvPr>
        </p:nvSpPr>
        <p:spPr/>
        <p:txBody>
          <a:bodyPr/>
          <a:lstStyle/>
          <a:p>
            <a:pPr>
              <a:defRPr/>
            </a:pPr>
            <a:r>
              <a:rPr lang="en-US" dirty="0">
                <a:cs typeface="Calibri"/>
              </a:rPr>
              <a:t>1. The working group started 2023 off with discussions surrounding various offerings by the NHGRI training program </a:t>
            </a:r>
            <a:r>
              <a:rPr lang="en-US" strike="sngStrike" dirty="0">
                <a:cs typeface="Calibri"/>
              </a:rPr>
              <a:t>opportunities</a:t>
            </a:r>
            <a:r>
              <a:rPr lang="en-US" dirty="0">
                <a:cs typeface="Calibri"/>
              </a:rPr>
              <a:t> </a:t>
            </a:r>
            <a:r>
              <a:rPr lang="en-US" strike="sngStrike" dirty="0">
                <a:cs typeface="Calibri"/>
              </a:rPr>
              <a:t>offered through</a:t>
            </a:r>
            <a:r>
              <a:rPr lang="en-US" dirty="0">
                <a:cs typeface="Calibri"/>
              </a:rPr>
              <a:t>, focusing in particular on </a:t>
            </a:r>
            <a:r>
              <a:rPr lang="en-US" dirty="0"/>
              <a:t>genomic data science training opportunities at multiple career stages, and on diversifying the genomic data science workforce. </a:t>
            </a:r>
            <a:endParaRPr lang="en-US">
              <a:cs typeface="Calibri"/>
            </a:endParaRPr>
          </a:p>
          <a:p>
            <a:endParaRPr lang="en-US">
              <a:cs typeface="Calibri"/>
            </a:endParaRPr>
          </a:p>
          <a:p>
            <a:pPr>
              <a:lnSpc>
                <a:spcPct val="90000"/>
              </a:lnSpc>
              <a:spcBef>
                <a:spcPts val="1333"/>
              </a:spcBef>
            </a:pPr>
            <a:r>
              <a:rPr lang="en-US" dirty="0">
                <a:cs typeface="Calibri"/>
              </a:rPr>
              <a:t>2. Next, new initiatives and renewals were brought to the working group for feedback:</a:t>
            </a:r>
            <a:endParaRPr lang="en-US" dirty="0">
              <a:ea typeface="Calibri"/>
              <a:cs typeface="Calibri"/>
            </a:endParaRPr>
          </a:p>
          <a:p>
            <a:pPr>
              <a:lnSpc>
                <a:spcPct val="90000"/>
              </a:lnSpc>
              <a:spcBef>
                <a:spcPts val="1333"/>
              </a:spcBef>
            </a:pPr>
            <a:endParaRPr lang="en-US" dirty="0">
              <a:cs typeface="Calibri"/>
            </a:endParaRPr>
          </a:p>
          <a:p>
            <a:pPr>
              <a:lnSpc>
                <a:spcPct val="90000"/>
              </a:lnSpc>
              <a:spcBef>
                <a:spcPts val="1333"/>
              </a:spcBef>
            </a:pPr>
            <a:r>
              <a:rPr lang="en-US" dirty="0">
                <a:cs typeface="Calibri"/>
              </a:rPr>
              <a:t>a. the new initiative entitled “ML/AI Tools to Advance Genomic Translational Research”</a:t>
            </a:r>
            <a:r>
              <a:rPr lang="en-US" dirty="0"/>
              <a:t> aims to create a foundation for the development and validation of ML/AI tools to be used in clinical genomic research settings, and a systematic approach for assessing the Ethical, Legal, and Social Implications (ELSI) of utilizing these tools in clinical decision making. The GDSWG expressed support for this concept and highlighted the importance of validating these tools for clinical applications across clinical research sites. </a:t>
            </a:r>
            <a:r>
              <a:rPr lang="en-US" strike="noStrike" dirty="0"/>
              <a:t>This initiative was cleared by the NHGRI Council in May 2023.</a:t>
            </a:r>
            <a:endParaRPr lang="en-US" strike="noStrike" dirty="0">
              <a:cs typeface="Calibri"/>
            </a:endParaRPr>
          </a:p>
          <a:p>
            <a:pPr>
              <a:lnSpc>
                <a:spcPct val="90000"/>
              </a:lnSpc>
              <a:spcBef>
                <a:spcPts val="1333"/>
              </a:spcBef>
            </a:pPr>
            <a:r>
              <a:rPr lang="en-US" dirty="0">
                <a:cs typeface="Calibri"/>
              </a:rPr>
              <a:t>b. The Computational Genomics and Data Science PARs (Program Announcements with special Review criteria) were also brought to the working group to discuss their upcoming renewal in 2024. </a:t>
            </a:r>
            <a:r>
              <a:rPr lang="en-US" dirty="0"/>
              <a:t>These two PARs were released in 2018 to </a:t>
            </a:r>
            <a:r>
              <a:rPr lang="en-US" strike="sngStrike" dirty="0"/>
              <a:t> </a:t>
            </a:r>
            <a:r>
              <a:rPr lang="en-US" strike="noStrike" dirty="0"/>
              <a:t>solicit </a:t>
            </a:r>
            <a:r>
              <a:rPr lang="en-US" dirty="0"/>
              <a:t>investigator initiated applications  across a broad range of  computational genomics and data science topics. The GDSWG was supportive of their renewal and made suggestions to focus their scope and to expand the pool of new and early stage investigator awardees. These funding opportunities are presented  for clearance by the NHGRI Council today.</a:t>
            </a:r>
            <a:endParaRPr lang="en-US" dirty="0">
              <a:cs typeface="Calibri"/>
            </a:endParaRPr>
          </a:p>
          <a:p>
            <a:pPr>
              <a:lnSpc>
                <a:spcPct val="90000"/>
              </a:lnSpc>
              <a:spcBef>
                <a:spcPts val="1333"/>
              </a:spcBef>
            </a:pPr>
            <a:endParaRPr lang="en-US">
              <a:cs typeface="Calibri"/>
            </a:endParaRPr>
          </a:p>
          <a:p>
            <a:r>
              <a:rPr lang="en-US" dirty="0">
                <a:cs typeface="Calibri"/>
              </a:rPr>
              <a:t>3. Finally, the group reviewed information provided by NHGRI staff about the genomic community resources portfolio, and generated a few recommendations for NHGRI to consider. The remainder of this presentation will focus on the workgroup’s discussions around this topic.  </a:t>
            </a:r>
            <a:r>
              <a:rPr lang="en-US" strike="noStrike" dirty="0">
                <a:cs typeface="Calibri"/>
              </a:rPr>
              <a:t>First of all, let’s start with some background information about the genomic community resources portfolio.</a:t>
            </a:r>
            <a:endParaRPr lang="en-US" strike="noStrike" dirty="0">
              <a:ea typeface="Calibri"/>
              <a:cs typeface="Calibri"/>
            </a:endParaRPr>
          </a:p>
        </p:txBody>
      </p:sp>
      <p:sp>
        <p:nvSpPr>
          <p:cNvPr id="4" name="Slide Number Placeholder 3">
            <a:extLst>
              <a:ext uri="{FF2B5EF4-FFF2-40B4-BE49-F238E27FC236}">
                <a16:creationId xmlns:a16="http://schemas.microsoft.com/office/drawing/2014/main" id="{AAF3E75D-542B-FE8C-0E63-DB21E6D1C7A0}"/>
              </a:ext>
            </a:extLst>
          </p:cNvPr>
          <p:cNvSpPr>
            <a:spLocks noGrp="1"/>
          </p:cNvSpPr>
          <p:nvPr>
            <p:ph type="sldNum" sz="quarter" idx="10"/>
          </p:nvPr>
        </p:nvSpPr>
        <p:spPr/>
        <p:txBody>
          <a:bodyPr/>
          <a:lstStyle/>
          <a:p>
            <a:fld id="{8278BAFF-ADEB-4744-BC7F-43E9D31D4077}" type="slidenum">
              <a:rPr lang="en-US" smtClean="0"/>
              <a:t>5</a:t>
            </a:fld>
            <a:endParaRPr lang="en-US"/>
          </a:p>
        </p:txBody>
      </p:sp>
    </p:spTree>
    <p:extLst>
      <p:ext uri="{BB962C8B-B14F-4D97-AF65-F5344CB8AC3E}">
        <p14:creationId xmlns:p14="http://schemas.microsoft.com/office/powerpoint/2010/main" val="89178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Genomic Community Resources portfolio reviewed by the GDSWG consists of U24 grants that NHGRI solicited  through the NHGRI Genomic Community Resource PAR-23-124, as well as the trans-NIH PAR-23-089 and PAR-23-078 for biomedical data repository and knowledgebases. While the trans-NIH funding opportunities focus only on biomedical data resources, the NHGRI funding opportunities accept also applications with a broader focus, such as analysis resources, reagents and community outreach and engagement.</a:t>
            </a:r>
          </a:p>
          <a:p>
            <a:endParaRPr lang="en-US">
              <a:cs typeface="Calibri"/>
            </a:endParaRPr>
          </a:p>
          <a:p>
            <a:r>
              <a:rPr lang="en-US" dirty="0">
                <a:cs typeface="Calibri"/>
              </a:rPr>
              <a:t>These resources are investigator initiated, although applicants need to ask for NHGRI’s approval when the budget request is greater than $500K</a:t>
            </a:r>
            <a:endParaRPr lang="en-US" dirty="0">
              <a:ea typeface="Calibri"/>
              <a:cs typeface="Calibri"/>
            </a:endParaRPr>
          </a:p>
          <a:p>
            <a:endParaRPr lang="en-US">
              <a:cs typeface="Calibri"/>
            </a:endParaRPr>
          </a:p>
          <a:p>
            <a:r>
              <a:rPr lang="en-US" dirty="0">
                <a:cs typeface="Calibri"/>
              </a:rPr>
              <a:t>Note: The portfolio analyzed by the GDSWG excludes resources solicited by NHGRI under RFAs (Requests for Applications), such as the </a:t>
            </a:r>
            <a:r>
              <a:rPr lang="en-US" dirty="0" err="1">
                <a:cs typeface="Calibri"/>
              </a:rPr>
              <a:t>AnVIL</a:t>
            </a:r>
            <a:r>
              <a:rPr lang="en-US" dirty="0">
                <a:cs typeface="Calibri"/>
              </a:rPr>
              <a:t> or ENCODE resources.</a:t>
            </a:r>
            <a:endParaRPr lang="en-US" dirty="0">
              <a:ea typeface="Calibri"/>
              <a:cs typeface="Calibri"/>
            </a:endParaRPr>
          </a:p>
          <a:p>
            <a:endParaRPr lang="en-US" strike="sngStrike">
              <a:cs typeface="Calibri"/>
            </a:endParaRPr>
          </a:p>
        </p:txBody>
      </p:sp>
      <p:sp>
        <p:nvSpPr>
          <p:cNvPr id="4" name="Slide Number Placeholder 3"/>
          <p:cNvSpPr>
            <a:spLocks noGrp="1"/>
          </p:cNvSpPr>
          <p:nvPr>
            <p:ph type="sldNum" sz="quarter" idx="5"/>
          </p:nvPr>
        </p:nvSpPr>
        <p:spPr/>
        <p:txBody>
          <a:bodyPr/>
          <a:lstStyle/>
          <a:p>
            <a:fld id="{ED729A10-6ADC-4923-997C-A4132B902DC6}" type="slidenum">
              <a:rPr lang="en-US" smtClean="0"/>
              <a:t>6</a:t>
            </a:fld>
            <a:endParaRPr lang="en-US"/>
          </a:p>
        </p:txBody>
      </p:sp>
    </p:spTree>
    <p:extLst>
      <p:ext uri="{BB962C8B-B14F-4D97-AF65-F5344CB8AC3E}">
        <p14:creationId xmlns:p14="http://schemas.microsoft.com/office/powerpoint/2010/main" val="399703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2023, NHGRI invested over $70M in Genomic Community Resources. This is about 17% of NHGRI's grant budget and a larger percentage than any of NHGRI's managed programs. This number is also likely to increase. </a:t>
            </a:r>
            <a:endParaRPr lang="en-US" dirty="0">
              <a:ea typeface="Calibri"/>
              <a:cs typeface="Calibri"/>
            </a:endParaRPr>
          </a:p>
          <a:p>
            <a:endParaRPr lang="en-US" dirty="0">
              <a:cs typeface="Calibri"/>
            </a:endParaRPr>
          </a:p>
          <a:p>
            <a:r>
              <a:rPr lang="en-US" dirty="0">
                <a:cs typeface="Calibri"/>
              </a:rPr>
              <a:t>These grants are mostly comprised of data and software informatics resources. In general, resources tend to receive long-term funding. NHGRI is working to set a balance for supporting long term resources (U24s) and funding innovation (R01s).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D729A10-6ADC-4923-997C-A4132B902DC6}" type="slidenum">
              <a:rPr lang="en-US" smtClean="0"/>
              <a:t>7</a:t>
            </a:fld>
            <a:endParaRPr lang="en-US"/>
          </a:p>
        </p:txBody>
      </p:sp>
    </p:spTree>
    <p:extLst>
      <p:ext uri="{BB962C8B-B14F-4D97-AF65-F5344CB8AC3E}">
        <p14:creationId xmlns:p14="http://schemas.microsoft.com/office/powerpoint/2010/main" val="292793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E394-5F85-A4E5-4C4D-22EAC9B03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86E19-BFCA-D328-495B-C4960F394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5F963-FED5-266B-766F-742D0BD0CD0A}"/>
              </a:ext>
            </a:extLst>
          </p:cNvPr>
          <p:cNvSpPr>
            <a:spLocks noGrp="1"/>
          </p:cNvSpPr>
          <p:nvPr>
            <p:ph type="body" idx="1"/>
          </p:nvPr>
        </p:nvSpPr>
        <p:spPr/>
        <p:txBody>
          <a:bodyPr/>
          <a:lstStyle/>
          <a:p>
            <a:pPr>
              <a:defRPr/>
            </a:pPr>
            <a:endParaRPr lang="en-US">
              <a:cs typeface="Calibri"/>
            </a:endParaRPr>
          </a:p>
          <a:p>
            <a:r>
              <a:rPr lang="en-US"/>
              <a:t>In early 2023 a small group was formed to generate a list of recommendations aimed at guiding NHGRI’s investment in genomic community resources. The recommendations were based on (1) Presentations to GDSWG’ (2) Small group working meetings; (3) Requests for additional information from NHGRI and clarifications and (4) meeting between NHGRI and co-leads to review draft. The final document was approved by the GDSWG on the GDSWG meeting on November 9th, 2023. The following slides display the final recommendations from the GDSWG to NHGRI.</a:t>
            </a:r>
            <a:endParaRPr lang="en-US">
              <a:cs typeface="Calibri"/>
            </a:endParaRPr>
          </a:p>
        </p:txBody>
      </p:sp>
      <p:sp>
        <p:nvSpPr>
          <p:cNvPr id="4" name="Slide Number Placeholder 3">
            <a:extLst>
              <a:ext uri="{FF2B5EF4-FFF2-40B4-BE49-F238E27FC236}">
                <a16:creationId xmlns:a16="http://schemas.microsoft.com/office/drawing/2014/main" id="{F0320E9C-0FC2-82C2-9A3E-60D316740278}"/>
              </a:ext>
            </a:extLst>
          </p:cNvPr>
          <p:cNvSpPr>
            <a:spLocks noGrp="1"/>
          </p:cNvSpPr>
          <p:nvPr>
            <p:ph type="sldNum" sz="quarter" idx="10"/>
          </p:nvPr>
        </p:nvSpPr>
        <p:spPr/>
        <p:txBody>
          <a:bodyPr/>
          <a:lstStyle/>
          <a:p>
            <a:fld id="{8278BAFF-ADEB-4744-BC7F-43E9D31D4077}" type="slidenum">
              <a:rPr lang="en-US" smtClean="0"/>
              <a:t>8</a:t>
            </a:fld>
            <a:endParaRPr lang="en-US"/>
          </a:p>
        </p:txBody>
      </p:sp>
    </p:spTree>
    <p:extLst>
      <p:ext uri="{BB962C8B-B14F-4D97-AF65-F5344CB8AC3E}">
        <p14:creationId xmlns:p14="http://schemas.microsoft.com/office/powerpoint/2010/main" val="28745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FA37F-AC5A-E3EF-8A50-842BD3C65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B79FD-DF1D-5804-3A2B-6E8D2F225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0C753-4D96-0C51-E29F-7A7925C992A6}"/>
              </a:ext>
            </a:extLst>
          </p:cNvPr>
          <p:cNvSpPr>
            <a:spLocks noGrp="1"/>
          </p:cNvSpPr>
          <p:nvPr>
            <p:ph type="body" idx="1"/>
          </p:nvPr>
        </p:nvSpPr>
        <p:spPr/>
        <p:txBody>
          <a:bodyPr/>
          <a:lstStyle/>
          <a:p>
            <a:endParaRPr lang="en-US"/>
          </a:p>
          <a:p>
            <a:r>
              <a:rPr lang="en-US" dirty="0"/>
              <a:t>In December of 2023 the </a:t>
            </a:r>
            <a:r>
              <a:rPr lang="en-US" u="sng" dirty="0">
                <a:hlinkClick r:id="rId3"/>
              </a:rPr>
              <a:t>Global Biodata Coalition (GBC)</a:t>
            </a:r>
            <a:r>
              <a:rPr lang="en-US" dirty="0"/>
              <a:t>, a forum for international research funders to coordinate and share approaches for the efficient management and growth of biodata resources worldwide, announced the latest set of 52 </a:t>
            </a:r>
            <a:r>
              <a:rPr lang="en-US" u="sng" dirty="0">
                <a:hlinkClick r:id="rId4"/>
              </a:rPr>
              <a:t>Global Core Biodata Resources</a:t>
            </a:r>
            <a:r>
              <a:rPr lang="en-US" dirty="0"/>
              <a:t>. Of the 52, 20 were funded by NHGRI. Global Core Biodata Resources are described to be “of fundamental importance to the wider biological and life sciences community and the long-term preservation of biological data.”</a:t>
            </a:r>
            <a:endParaRPr lang="en-US">
              <a:cs typeface="Calibri"/>
            </a:endParaRPr>
          </a:p>
          <a:p>
            <a:endParaRPr lang="en-US"/>
          </a:p>
          <a:p>
            <a:r>
              <a:rPr lang="en-US" dirty="0"/>
              <a:t>Regarding how NHGRI should approach the </a:t>
            </a:r>
            <a:r>
              <a:rPr lang="en-US" dirty="0">
                <a:hlinkClick r:id="rId4"/>
              </a:rPr>
              <a:t>Global Core Biodata Resources (GCBR)</a:t>
            </a:r>
            <a:r>
              <a:rPr lang="en-US" dirty="0"/>
              <a:t>, it is critical for NHGRI to assess these resources carefully. A resource could be of high global value, yet not be at the forefront of genomics. </a:t>
            </a:r>
            <a:r>
              <a:rPr lang="en-US" b="1" dirty="0"/>
              <a:t>NHGRI should consider which resources are broadly high-valued resources. In addition, resources should be evaluated based on if they are (1) aligned with NHGRI's mission and (2) at the forefront of genomics (NHGRI’s motto for its Vision 2020 strategic plan). GCB Resources aligned with NHGRI’s mission and strategic plan should receive more stable support</a:t>
            </a:r>
            <a:r>
              <a:rPr lang="en-US" dirty="0"/>
              <a:t>.</a:t>
            </a:r>
            <a:r>
              <a:rPr lang="en-US" b="1" dirty="0"/>
              <a:t> </a:t>
            </a:r>
            <a:endParaRPr lang="en-US" b="1" dirty="0">
              <a:cs typeface="Calibri"/>
            </a:endParaRPr>
          </a:p>
          <a:p>
            <a:endParaRPr lang="en-US" b="1">
              <a:cs typeface="Calibri"/>
            </a:endParaRPr>
          </a:p>
          <a:p>
            <a:r>
              <a:rPr lang="en-US" dirty="0"/>
              <a:t>By definition, GCBRs have a global value on the biomedical research community</a:t>
            </a:r>
            <a:endParaRPr lang="en-US" dirty="0">
              <a:cs typeface="Calibri"/>
            </a:endParaRPr>
          </a:p>
          <a:p>
            <a:r>
              <a:rPr lang="en-US" dirty="0"/>
              <a:t>By definition, resources funded by NHGRI are in alignment with the NHGRI’s mission</a:t>
            </a:r>
            <a:endParaRPr lang="en-US" dirty="0">
              <a:cs typeface="Calibri"/>
            </a:endParaRPr>
          </a:p>
          <a:p>
            <a:r>
              <a:rPr lang="en-US" b="1" dirty="0">
                <a:cs typeface="Calibri"/>
              </a:rPr>
              <a:t>NHGRI should define the GCBRs that are “at the forefront of genomics” and plan for more stable support for them.</a:t>
            </a:r>
            <a:endParaRPr lang="en-US" dirty="0">
              <a:cs typeface="Calibri"/>
            </a:endParaRPr>
          </a:p>
        </p:txBody>
      </p:sp>
      <p:sp>
        <p:nvSpPr>
          <p:cNvPr id="4" name="Slide Number Placeholder 3">
            <a:extLst>
              <a:ext uri="{FF2B5EF4-FFF2-40B4-BE49-F238E27FC236}">
                <a16:creationId xmlns:a16="http://schemas.microsoft.com/office/drawing/2014/main" id="{CBB3EE0C-C5C4-2B62-19A5-87E0D40D8860}"/>
              </a:ext>
            </a:extLst>
          </p:cNvPr>
          <p:cNvSpPr>
            <a:spLocks noGrp="1"/>
          </p:cNvSpPr>
          <p:nvPr>
            <p:ph type="sldNum" sz="quarter" idx="10"/>
          </p:nvPr>
        </p:nvSpPr>
        <p:spPr/>
        <p:txBody>
          <a:bodyPr/>
          <a:lstStyle/>
          <a:p>
            <a:fld id="{8278BAFF-ADEB-4744-BC7F-43E9D31D4077}" type="slidenum">
              <a:rPr lang="en-US" smtClean="0"/>
              <a:t>9</a:t>
            </a:fld>
            <a:endParaRPr lang="en-US"/>
          </a:p>
        </p:txBody>
      </p:sp>
    </p:spTree>
    <p:extLst>
      <p:ext uri="{BB962C8B-B14F-4D97-AF65-F5344CB8AC3E}">
        <p14:creationId xmlns:p14="http://schemas.microsoft.com/office/powerpoint/2010/main" val="408545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385" cy="6858000"/>
          </a:xfrm>
          <a:prstGeom prst="rect">
            <a:avLst/>
          </a:prstGeom>
        </p:spPr>
      </p:pic>
    </p:spTree>
    <p:extLst>
      <p:ext uri="{BB962C8B-B14F-4D97-AF65-F5344CB8AC3E}">
        <p14:creationId xmlns:p14="http://schemas.microsoft.com/office/powerpoint/2010/main" val="159956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01710" y="5691811"/>
            <a:ext cx="809919" cy="778364"/>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132693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172786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62936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138950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775" r:id="rId10"/>
    <p:sldLayoutId id="2147483694" r:id="rId11"/>
    <p:sldLayoutId id="2147483776" r:id="rId12"/>
    <p:sldLayoutId id="2147483777" r:id="rId13"/>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genome.gov/about-nhgri/Institute-Advisors/National-Advisory-Council-for-Human-Genome-Research"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hyperlink" Target="https://grants.nih.gov/grants/guide/pa-files/PAR-21-254.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grants.nih.gov/grants/guide/pa-files/PAR-21-255.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globalbiodata.org/what-we-do/global-core-biodata-resources/list-of-current-global-core-biodata-resource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5850" dirty="0"/>
              <a:t>NHGRI </a:t>
            </a:r>
            <a:r>
              <a:rPr lang="en-US" sz="5850" u="sng" dirty="0"/>
              <a:t>G</a:t>
            </a:r>
            <a:r>
              <a:rPr lang="en-US" sz="5850" dirty="0"/>
              <a:t>enomic </a:t>
            </a:r>
            <a:r>
              <a:rPr lang="en-US" sz="5850" u="sng" dirty="0"/>
              <a:t>D</a:t>
            </a:r>
            <a:r>
              <a:rPr lang="en-US" sz="5850" dirty="0"/>
              <a:t>ata </a:t>
            </a:r>
            <a:r>
              <a:rPr lang="en-US" sz="5850" u="sng" dirty="0"/>
              <a:t>S</a:t>
            </a:r>
            <a:r>
              <a:rPr lang="en-US" sz="5850" dirty="0"/>
              <a:t>cience </a:t>
            </a:r>
            <a:r>
              <a:rPr lang="en-US" sz="5850" u="sng" dirty="0"/>
              <a:t>W</a:t>
            </a:r>
            <a:r>
              <a:rPr lang="en-US" sz="5850" dirty="0"/>
              <a:t>orking </a:t>
            </a:r>
            <a:r>
              <a:rPr lang="en-US" sz="5850" u="sng" dirty="0"/>
              <a:t>G</a:t>
            </a:r>
            <a:r>
              <a:rPr lang="en-US" sz="5850" dirty="0"/>
              <a:t>roup (GDSWG)</a:t>
            </a:r>
            <a:endParaRPr lang="en-US" sz="5850" dirty="0">
              <a:cs typeface="Arial"/>
            </a:endParaRPr>
          </a:p>
        </p:txBody>
      </p:sp>
      <p:sp>
        <p:nvSpPr>
          <p:cNvPr id="7" name="Text Placeholder 6"/>
          <p:cNvSpPr>
            <a:spLocks noGrp="1"/>
          </p:cNvSpPr>
          <p:nvPr>
            <p:ph type="body" idx="1"/>
          </p:nvPr>
        </p:nvSpPr>
        <p:spPr/>
        <p:txBody>
          <a:bodyPr vert="horz" lIns="0" tIns="45720" rIns="91440" bIns="45720" rtlCol="0" anchor="t">
            <a:normAutofit/>
          </a:bodyPr>
          <a:lstStyle/>
          <a:p>
            <a:r>
              <a:rPr lang="en-US"/>
              <a:t>Shannon </a:t>
            </a:r>
            <a:r>
              <a:rPr lang="en-US" err="1"/>
              <a:t>McWeeney</a:t>
            </a:r>
            <a:r>
              <a:rPr lang="en-US"/>
              <a:t>, Ph.D.</a:t>
            </a:r>
          </a:p>
          <a:p>
            <a:endParaRPr lang="en-US"/>
          </a:p>
        </p:txBody>
      </p:sp>
      <p:sp>
        <p:nvSpPr>
          <p:cNvPr id="8" name="Text Placeholder 7"/>
          <p:cNvSpPr>
            <a:spLocks noGrp="1"/>
          </p:cNvSpPr>
          <p:nvPr>
            <p:ph type="body" idx="13"/>
          </p:nvPr>
        </p:nvSpPr>
        <p:spPr/>
        <p:txBody>
          <a:bodyPr vert="horz" lIns="0" tIns="45720" rIns="91440" bIns="45720" rtlCol="0" anchor="t">
            <a:normAutofit/>
          </a:bodyPr>
          <a:lstStyle/>
          <a:p>
            <a:r>
              <a:rPr lang="en-US"/>
              <a:t>Oregon Health &amp; Sciences University </a:t>
            </a:r>
          </a:p>
        </p:txBody>
      </p:sp>
      <p:sp>
        <p:nvSpPr>
          <p:cNvPr id="3" name="Text Placeholder 6">
            <a:extLst>
              <a:ext uri="{FF2B5EF4-FFF2-40B4-BE49-F238E27FC236}">
                <a16:creationId xmlns:a16="http://schemas.microsoft.com/office/drawing/2014/main" id="{D7AB4AC0-04BB-CA38-D0BF-92EDDB69C5DB}"/>
              </a:ext>
            </a:extLst>
          </p:cNvPr>
          <p:cNvSpPr txBox="1">
            <a:spLocks/>
          </p:cNvSpPr>
          <p:nvPr/>
        </p:nvSpPr>
        <p:spPr>
          <a:xfrm>
            <a:off x="572324" y="4505663"/>
            <a:ext cx="11024168" cy="421525"/>
          </a:xfrm>
          <a:prstGeom prst="rect">
            <a:avLst/>
          </a:prstGeom>
        </p:spPr>
        <p:txBody>
          <a:bodyPr vert="horz" lIns="0" tIns="45720" rIns="91440" bIns="45720" rtlCol="0" anchor="t">
            <a:normAutofit/>
          </a:bodyPr>
          <a:lstStyle>
            <a:lvl1pPr marL="0" indent="0" algn="l" defTabSz="1219170" rtl="0" eaLnBrk="1" latinLnBrk="0" hangingPunct="1">
              <a:lnSpc>
                <a:spcPct val="90000"/>
              </a:lnSpc>
              <a:spcBef>
                <a:spcPts val="1333"/>
              </a:spcBef>
              <a:buFont typeface="Arial"/>
              <a:buNone/>
              <a:defRPr sz="2400" b="1" kern="1200">
                <a:solidFill>
                  <a:schemeClr val="tx1"/>
                </a:solidFill>
                <a:latin typeface="+mn-lt"/>
                <a:ea typeface="+mn-ea"/>
                <a:cs typeface="+mn-cs"/>
              </a:defRPr>
            </a:lvl1pPr>
            <a:lvl2pPr marL="609585" indent="0" algn="l" defTabSz="1219170" rtl="0" eaLnBrk="1" latinLnBrk="0" hangingPunct="1">
              <a:lnSpc>
                <a:spcPct val="90000"/>
              </a:lnSpc>
              <a:spcBef>
                <a:spcPts val="667"/>
              </a:spcBef>
              <a:buFont typeface="Arial"/>
              <a:buNone/>
              <a:defRPr sz="2667" kern="1200">
                <a:solidFill>
                  <a:schemeClr val="tx1">
                    <a:tint val="75000"/>
                  </a:schemeClr>
                </a:solidFill>
                <a:latin typeface="+mn-lt"/>
                <a:ea typeface="+mn-ea"/>
                <a:cs typeface="+mn-cs"/>
              </a:defRPr>
            </a:lvl2pPr>
            <a:lvl3pPr marL="1219170" indent="0" algn="l" defTabSz="1219170" rtl="0" eaLnBrk="1" latinLnBrk="0" hangingPunct="1">
              <a:lnSpc>
                <a:spcPct val="90000"/>
              </a:lnSpc>
              <a:spcBef>
                <a:spcPts val="667"/>
              </a:spcBef>
              <a:buFont typeface="Arial"/>
              <a:buNone/>
              <a:defRPr sz="2400" kern="1200">
                <a:solidFill>
                  <a:schemeClr val="tx1">
                    <a:tint val="75000"/>
                  </a:schemeClr>
                </a:solidFill>
                <a:latin typeface="+mn-lt"/>
                <a:ea typeface="+mn-ea"/>
                <a:cs typeface="+mn-cs"/>
              </a:defRPr>
            </a:lvl3pPr>
            <a:lvl4pPr marL="1828754"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4pPr>
            <a:lvl5pPr marL="2438339"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5pPr>
            <a:lvl6pPr marL="3047924"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6pPr>
            <a:lvl7pPr marL="3657509"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7pPr>
            <a:lvl8pPr marL="4267093"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8pPr>
            <a:lvl9pPr marL="4876678"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9pPr>
          </a:lstStyle>
          <a:p>
            <a:r>
              <a:rPr lang="en-US"/>
              <a:t>Anshul </a:t>
            </a:r>
            <a:r>
              <a:rPr lang="en-US" err="1"/>
              <a:t>Kundaje</a:t>
            </a:r>
            <a:r>
              <a:rPr lang="en-US"/>
              <a:t>, Ph.D.</a:t>
            </a:r>
            <a:endParaRPr lang="en-US">
              <a:cs typeface="Arial"/>
            </a:endParaRPr>
          </a:p>
          <a:p>
            <a:endParaRPr lang="en-US"/>
          </a:p>
        </p:txBody>
      </p:sp>
      <p:sp>
        <p:nvSpPr>
          <p:cNvPr id="5" name="Text Placeholder 7">
            <a:extLst>
              <a:ext uri="{FF2B5EF4-FFF2-40B4-BE49-F238E27FC236}">
                <a16:creationId xmlns:a16="http://schemas.microsoft.com/office/drawing/2014/main" id="{28CF2D18-4A0B-A767-5019-3D3006EFAD2C}"/>
              </a:ext>
            </a:extLst>
          </p:cNvPr>
          <p:cNvSpPr txBox="1">
            <a:spLocks/>
          </p:cNvSpPr>
          <p:nvPr/>
        </p:nvSpPr>
        <p:spPr>
          <a:xfrm>
            <a:off x="572325" y="4896042"/>
            <a:ext cx="11024168" cy="314847"/>
          </a:xfrm>
          <a:prstGeom prst="rect">
            <a:avLst/>
          </a:prstGeom>
        </p:spPr>
        <p:txBody>
          <a:bodyPr vert="horz" lIns="0" tIns="45720" rIns="91440" bIns="45720" rtlCol="0" anchor="t">
            <a:normAutofit/>
          </a:bodyPr>
          <a:lstStyle>
            <a:lvl1pPr marL="0" indent="0" algn="l" defTabSz="1219170" rtl="0" eaLnBrk="1" latinLnBrk="0" hangingPunct="1">
              <a:lnSpc>
                <a:spcPct val="90000"/>
              </a:lnSpc>
              <a:spcBef>
                <a:spcPts val="1333"/>
              </a:spcBef>
              <a:buFont typeface="Arial"/>
              <a:buNone/>
              <a:defRPr sz="1600" b="0" kern="1200">
                <a:solidFill>
                  <a:schemeClr val="tx1"/>
                </a:solidFill>
                <a:latin typeface="+mn-lt"/>
                <a:ea typeface="+mn-ea"/>
                <a:cs typeface="+mn-cs"/>
              </a:defRPr>
            </a:lvl1pPr>
            <a:lvl2pPr marL="609585" indent="0" algn="l" defTabSz="1219170" rtl="0" eaLnBrk="1" latinLnBrk="0" hangingPunct="1">
              <a:lnSpc>
                <a:spcPct val="90000"/>
              </a:lnSpc>
              <a:spcBef>
                <a:spcPts val="667"/>
              </a:spcBef>
              <a:buFont typeface="Arial"/>
              <a:buNone/>
              <a:defRPr sz="2667" kern="1200">
                <a:solidFill>
                  <a:schemeClr val="tx1">
                    <a:tint val="75000"/>
                  </a:schemeClr>
                </a:solidFill>
                <a:latin typeface="+mn-lt"/>
                <a:ea typeface="+mn-ea"/>
                <a:cs typeface="+mn-cs"/>
              </a:defRPr>
            </a:lvl2pPr>
            <a:lvl3pPr marL="1219170" indent="0" algn="l" defTabSz="1219170" rtl="0" eaLnBrk="1" latinLnBrk="0" hangingPunct="1">
              <a:lnSpc>
                <a:spcPct val="90000"/>
              </a:lnSpc>
              <a:spcBef>
                <a:spcPts val="667"/>
              </a:spcBef>
              <a:buFont typeface="Arial"/>
              <a:buNone/>
              <a:defRPr sz="2400" kern="1200">
                <a:solidFill>
                  <a:schemeClr val="tx1">
                    <a:tint val="75000"/>
                  </a:schemeClr>
                </a:solidFill>
                <a:latin typeface="+mn-lt"/>
                <a:ea typeface="+mn-ea"/>
                <a:cs typeface="+mn-cs"/>
              </a:defRPr>
            </a:lvl3pPr>
            <a:lvl4pPr marL="1828754"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4pPr>
            <a:lvl5pPr marL="2438339"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5pPr>
            <a:lvl6pPr marL="3047924"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6pPr>
            <a:lvl7pPr marL="3657509"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7pPr>
            <a:lvl8pPr marL="4267093"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8pPr>
            <a:lvl9pPr marL="4876678" indent="0" algn="l" defTabSz="1219170" rtl="0" eaLnBrk="1" latinLnBrk="0" hangingPunct="1">
              <a:lnSpc>
                <a:spcPct val="90000"/>
              </a:lnSpc>
              <a:spcBef>
                <a:spcPts val="667"/>
              </a:spcBef>
              <a:buFont typeface="Arial"/>
              <a:buNone/>
              <a:defRPr sz="2133" kern="1200">
                <a:solidFill>
                  <a:schemeClr val="tx1">
                    <a:tint val="75000"/>
                  </a:schemeClr>
                </a:solidFill>
                <a:latin typeface="+mn-lt"/>
                <a:ea typeface="+mn-ea"/>
                <a:cs typeface="+mn-cs"/>
              </a:defRPr>
            </a:lvl9pPr>
          </a:lstStyle>
          <a:p>
            <a:r>
              <a:rPr lang="en-US"/>
              <a:t>Stanford University</a:t>
            </a:r>
          </a:p>
        </p:txBody>
      </p:sp>
      <p:sp>
        <p:nvSpPr>
          <p:cNvPr id="9" name="Text Placeholder 8"/>
          <p:cNvSpPr>
            <a:spLocks noGrp="1"/>
          </p:cNvSpPr>
          <p:nvPr>
            <p:ph type="body" idx="14"/>
          </p:nvPr>
        </p:nvSpPr>
        <p:spPr>
          <a:xfrm>
            <a:off x="595770" y="5273413"/>
            <a:ext cx="11024168" cy="314847"/>
          </a:xfrm>
        </p:spPr>
        <p:txBody>
          <a:bodyPr vert="horz" lIns="0" tIns="45720" rIns="91440" bIns="45720" rtlCol="0" anchor="t">
            <a:normAutofit/>
          </a:bodyPr>
          <a:lstStyle/>
          <a:p>
            <a:r>
              <a:rPr lang="en-US" sz="1200"/>
              <a:t>February 12, 2024</a:t>
            </a:r>
          </a:p>
        </p:txBody>
      </p:sp>
    </p:spTree>
    <p:extLst>
      <p:ext uri="{BB962C8B-B14F-4D97-AF65-F5344CB8AC3E}">
        <p14:creationId xmlns:p14="http://schemas.microsoft.com/office/powerpoint/2010/main" val="86102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2A6D80-993D-904C-A184-795F03E7097B}"/>
            </a:ext>
          </a:extLst>
        </p:cNvPr>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32219E2-EDD6-D5BE-923F-3529306ECD70}"/>
              </a:ext>
            </a:extLst>
          </p:cNvPr>
          <p:cNvSpPr>
            <a:spLocks noGrp="1"/>
          </p:cNvSpPr>
          <p:nvPr>
            <p:ph type="title"/>
          </p:nvPr>
        </p:nvSpPr>
        <p:spPr>
          <a:xfrm>
            <a:off x="761800" y="762001"/>
            <a:ext cx="5334197" cy="1708242"/>
          </a:xfrm>
        </p:spPr>
        <p:txBody>
          <a:bodyPr vert="horz" lIns="91440" tIns="45720" rIns="91440" bIns="45720" rtlCol="0" anchor="ctr">
            <a:normAutofit/>
          </a:bodyPr>
          <a:lstStyle/>
          <a:p>
            <a:pPr defTabSz="914400"/>
            <a:r>
              <a:rPr lang="en-US" sz="4000">
                <a:solidFill>
                  <a:schemeClr val="tx1"/>
                </a:solidFill>
              </a:rPr>
              <a:t>Strategic Growth</a:t>
            </a:r>
          </a:p>
        </p:txBody>
      </p:sp>
      <p:sp>
        <p:nvSpPr>
          <p:cNvPr id="2" name="Content Placeholder 1">
            <a:extLst>
              <a:ext uri="{FF2B5EF4-FFF2-40B4-BE49-F238E27FC236}">
                <a16:creationId xmlns:a16="http://schemas.microsoft.com/office/drawing/2014/main" id="{856C296C-3223-2796-34C1-BFF40CF80D9B}"/>
              </a:ext>
            </a:extLst>
          </p:cNvPr>
          <p:cNvSpPr>
            <a:spLocks noGrp="1"/>
          </p:cNvSpPr>
          <p:nvPr>
            <p:ph idx="1"/>
          </p:nvPr>
        </p:nvSpPr>
        <p:spPr>
          <a:xfrm>
            <a:off x="761799" y="3088165"/>
            <a:ext cx="5840292" cy="3769835"/>
          </a:xfrm>
        </p:spPr>
        <p:txBody>
          <a:bodyPr vert="horz" lIns="91440" tIns="45720" rIns="91440" bIns="45720" rtlCol="0" anchor="ctr">
            <a:normAutofit fontScale="92500" lnSpcReduction="20000"/>
          </a:bodyPr>
          <a:lstStyle/>
          <a:p>
            <a:pPr marL="457200" indent="-228600" defTabSz="914400">
              <a:buFont typeface="Arial" panose="020B0604020202020204" pitchFamily="34" charset="0"/>
              <a:buChar char="•"/>
            </a:pPr>
            <a:r>
              <a:rPr lang="en-US" sz="2400"/>
              <a:t>Plan for growth using the resources life cycle framework:</a:t>
            </a:r>
          </a:p>
          <a:p>
            <a:pPr marL="1181085" lvl="1" indent="-342900" defTabSz="914400">
              <a:buFont typeface="+mj-lt"/>
              <a:buAutoNum type="arabicPeriod"/>
            </a:pPr>
            <a:r>
              <a:rPr lang="en-US" sz="1600"/>
              <a:t>Innovation for early stage resources</a:t>
            </a:r>
          </a:p>
          <a:p>
            <a:pPr marL="1181085" lvl="1" indent="-342900" defTabSz="914400">
              <a:buFont typeface="+mj-lt"/>
              <a:buAutoNum type="arabicPeriod"/>
            </a:pPr>
            <a:r>
              <a:rPr lang="en-US" sz="1600"/>
              <a:t>Maintain competitiveness, collaboration and value for mid/mature stage resources</a:t>
            </a:r>
          </a:p>
          <a:p>
            <a:pPr marL="1181085" lvl="1" indent="-342900" defTabSz="914400">
              <a:buFont typeface="+mj-lt"/>
              <a:buAutoNum type="arabicPeriod"/>
            </a:pPr>
            <a:r>
              <a:rPr lang="en-US" sz="1600"/>
              <a:t>Consolidate or ramp down at end-of-cycle</a:t>
            </a:r>
          </a:p>
          <a:p>
            <a:pPr marL="457200" indent="-228600" defTabSz="914400">
              <a:buFont typeface="Arial" panose="020B0604020202020204" pitchFamily="34" charset="0"/>
              <a:buChar char="•"/>
            </a:pPr>
            <a:r>
              <a:rPr lang="en-US" sz="2400"/>
              <a:t>Investments in early-stage resources should focus on cost-effectiveness, impact, and integration within the NHGRI ecosystem.</a:t>
            </a:r>
          </a:p>
          <a:p>
            <a:pPr marL="457200" indent="-228600" defTabSz="914400">
              <a:buFont typeface="Arial" panose="020B0604020202020204" pitchFamily="34" charset="0"/>
              <a:buChar char="•"/>
            </a:pPr>
            <a:r>
              <a:rPr lang="en-US" sz="2400"/>
              <a:t>NHGRI’s budget allocation for resources should be adequate to strategically support the various stages of the resources’ life cycle</a:t>
            </a:r>
          </a:p>
          <a:p>
            <a:pPr marL="228600" indent="0" defTabSz="914400">
              <a:buNone/>
            </a:pPr>
            <a:endParaRPr lang="en-US" sz="2400"/>
          </a:p>
          <a:p>
            <a:pPr marL="304165" indent="-228600" defTabSz="914400">
              <a:buFont typeface="Arial" panose="020B0604020202020204" pitchFamily="34" charset="0"/>
              <a:buChar char="•"/>
            </a:pPr>
            <a:endParaRPr lang="en-US" sz="2400"/>
          </a:p>
          <a:p>
            <a:pPr marL="0" indent="-228600" defTabSz="914400">
              <a:buFont typeface="Arial" panose="020B0604020202020204" pitchFamily="34" charset="0"/>
              <a:buChar char="•"/>
            </a:pPr>
            <a:endParaRPr lang="en-US" sz="2400"/>
          </a:p>
          <a:p>
            <a:pPr marL="304165" indent="-228600" defTabSz="914400">
              <a:buFont typeface="Arial" panose="020B0604020202020204" pitchFamily="34" charset="0"/>
              <a:buChar char="•"/>
            </a:pPr>
            <a:endParaRPr lang="en-US" sz="2400"/>
          </a:p>
        </p:txBody>
      </p:sp>
      <p:pic>
        <p:nvPicPr>
          <p:cNvPr id="6" name="Picture 5" descr="Graphs and charts">
            <a:extLst>
              <a:ext uri="{FF2B5EF4-FFF2-40B4-BE49-F238E27FC236}">
                <a16:creationId xmlns:a16="http://schemas.microsoft.com/office/drawing/2014/main" id="{B97750CE-615C-9405-5B19-124C8028DFC0}"/>
              </a:ext>
            </a:extLst>
          </p:cNvPr>
          <p:cNvPicPr>
            <a:picLocks noChangeAspect="1"/>
          </p:cNvPicPr>
          <p:nvPr/>
        </p:nvPicPr>
        <p:blipFill rotWithShape="1">
          <a:blip r:embed="rId3"/>
          <a:srcRect l="46030" r="1300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47A39E-A161-87C6-9116-0E79A9B98BA5}"/>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lgn="r" defTabSz="914400">
              <a:spcAft>
                <a:spcPts val="600"/>
              </a:spcAft>
              <a:defRPr/>
            </a:pPr>
            <a:fld id="{A59FB69D-9E19-4FB8-BEAE-20F88589C44A}" type="slidenum">
              <a:rPr lang="en-US" sz="1200" b="0">
                <a:solidFill>
                  <a:srgbClr val="FFFFFF"/>
                </a:solidFill>
                <a:latin typeface="Calibri" panose="020F0502020204030204"/>
              </a:rPr>
              <a:pPr algn="r" defTabSz="914400">
                <a:spcAft>
                  <a:spcPts val="600"/>
                </a:spcAft>
                <a:defRPr/>
              </a:pPr>
              <a:t>10</a:t>
            </a:fld>
            <a:endParaRPr lang="en-US" sz="1200" b="0">
              <a:solidFill>
                <a:srgbClr val="FFFFFF"/>
              </a:solidFill>
              <a:latin typeface="Calibri" panose="020F0502020204030204"/>
            </a:endParaRPr>
          </a:p>
        </p:txBody>
      </p:sp>
    </p:spTree>
    <p:extLst>
      <p:ext uri="{BB962C8B-B14F-4D97-AF65-F5344CB8AC3E}">
        <p14:creationId xmlns:p14="http://schemas.microsoft.com/office/powerpoint/2010/main" val="365786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B72C68-92EC-89B6-765B-70EB771FC669}"/>
            </a:ext>
          </a:extLst>
        </p:cNvPr>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436A146-10B5-737D-96B9-F62135CDDA82}"/>
              </a:ext>
            </a:extLst>
          </p:cNvPr>
          <p:cNvSpPr>
            <a:spLocks noGrp="1"/>
          </p:cNvSpPr>
          <p:nvPr>
            <p:ph type="title"/>
          </p:nvPr>
        </p:nvSpPr>
        <p:spPr>
          <a:xfrm>
            <a:off x="761800" y="762001"/>
            <a:ext cx="5977203" cy="1708242"/>
          </a:xfrm>
        </p:spPr>
        <p:txBody>
          <a:bodyPr vert="horz" lIns="91440" tIns="45720" rIns="91440" bIns="45720" rtlCol="0" anchor="ctr">
            <a:noAutofit/>
          </a:bodyPr>
          <a:lstStyle/>
          <a:p>
            <a:pPr defTabSz="914400"/>
            <a:r>
              <a:rPr lang="en-US" sz="4000">
                <a:solidFill>
                  <a:schemeClr val="tx1"/>
                </a:solidFill>
              </a:rPr>
              <a:t>Balancing investments in research versus resources </a:t>
            </a:r>
          </a:p>
        </p:txBody>
      </p:sp>
      <p:sp>
        <p:nvSpPr>
          <p:cNvPr id="2" name="Content Placeholder 1">
            <a:extLst>
              <a:ext uri="{FF2B5EF4-FFF2-40B4-BE49-F238E27FC236}">
                <a16:creationId xmlns:a16="http://schemas.microsoft.com/office/drawing/2014/main" id="{E3F2C835-090C-8DD0-82EC-4A9818EE072D}"/>
              </a:ext>
            </a:extLst>
          </p:cNvPr>
          <p:cNvSpPr>
            <a:spLocks noGrp="1"/>
          </p:cNvSpPr>
          <p:nvPr>
            <p:ph idx="1"/>
          </p:nvPr>
        </p:nvSpPr>
        <p:spPr>
          <a:xfrm>
            <a:off x="511538" y="3351016"/>
            <a:ext cx="5334197" cy="3769835"/>
          </a:xfrm>
        </p:spPr>
        <p:txBody>
          <a:bodyPr vert="horz" lIns="91440" tIns="45720" rIns="91440" bIns="45720" rtlCol="0" anchor="ctr">
            <a:normAutofit/>
          </a:bodyPr>
          <a:lstStyle/>
          <a:p>
            <a:pPr marL="457200" indent="-228600" defTabSz="914400">
              <a:buFont typeface="Arial" panose="020B0604020202020204" pitchFamily="34" charset="0"/>
              <a:buChar char="•"/>
            </a:pPr>
            <a:r>
              <a:rPr lang="en-US" sz="2000"/>
              <a:t>Research grants (e.g. R01s/R21s) are critical for innovation</a:t>
            </a:r>
          </a:p>
          <a:p>
            <a:pPr marL="457200" indent="-228600" defTabSz="914400">
              <a:buFont typeface="Arial" panose="020B0604020202020204" pitchFamily="34" charset="0"/>
              <a:buChar char="•"/>
            </a:pPr>
            <a:r>
              <a:rPr lang="en-US" sz="2000"/>
              <a:t>Resources enable innovative research through data and tools, and have a “capacity building” role that should be considered when making funding decisions. </a:t>
            </a:r>
          </a:p>
          <a:p>
            <a:pPr marL="457200" indent="-228600" defTabSz="914400">
              <a:buFont typeface="Arial" panose="020B0604020202020204" pitchFamily="34" charset="0"/>
              <a:buChar char="•"/>
            </a:pPr>
            <a:endParaRPr lang="en-US" sz="2000"/>
          </a:p>
          <a:p>
            <a:pPr marL="457200" indent="-228600" defTabSz="914400">
              <a:buFont typeface="Arial" panose="020B0604020202020204" pitchFamily="34" charset="0"/>
              <a:buChar char="•"/>
            </a:pPr>
            <a:endParaRPr lang="en-US" sz="2000"/>
          </a:p>
          <a:p>
            <a:pPr marL="304165" indent="-228600" defTabSz="914400">
              <a:buFont typeface="Arial" panose="020B0604020202020204" pitchFamily="34" charset="0"/>
              <a:buChar char="•"/>
            </a:pPr>
            <a:endParaRPr lang="en-US" sz="2000"/>
          </a:p>
          <a:p>
            <a:pPr marL="0" indent="-228600" defTabSz="914400">
              <a:buFont typeface="Arial" panose="020B0604020202020204" pitchFamily="34" charset="0"/>
              <a:buChar char="•"/>
            </a:pPr>
            <a:endParaRPr lang="en-US" sz="2000"/>
          </a:p>
          <a:p>
            <a:pPr marL="304165" indent="-228600" defTabSz="914400">
              <a:buFont typeface="Arial" panose="020B0604020202020204" pitchFamily="34" charset="0"/>
              <a:buChar char="•"/>
            </a:pPr>
            <a:endParaRPr lang="en-US" sz="2000"/>
          </a:p>
        </p:txBody>
      </p:sp>
      <p:pic>
        <p:nvPicPr>
          <p:cNvPr id="5" name="Picture 4" descr="Scales of justice on blue background">
            <a:extLst>
              <a:ext uri="{FF2B5EF4-FFF2-40B4-BE49-F238E27FC236}">
                <a16:creationId xmlns:a16="http://schemas.microsoft.com/office/drawing/2014/main" id="{84CBE862-0EB7-39F7-CC5E-AE90E1AEA67B}"/>
              </a:ext>
            </a:extLst>
          </p:cNvPr>
          <p:cNvPicPr>
            <a:picLocks noChangeAspect="1"/>
          </p:cNvPicPr>
          <p:nvPr/>
        </p:nvPicPr>
        <p:blipFill rotWithShape="1">
          <a:blip r:embed="rId3"/>
          <a:srcRect l="23606" r="2455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D07B0316-0BB5-3BCE-D17C-365C2C814345}"/>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lgn="r" defTabSz="914400">
              <a:spcAft>
                <a:spcPts val="600"/>
              </a:spcAft>
              <a:defRPr/>
            </a:pPr>
            <a:fld id="{A59FB69D-9E19-4FB8-BEAE-20F88589C44A}" type="slidenum">
              <a:rPr lang="en-US" sz="1200" b="0">
                <a:solidFill>
                  <a:srgbClr val="FFFFFF"/>
                </a:solidFill>
                <a:latin typeface="Calibri" panose="020F0502020204030204"/>
              </a:rPr>
              <a:pPr algn="r" defTabSz="914400">
                <a:spcAft>
                  <a:spcPts val="600"/>
                </a:spcAft>
                <a:defRPr/>
              </a:pPr>
              <a:t>11</a:t>
            </a:fld>
            <a:endParaRPr lang="en-US" sz="1200" b="0">
              <a:solidFill>
                <a:srgbClr val="FFFFFF"/>
              </a:solidFill>
              <a:latin typeface="Calibri" panose="020F0502020204030204"/>
            </a:endParaRPr>
          </a:p>
        </p:txBody>
      </p:sp>
    </p:spTree>
    <p:extLst>
      <p:ext uri="{BB962C8B-B14F-4D97-AF65-F5344CB8AC3E}">
        <p14:creationId xmlns:p14="http://schemas.microsoft.com/office/powerpoint/2010/main" val="233067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E25A37-EF43-A1F5-FBB8-8C74AE3EC575}"/>
            </a:ext>
          </a:extLst>
        </p:cNvPr>
        <p:cNvGrpSpPr/>
        <p:nvPr/>
      </p:nvGrpSpPr>
      <p:grpSpPr>
        <a:xfrm>
          <a:off x="0" y="0"/>
          <a:ext cx="0" cy="0"/>
          <a:chOff x="0" y="0"/>
          <a:chExt cx="0" cy="0"/>
        </a:xfrm>
      </p:grpSpPr>
      <p:sp useBgFill="1">
        <p:nvSpPr>
          <p:cNvPr id="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ECCCE28-CADB-6C3E-BD24-D26E6460212B}"/>
              </a:ext>
            </a:extLst>
          </p:cNvPr>
          <p:cNvSpPr>
            <a:spLocks noGrp="1"/>
          </p:cNvSpPr>
          <p:nvPr>
            <p:ph type="title"/>
          </p:nvPr>
        </p:nvSpPr>
        <p:spPr>
          <a:xfrm>
            <a:off x="761800" y="762001"/>
            <a:ext cx="5334197" cy="1708242"/>
          </a:xfrm>
        </p:spPr>
        <p:txBody>
          <a:bodyPr vert="horz" lIns="91440" tIns="45720" rIns="91440" bIns="45720" rtlCol="0" anchor="ctr">
            <a:normAutofit/>
          </a:bodyPr>
          <a:lstStyle/>
          <a:p>
            <a:pPr defTabSz="914400"/>
            <a:r>
              <a:rPr lang="en-US" sz="4000" dirty="0">
                <a:solidFill>
                  <a:schemeClr val="tx1"/>
                </a:solidFill>
              </a:rPr>
              <a:t>Sustainability Planning </a:t>
            </a:r>
          </a:p>
        </p:txBody>
      </p:sp>
      <p:sp>
        <p:nvSpPr>
          <p:cNvPr id="2" name="Content Placeholder 1">
            <a:extLst>
              <a:ext uri="{FF2B5EF4-FFF2-40B4-BE49-F238E27FC236}">
                <a16:creationId xmlns:a16="http://schemas.microsoft.com/office/drawing/2014/main" id="{F775AAE9-5411-199F-57A3-EBA1E5C7F66E}"/>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457200" indent="-228600" defTabSz="914400">
              <a:buFont typeface="Arial" panose="020B0604020202020204" pitchFamily="34" charset="0"/>
              <a:buChar char="•"/>
            </a:pPr>
            <a:endParaRPr lang="en-US" sz="2000"/>
          </a:p>
          <a:p>
            <a:pPr marL="457200" indent="-228600" defTabSz="914400">
              <a:buFont typeface="Arial" panose="020B0604020202020204" pitchFamily="34" charset="0"/>
              <a:buChar char="•"/>
            </a:pPr>
            <a:r>
              <a:rPr lang="en-US" sz="2000"/>
              <a:t>NHGRI endorses free and unencumbered access to resources, in line with the GCBRs eligibility requirements.</a:t>
            </a:r>
          </a:p>
          <a:p>
            <a:pPr marL="457200" indent="-228600" defTabSz="914400">
              <a:buFont typeface="Arial" panose="020B0604020202020204" pitchFamily="34" charset="0"/>
              <a:buChar char="•"/>
            </a:pPr>
            <a:r>
              <a:rPr lang="en-US" sz="2000"/>
              <a:t>No pre-defined investment caps or limits on the number of years of funding is recommended by the GDSWG</a:t>
            </a:r>
          </a:p>
          <a:p>
            <a:pPr marL="457200" indent="-228600" defTabSz="914400">
              <a:buFont typeface="Arial" panose="020B0604020202020204" pitchFamily="34" charset="0"/>
              <a:buChar char="•"/>
            </a:pPr>
            <a:r>
              <a:rPr lang="en-US" sz="2000"/>
              <a:t>NHGRI should identify off-ramping mechanisms for resources at the end of the life cycle</a:t>
            </a:r>
          </a:p>
          <a:p>
            <a:pPr marL="304165" indent="-228600" defTabSz="914400">
              <a:buFont typeface="Arial" panose="020B0604020202020204" pitchFamily="34" charset="0"/>
              <a:buChar char="•"/>
            </a:pPr>
            <a:endParaRPr lang="en-US" sz="2000"/>
          </a:p>
          <a:p>
            <a:pPr marL="0" indent="-228600" defTabSz="914400">
              <a:buFont typeface="Arial" panose="020B0604020202020204" pitchFamily="34" charset="0"/>
              <a:buChar char="•"/>
            </a:pPr>
            <a:endParaRPr lang="en-US" sz="2000"/>
          </a:p>
          <a:p>
            <a:pPr marL="304165" indent="-228600" defTabSz="914400">
              <a:buFont typeface="Arial" panose="020B0604020202020204" pitchFamily="34" charset="0"/>
              <a:buChar char="•"/>
            </a:pPr>
            <a:endParaRPr lang="en-US" sz="2000"/>
          </a:p>
        </p:txBody>
      </p:sp>
      <p:pic>
        <p:nvPicPr>
          <p:cNvPr id="5" name="Picture 4" descr="Freeway underpass">
            <a:extLst>
              <a:ext uri="{FF2B5EF4-FFF2-40B4-BE49-F238E27FC236}">
                <a16:creationId xmlns:a16="http://schemas.microsoft.com/office/drawing/2014/main" id="{67C924FC-9F2D-32E3-46E0-BA6C8D354C49}"/>
              </a:ext>
            </a:extLst>
          </p:cNvPr>
          <p:cNvPicPr>
            <a:picLocks noChangeAspect="1"/>
          </p:cNvPicPr>
          <p:nvPr/>
        </p:nvPicPr>
        <p:blipFill rotWithShape="1">
          <a:blip r:embed="rId3"/>
          <a:srcRect l="22722" r="2544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B986BF34-3AC1-1B61-56E4-6BD88B408229}"/>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lgn="r" defTabSz="914400">
              <a:spcAft>
                <a:spcPts val="600"/>
              </a:spcAft>
              <a:defRPr/>
            </a:pPr>
            <a:fld id="{A59FB69D-9E19-4FB8-BEAE-20F88589C44A}" type="slidenum">
              <a:rPr lang="en-US" sz="1200" b="0" dirty="0">
                <a:solidFill>
                  <a:srgbClr val="FFFFFF"/>
                </a:solidFill>
                <a:latin typeface="Calibri" panose="020F0502020204030204"/>
              </a:rPr>
              <a:pPr algn="r" defTabSz="914400">
                <a:spcAft>
                  <a:spcPts val="600"/>
                </a:spcAft>
                <a:defRPr/>
              </a:pPr>
              <a:t>12</a:t>
            </a:fld>
            <a:endParaRPr lang="en-US" sz="1200" b="0">
              <a:solidFill>
                <a:srgbClr val="FFFFFF"/>
              </a:solidFill>
              <a:latin typeface="Calibri" panose="020F0502020204030204"/>
            </a:endParaRPr>
          </a:p>
        </p:txBody>
      </p:sp>
    </p:spTree>
    <p:extLst>
      <p:ext uri="{BB962C8B-B14F-4D97-AF65-F5344CB8AC3E}">
        <p14:creationId xmlns:p14="http://schemas.microsoft.com/office/powerpoint/2010/main" val="3794501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C74358-7EC9-546C-9EB3-271A458E82A4}"/>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9A94B00-728F-2946-ED88-9F0BEA3705DF}"/>
              </a:ext>
            </a:extLst>
          </p:cNvPr>
          <p:cNvSpPr>
            <a:spLocks noGrp="1"/>
          </p:cNvSpPr>
          <p:nvPr>
            <p:ph type="title"/>
          </p:nvPr>
        </p:nvSpPr>
        <p:spPr>
          <a:xfrm>
            <a:off x="761800" y="762001"/>
            <a:ext cx="5939625" cy="1708242"/>
          </a:xfrm>
        </p:spPr>
        <p:txBody>
          <a:bodyPr vert="horz" lIns="91440" tIns="45720" rIns="91440" bIns="45720" rtlCol="0" anchor="ctr">
            <a:normAutofit/>
          </a:bodyPr>
          <a:lstStyle/>
          <a:p>
            <a:pPr defTabSz="914400"/>
            <a:r>
              <a:rPr lang="en-US" sz="3700">
                <a:solidFill>
                  <a:schemeClr val="tx1"/>
                </a:solidFill>
              </a:rPr>
              <a:t>Landscape Analysis and Needs Assessment</a:t>
            </a:r>
          </a:p>
        </p:txBody>
      </p:sp>
      <p:sp>
        <p:nvSpPr>
          <p:cNvPr id="2" name="Content Placeholder 1">
            <a:extLst>
              <a:ext uri="{FF2B5EF4-FFF2-40B4-BE49-F238E27FC236}">
                <a16:creationId xmlns:a16="http://schemas.microsoft.com/office/drawing/2014/main" id="{92D7B448-2E02-1544-72C1-D2D6FF89F5C1}"/>
              </a:ext>
            </a:extLst>
          </p:cNvPr>
          <p:cNvSpPr>
            <a:spLocks noGrp="1"/>
          </p:cNvSpPr>
          <p:nvPr>
            <p:ph idx="1"/>
          </p:nvPr>
        </p:nvSpPr>
        <p:spPr>
          <a:xfrm>
            <a:off x="761800" y="2951640"/>
            <a:ext cx="5726679" cy="3769835"/>
          </a:xfrm>
        </p:spPr>
        <p:txBody>
          <a:bodyPr vert="horz" lIns="91440" tIns="45720" rIns="91440" bIns="45720" rtlCol="0" anchor="ctr">
            <a:normAutofit lnSpcReduction="10000"/>
          </a:bodyPr>
          <a:lstStyle/>
          <a:p>
            <a:pPr marL="457200" indent="-228600" defTabSz="914400">
              <a:buFont typeface="Arial" panose="020B0604020202020204" pitchFamily="34" charset="0"/>
              <a:buChar char="•"/>
            </a:pPr>
            <a:r>
              <a:rPr lang="en-US" sz="2000"/>
              <a:t>NHGRI should conduct a thorough landscape analysis, including an assessment of needs and gaps. </a:t>
            </a:r>
          </a:p>
          <a:p>
            <a:pPr marL="1066785" lvl="1" indent="-228600" defTabSz="914400">
              <a:buFont typeface="Arial" panose="020B0604020202020204" pitchFamily="34" charset="0"/>
              <a:buChar char="•"/>
            </a:pPr>
            <a:r>
              <a:rPr lang="en-US" sz="1467"/>
              <a:t>Determine in which areas there is an abundance or lack of resources. </a:t>
            </a:r>
          </a:p>
          <a:p>
            <a:pPr marL="1066785" lvl="1" indent="-228600" defTabSz="914400">
              <a:buFont typeface="Arial" panose="020B0604020202020204" pitchFamily="34" charset="0"/>
              <a:buChar char="•"/>
            </a:pPr>
            <a:r>
              <a:rPr lang="en-US" sz="1467"/>
              <a:t>Identify any overlap and/or synergy among the existing resources. </a:t>
            </a:r>
          </a:p>
          <a:p>
            <a:pPr marL="1066785" lvl="1" indent="-228600" defTabSz="914400">
              <a:buFont typeface="Arial" panose="020B0604020202020204" pitchFamily="34" charset="0"/>
              <a:buChar char="•"/>
            </a:pPr>
            <a:r>
              <a:rPr lang="en-US" sz="1467"/>
              <a:t>Determine the value of resource utilization, taking into account the complexities  of community needs and impact.  </a:t>
            </a:r>
          </a:p>
          <a:p>
            <a:pPr marL="457200" indent="-228600" defTabSz="914400">
              <a:buFont typeface="Arial" panose="020B0604020202020204" pitchFamily="34" charset="0"/>
              <a:buChar char="•"/>
            </a:pPr>
            <a:r>
              <a:rPr lang="en-US" sz="2000"/>
              <a:t>Portfolio should align with NHGRI at the “forefront of genomics”.</a:t>
            </a:r>
          </a:p>
          <a:p>
            <a:pPr marL="457200" indent="-228600" defTabSz="914400">
              <a:buFont typeface="Arial" panose="020B0604020202020204" pitchFamily="34" charset="0"/>
              <a:buChar char="•"/>
            </a:pPr>
            <a:r>
              <a:rPr lang="en-US" sz="2000"/>
              <a:t>Develop a communication plan about the resource portfolio.</a:t>
            </a:r>
          </a:p>
          <a:p>
            <a:pPr marL="304165" indent="-228600" defTabSz="914400">
              <a:buFont typeface="Arial" panose="020B0604020202020204" pitchFamily="34" charset="0"/>
              <a:buChar char="•"/>
            </a:pPr>
            <a:endParaRPr lang="en-US" sz="2000"/>
          </a:p>
          <a:p>
            <a:pPr marL="0" indent="-228600" defTabSz="914400">
              <a:buFont typeface="Arial" panose="020B0604020202020204" pitchFamily="34" charset="0"/>
              <a:buChar char="•"/>
            </a:pPr>
            <a:endParaRPr lang="en-US" sz="2000"/>
          </a:p>
          <a:p>
            <a:pPr marL="304165" indent="-228600" defTabSz="914400">
              <a:buFont typeface="Arial" panose="020B0604020202020204" pitchFamily="34" charset="0"/>
              <a:buChar char="•"/>
            </a:pPr>
            <a:endParaRPr lang="en-US" sz="2000"/>
          </a:p>
        </p:txBody>
      </p:sp>
      <p:pic>
        <p:nvPicPr>
          <p:cNvPr id="6" name="Picture 5" descr="Two bussiness people working at a table">
            <a:extLst>
              <a:ext uri="{FF2B5EF4-FFF2-40B4-BE49-F238E27FC236}">
                <a16:creationId xmlns:a16="http://schemas.microsoft.com/office/drawing/2014/main" id="{3E1F4EF9-A463-530E-F3AF-D99843E8ED1C}"/>
              </a:ext>
            </a:extLst>
          </p:cNvPr>
          <p:cNvPicPr>
            <a:picLocks noChangeAspect="1"/>
          </p:cNvPicPr>
          <p:nvPr/>
        </p:nvPicPr>
        <p:blipFill rotWithShape="1">
          <a:blip r:embed="rId3"/>
          <a:srcRect l="17371" r="3079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6DA7347A-40C0-E034-603F-6CE1A63BEB4A}"/>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lgn="r" defTabSz="914400">
              <a:spcAft>
                <a:spcPts val="600"/>
              </a:spcAft>
              <a:defRPr/>
            </a:pPr>
            <a:fld id="{A59FB69D-9E19-4FB8-BEAE-20F88589C44A}" type="slidenum">
              <a:rPr lang="en-US" sz="1200" b="0">
                <a:solidFill>
                  <a:srgbClr val="FFFFFF"/>
                </a:solidFill>
                <a:latin typeface="Calibri" panose="020F0502020204030204"/>
              </a:rPr>
              <a:pPr algn="r" defTabSz="914400">
                <a:spcAft>
                  <a:spcPts val="600"/>
                </a:spcAft>
                <a:defRPr/>
              </a:pPr>
              <a:t>13</a:t>
            </a:fld>
            <a:endParaRPr lang="en-US" sz="1200" b="0">
              <a:solidFill>
                <a:srgbClr val="FFFFFF"/>
              </a:solidFill>
              <a:latin typeface="Calibri" panose="020F0502020204030204"/>
            </a:endParaRPr>
          </a:p>
        </p:txBody>
      </p:sp>
    </p:spTree>
    <p:extLst>
      <p:ext uri="{BB962C8B-B14F-4D97-AF65-F5344CB8AC3E}">
        <p14:creationId xmlns:p14="http://schemas.microsoft.com/office/powerpoint/2010/main" val="280932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B3749-E2DF-F821-0F08-60C17C840440}"/>
              </a:ext>
            </a:extLst>
          </p:cNvPr>
          <p:cNvSpPr>
            <a:spLocks noGrp="1"/>
          </p:cNvSpPr>
          <p:nvPr>
            <p:ph sz="half" idx="1"/>
          </p:nvPr>
        </p:nvSpPr>
        <p:spPr>
          <a:xfrm>
            <a:off x="576072" y="1813560"/>
            <a:ext cx="11035422" cy="4362873"/>
          </a:xfrm>
        </p:spPr>
        <p:txBody>
          <a:bodyPr>
            <a:normAutofit fontScale="92500" lnSpcReduction="20000"/>
          </a:bodyPr>
          <a:lstStyle/>
          <a:p>
            <a:pPr marL="304165" indent="-304165"/>
            <a:r>
              <a:rPr lang="en-US">
                <a:cs typeface="Arial"/>
              </a:rPr>
              <a:t>Phenotypic data collection and sharing across NHGRI programs</a:t>
            </a:r>
            <a:br>
              <a:rPr lang="en-US">
                <a:cs typeface="Arial"/>
              </a:rPr>
            </a:br>
            <a:endParaRPr lang="en-US">
              <a:cs typeface="Arial"/>
            </a:endParaRPr>
          </a:p>
          <a:p>
            <a:pPr marL="304165" indent="-304165"/>
            <a:r>
              <a:rPr lang="en-US">
                <a:cs typeface="Arial"/>
              </a:rPr>
              <a:t>Genomics research transition to the cloud</a:t>
            </a:r>
          </a:p>
          <a:p>
            <a:pPr marL="304165" indent="-304165"/>
            <a:endParaRPr lang="en-US">
              <a:cs typeface="Arial"/>
            </a:endParaRPr>
          </a:p>
          <a:p>
            <a:pPr marL="304165" indent="-304165"/>
            <a:r>
              <a:rPr lang="en-US">
                <a:cs typeface="Arial"/>
              </a:rPr>
              <a:t>Hosting a GDSWG workshop</a:t>
            </a:r>
          </a:p>
          <a:p>
            <a:pPr marL="304165" indent="-304165"/>
            <a:endParaRPr lang="en-US">
              <a:cs typeface="Arial"/>
            </a:endParaRPr>
          </a:p>
          <a:p>
            <a:pPr marL="304165" indent="-304165"/>
            <a:r>
              <a:rPr lang="en-US">
                <a:cs typeface="Arial"/>
              </a:rPr>
              <a:t>Making the NHGRI data ecosystem more FAIR, AI/ML-ready and equitable</a:t>
            </a:r>
          </a:p>
          <a:p>
            <a:pPr marL="304165" indent="-304165"/>
            <a:endParaRPr lang="en-US">
              <a:cs typeface="Arial"/>
            </a:endParaRPr>
          </a:p>
          <a:p>
            <a:pPr marL="304165" indent="-304165"/>
            <a:r>
              <a:rPr lang="en-US">
                <a:cs typeface="Arial"/>
              </a:rPr>
              <a:t>Unification of knowledgebases </a:t>
            </a:r>
            <a:endParaRPr lang="en-US"/>
          </a:p>
        </p:txBody>
      </p:sp>
      <p:sp>
        <p:nvSpPr>
          <p:cNvPr id="4" name="Slide Number Placeholder 3">
            <a:extLst>
              <a:ext uri="{FF2B5EF4-FFF2-40B4-BE49-F238E27FC236}">
                <a16:creationId xmlns:a16="http://schemas.microsoft.com/office/drawing/2014/main" id="{7B433C2E-AD35-5318-F485-88A92CD144DC}"/>
              </a:ext>
            </a:extLst>
          </p:cNvPr>
          <p:cNvSpPr>
            <a:spLocks noGrp="1"/>
          </p:cNvSpPr>
          <p:nvPr>
            <p:ph type="sldNum" sz="quarter" idx="12"/>
          </p:nvPr>
        </p:nvSpPr>
        <p:spPr/>
        <p:txBody>
          <a:bodyPr/>
          <a:lstStyle/>
          <a:p>
            <a:fld id="{A59FB69D-9E19-4FB8-BEAE-20F88589C44A}" type="slidenum">
              <a:rPr lang="en-US" smtClean="0"/>
              <a:pPr/>
              <a:t>14</a:t>
            </a:fld>
            <a:endParaRPr lang="en-US"/>
          </a:p>
        </p:txBody>
      </p:sp>
      <p:sp>
        <p:nvSpPr>
          <p:cNvPr id="5" name="Title 4">
            <a:extLst>
              <a:ext uri="{FF2B5EF4-FFF2-40B4-BE49-F238E27FC236}">
                <a16:creationId xmlns:a16="http://schemas.microsoft.com/office/drawing/2014/main" id="{EDAFC560-0BCF-7193-A4AB-D5D3AB44EE8F}"/>
              </a:ext>
            </a:extLst>
          </p:cNvPr>
          <p:cNvSpPr>
            <a:spLocks noGrp="1"/>
          </p:cNvSpPr>
          <p:nvPr>
            <p:ph type="title"/>
          </p:nvPr>
        </p:nvSpPr>
        <p:spPr/>
        <p:txBody>
          <a:bodyPr/>
          <a:lstStyle/>
          <a:p>
            <a:r>
              <a:rPr lang="en-US">
                <a:cs typeface="Arial"/>
              </a:rPr>
              <a:t>Upcoming Working Group Discussion Topics</a:t>
            </a:r>
            <a:endParaRPr lang="en-US"/>
          </a:p>
        </p:txBody>
      </p:sp>
    </p:spTree>
    <p:extLst>
      <p:ext uri="{BB962C8B-B14F-4D97-AF65-F5344CB8AC3E}">
        <p14:creationId xmlns:p14="http://schemas.microsoft.com/office/powerpoint/2010/main" val="161588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DC0B7ED-BB35-7B5D-61C5-69665966BF01}"/>
              </a:ext>
            </a:extLst>
          </p:cNvPr>
          <p:cNvSpPr>
            <a:spLocks noGrp="1"/>
          </p:cNvSpPr>
          <p:nvPr>
            <p:ph idx="1"/>
          </p:nvPr>
        </p:nvSpPr>
        <p:spPr/>
        <p:txBody>
          <a:bodyPr/>
          <a:lstStyle/>
          <a:p>
            <a:r>
              <a:rPr lang="en-US" dirty="0"/>
              <a:t>NHGRI Genomic Data Science Working Group </a:t>
            </a:r>
          </a:p>
          <a:p>
            <a:r>
              <a:rPr lang="en-US" dirty="0"/>
              <a:t>NHGRI Office of Genomic Data Science</a:t>
            </a:r>
          </a:p>
        </p:txBody>
      </p:sp>
      <p:sp>
        <p:nvSpPr>
          <p:cNvPr id="6" name="Title 5">
            <a:extLst>
              <a:ext uri="{FF2B5EF4-FFF2-40B4-BE49-F238E27FC236}">
                <a16:creationId xmlns:a16="http://schemas.microsoft.com/office/drawing/2014/main" id="{5671D5C6-059E-3AB4-4AFF-AB3D8CA7E782}"/>
              </a:ext>
            </a:extLst>
          </p:cNvPr>
          <p:cNvSpPr>
            <a:spLocks noGrp="1"/>
          </p:cNvSpPr>
          <p:nvPr>
            <p:ph type="title"/>
          </p:nvPr>
        </p:nvSpPr>
        <p:spPr/>
        <p:txBody>
          <a:bodyPr/>
          <a:lstStyle/>
          <a:p>
            <a:r>
              <a:rPr lang="en-US" dirty="0"/>
              <a:t>Acknowledgments</a:t>
            </a:r>
          </a:p>
        </p:txBody>
      </p:sp>
      <p:sp>
        <p:nvSpPr>
          <p:cNvPr id="4" name="Slide Number Placeholder 3">
            <a:extLst>
              <a:ext uri="{FF2B5EF4-FFF2-40B4-BE49-F238E27FC236}">
                <a16:creationId xmlns:a16="http://schemas.microsoft.com/office/drawing/2014/main" id="{A08F6F91-FDF0-E7CA-93D1-C13DC7318598}"/>
              </a:ext>
            </a:extLst>
          </p:cNvPr>
          <p:cNvSpPr>
            <a:spLocks noGrp="1"/>
          </p:cNvSpPr>
          <p:nvPr>
            <p:ph type="sldNum" sz="quarter" idx="12"/>
          </p:nvPr>
        </p:nvSpPr>
        <p:spPr/>
        <p:txBody>
          <a:bodyPr/>
          <a:lstStyle/>
          <a:p>
            <a:fld id="{A59FB69D-9E19-4FB8-BEAE-20F88589C44A}" type="slidenum">
              <a:rPr lang="en-US" smtClean="0"/>
              <a:pPr/>
              <a:t>15</a:t>
            </a:fld>
            <a:endParaRPr lang="en-US"/>
          </a:p>
        </p:txBody>
      </p:sp>
    </p:spTree>
    <p:extLst>
      <p:ext uri="{BB962C8B-B14F-4D97-AF65-F5344CB8AC3E}">
        <p14:creationId xmlns:p14="http://schemas.microsoft.com/office/powerpoint/2010/main" val="4197131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9FB69D-9E19-4FB8-BEAE-20F88589C44A}" type="slidenum">
              <a:rPr lang="en-US" smtClean="0"/>
              <a:pPr/>
              <a:t>16</a:t>
            </a:fld>
            <a:endParaRPr lang="en-US"/>
          </a:p>
        </p:txBody>
      </p:sp>
      <p:sp>
        <p:nvSpPr>
          <p:cNvPr id="3" name="Title 2"/>
          <p:cNvSpPr>
            <a:spLocks noGrp="1"/>
          </p:cNvSpPr>
          <p:nvPr>
            <p:ph type="title"/>
          </p:nvPr>
        </p:nvSpPr>
        <p:spPr>
          <a:xfrm>
            <a:off x="576071" y="2685757"/>
            <a:ext cx="11039858" cy="1356360"/>
          </a:xfrm>
        </p:spPr>
        <p:txBody>
          <a:bodyPr/>
          <a:lstStyle/>
          <a:p>
            <a:pPr algn="ctr"/>
            <a:r>
              <a:rPr lang="en-US"/>
              <a:t>Questions?</a:t>
            </a:r>
          </a:p>
        </p:txBody>
      </p:sp>
    </p:spTree>
    <p:extLst>
      <p:ext uri="{BB962C8B-B14F-4D97-AF65-F5344CB8AC3E}">
        <p14:creationId xmlns:p14="http://schemas.microsoft.com/office/powerpoint/2010/main" val="1214770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60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300" dirty="0"/>
              <a:t>What is the NHGRI Genomic Data Science Working Group?</a:t>
            </a:r>
            <a:endParaRPr lang="en-US" dirty="0"/>
          </a:p>
        </p:txBody>
      </p:sp>
      <p:sp>
        <p:nvSpPr>
          <p:cNvPr id="2" name="Content Placeholder 1"/>
          <p:cNvSpPr>
            <a:spLocks noGrp="1"/>
          </p:cNvSpPr>
          <p:nvPr>
            <p:ph sz="half" idx="1"/>
          </p:nvPr>
        </p:nvSpPr>
        <p:spPr/>
        <p:txBody>
          <a:bodyPr/>
          <a:lstStyle/>
          <a:p>
            <a:pPr marL="304165" indent="-304165"/>
            <a:r>
              <a:rPr lang="en-US" sz="2900" dirty="0"/>
              <a:t>A Subcommittee of the </a:t>
            </a:r>
            <a:r>
              <a:rPr lang="en-US" sz="2900" dirty="0">
                <a:hlinkClick r:id="rId3"/>
              </a:rPr>
              <a:t>National Advisory Council for Human Genome Research (NACHGR)</a:t>
            </a:r>
            <a:endParaRPr lang="en-US" sz="2900" dirty="0"/>
          </a:p>
          <a:p>
            <a:pPr marL="304165" indent="-304165"/>
            <a:endParaRPr lang="en-US" sz="2900" dirty="0"/>
          </a:p>
          <a:p>
            <a:pPr marL="304165" indent="-304165"/>
            <a:r>
              <a:rPr lang="en-US" sz="2900" dirty="0"/>
              <a:t>Formed in 2017</a:t>
            </a:r>
            <a:endParaRPr lang="en-US" sz="2900" dirty="0">
              <a:cs typeface="Arial"/>
            </a:endParaRPr>
          </a:p>
          <a:p>
            <a:pPr marL="304165" indent="-304165"/>
            <a:endParaRPr lang="en-US" sz="2900" dirty="0">
              <a:cs typeface="Arial"/>
            </a:endParaRPr>
          </a:p>
          <a:p>
            <a:pPr marL="304165" indent="-304165"/>
            <a:r>
              <a:rPr lang="en-US" sz="2900" dirty="0"/>
              <a:t>Meetings are held virtually every two months </a:t>
            </a:r>
            <a:endParaRPr lang="en-US" dirty="0"/>
          </a:p>
        </p:txBody>
      </p:sp>
      <p:pic>
        <p:nvPicPr>
          <p:cNvPr id="8" name="Picture 7" descr="A screenshot of the January 11, 2024 GDSWG Zoom Meeting ">
            <a:extLst>
              <a:ext uri="{FF2B5EF4-FFF2-40B4-BE49-F238E27FC236}">
                <a16:creationId xmlns:a16="http://schemas.microsoft.com/office/drawing/2014/main" id="{C714A5C0-3B89-E3DD-2CB4-91C5DB8BD9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21" t="8759" r="9781" b="7274"/>
          <a:stretch/>
        </p:blipFill>
        <p:spPr>
          <a:xfrm>
            <a:off x="7397750" y="1886008"/>
            <a:ext cx="4319752" cy="3247697"/>
          </a:xfrm>
          <a:prstGeom prst="rect">
            <a:avLst/>
          </a:prstGeom>
        </p:spPr>
      </p:pic>
      <p:sp>
        <p:nvSpPr>
          <p:cNvPr id="7" name="TextBox 6">
            <a:extLst>
              <a:ext uri="{FF2B5EF4-FFF2-40B4-BE49-F238E27FC236}">
                <a16:creationId xmlns:a16="http://schemas.microsoft.com/office/drawing/2014/main" id="{0A55BE0F-21F9-C2FF-118D-9C964318D6BD}"/>
              </a:ext>
            </a:extLst>
          </p:cNvPr>
          <p:cNvSpPr txBox="1"/>
          <p:nvPr/>
        </p:nvSpPr>
        <p:spPr>
          <a:xfrm>
            <a:off x="7397750" y="5312833"/>
            <a:ext cx="4423833" cy="292388"/>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solidFill>
                  <a:schemeClr val="bg2"/>
                </a:solidFill>
                <a:latin typeface="+mj-lt"/>
                <a:ea typeface="Helvetica Neue" charset="0"/>
                <a:cs typeface="Helvetica Neue" charset="0"/>
              </a:rPr>
              <a:t>GDSWG Meeting 1.11.24</a:t>
            </a:r>
            <a:endParaRPr lang="en-US" sz="1333" b="0" i="0" kern="1200" baseline="0" dirty="0">
              <a:solidFill>
                <a:schemeClr val="bg2"/>
              </a:solidFill>
              <a:effectLst/>
              <a:latin typeface="+mj-lt"/>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A59FB69D-9E19-4FB8-BEAE-20F88589C44A}" type="slidenum">
              <a:rPr lang="en-US" dirty="0" smtClean="0"/>
              <a:pPr/>
              <a:t>2</a:t>
            </a:fld>
            <a:endParaRPr lang="en-US"/>
          </a:p>
        </p:txBody>
      </p:sp>
    </p:spTree>
    <p:extLst>
      <p:ext uri="{BB962C8B-B14F-4D97-AF65-F5344CB8AC3E}">
        <p14:creationId xmlns:p14="http://schemas.microsoft.com/office/powerpoint/2010/main" val="103506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04E82-7DDA-3014-169C-216AEC981F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64719D-EBB6-F6DB-CDDF-50677128BE11}"/>
              </a:ext>
            </a:extLst>
          </p:cNvPr>
          <p:cNvSpPr>
            <a:spLocks noGrp="1"/>
          </p:cNvSpPr>
          <p:nvPr>
            <p:ph type="title"/>
          </p:nvPr>
        </p:nvSpPr>
        <p:spPr/>
        <p:txBody>
          <a:bodyPr/>
          <a:lstStyle/>
          <a:p>
            <a:r>
              <a:rPr lang="en-US" dirty="0"/>
              <a:t>Working Group Functions</a:t>
            </a:r>
          </a:p>
        </p:txBody>
      </p:sp>
      <p:sp>
        <p:nvSpPr>
          <p:cNvPr id="2" name="Content Placeholder 1">
            <a:extLst>
              <a:ext uri="{FF2B5EF4-FFF2-40B4-BE49-F238E27FC236}">
                <a16:creationId xmlns:a16="http://schemas.microsoft.com/office/drawing/2014/main" id="{D59FD487-A6DE-3E55-1800-66B00F102D5A}"/>
              </a:ext>
            </a:extLst>
          </p:cNvPr>
          <p:cNvSpPr>
            <a:spLocks noGrp="1"/>
          </p:cNvSpPr>
          <p:nvPr>
            <p:ph idx="1"/>
          </p:nvPr>
        </p:nvSpPr>
        <p:spPr/>
        <p:txBody>
          <a:bodyPr vert="horz" lIns="91440" tIns="45720" rIns="91440" bIns="45720" rtlCol="0" anchor="t">
            <a:normAutofit fontScale="92500" lnSpcReduction="10000"/>
          </a:bodyPr>
          <a:lstStyle/>
          <a:p>
            <a:pPr marL="304165" indent="-304165"/>
            <a:r>
              <a:rPr lang="en-US" sz="3200">
                <a:solidFill>
                  <a:srgbClr val="FFFFFF"/>
                </a:solidFill>
              </a:rPr>
              <a:t>Advises NHGRI on plans related to genomic data science outside of Council meetings</a:t>
            </a:r>
            <a:endParaRPr lang="en-US" sz="3200">
              <a:solidFill>
                <a:srgbClr val="FFFFFF"/>
              </a:solidFill>
              <a:cs typeface="Arial" panose="020B0604020202020204"/>
            </a:endParaRPr>
          </a:p>
          <a:p>
            <a:pPr marL="0" indent="0">
              <a:buNone/>
            </a:pPr>
            <a:endParaRPr lang="en-US" sz="3200">
              <a:solidFill>
                <a:srgbClr val="FFFFFF"/>
              </a:solidFill>
              <a:cs typeface="Arial" panose="020B0604020202020204"/>
            </a:endParaRPr>
          </a:p>
          <a:p>
            <a:pPr marL="304165" indent="-304165"/>
            <a:r>
              <a:rPr lang="en-US" sz="3200">
                <a:solidFill>
                  <a:srgbClr val="FFFFFF"/>
                </a:solidFill>
                <a:cs typeface="Arial" panose="020B0604020202020204"/>
              </a:rPr>
              <a:t>Provides input to NHGRI Director and other Institute leaders about trans-NIH issues related to data science</a:t>
            </a:r>
          </a:p>
          <a:p>
            <a:pPr marL="0" indent="0">
              <a:buNone/>
            </a:pPr>
            <a:endParaRPr lang="en-US" sz="3200">
              <a:solidFill>
                <a:srgbClr val="FFFFFF"/>
              </a:solidFill>
              <a:cs typeface="Arial" panose="020B0604020202020204"/>
            </a:endParaRPr>
          </a:p>
          <a:p>
            <a:pPr marL="304165" indent="-304165"/>
            <a:r>
              <a:rPr lang="en-US" sz="3200">
                <a:solidFill>
                  <a:srgbClr val="FFFFFF"/>
                </a:solidFill>
              </a:rPr>
              <a:t>Addresses broad challenges including data management, analysis, computing and data science policy, as they relate to all areas of genomics, from basic science to genomic medicine</a:t>
            </a:r>
            <a:endParaRPr lang="en-US" sz="3200">
              <a:cs typeface="Arial"/>
            </a:endParaRPr>
          </a:p>
          <a:p>
            <a:pPr marL="304165" indent="-304165"/>
            <a:endParaRPr lang="en-US">
              <a:cs typeface="Arial"/>
            </a:endParaRPr>
          </a:p>
        </p:txBody>
      </p:sp>
      <p:sp>
        <p:nvSpPr>
          <p:cNvPr id="4" name="Slide Number Placeholder 3">
            <a:extLst>
              <a:ext uri="{FF2B5EF4-FFF2-40B4-BE49-F238E27FC236}">
                <a16:creationId xmlns:a16="http://schemas.microsoft.com/office/drawing/2014/main" id="{F29CF5FC-A521-B68C-7D3F-E0B1C9708C8F}"/>
              </a:ext>
            </a:extLst>
          </p:cNvPr>
          <p:cNvSpPr>
            <a:spLocks noGrp="1"/>
          </p:cNvSpPr>
          <p:nvPr>
            <p:ph type="sldNum" sz="quarter" idx="12"/>
          </p:nvPr>
        </p:nvSpPr>
        <p:spPr/>
        <p:txBody>
          <a:bodyPr/>
          <a:lstStyle/>
          <a:p>
            <a:fld id="{A59FB69D-9E19-4FB8-BEAE-20F88589C44A}" type="slidenum">
              <a:rPr lang="en-US" smtClean="0"/>
              <a:pPr/>
              <a:t>3</a:t>
            </a:fld>
            <a:endParaRPr lang="en-US"/>
          </a:p>
        </p:txBody>
      </p:sp>
    </p:spTree>
    <p:extLst>
      <p:ext uri="{BB962C8B-B14F-4D97-AF65-F5344CB8AC3E}">
        <p14:creationId xmlns:p14="http://schemas.microsoft.com/office/powerpoint/2010/main" val="325246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3370" y="151849"/>
            <a:ext cx="5080635" cy="711200"/>
          </a:xfrm>
          <a:prstGeom prst="rect">
            <a:avLst/>
          </a:prstGeom>
        </p:spPr>
        <p:txBody>
          <a:bodyPr vert="horz" wrap="square" lIns="0" tIns="12065" rIns="0" bIns="0" rtlCol="0" anchor="t">
            <a:spAutoFit/>
          </a:bodyPr>
          <a:lstStyle/>
          <a:p>
            <a:pPr marL="12700">
              <a:lnSpc>
                <a:spcPts val="3779"/>
              </a:lnSpc>
              <a:spcBef>
                <a:spcPts val="95"/>
              </a:spcBef>
            </a:pPr>
            <a:r>
              <a:rPr sz="3200" dirty="0"/>
              <a:t>Current</a:t>
            </a:r>
            <a:r>
              <a:rPr sz="3200" spc="-140" dirty="0"/>
              <a:t> </a:t>
            </a:r>
            <a:r>
              <a:rPr sz="3200" dirty="0"/>
              <a:t>GDSWG</a:t>
            </a:r>
            <a:r>
              <a:rPr sz="3200" spc="-125" dirty="0"/>
              <a:t> </a:t>
            </a:r>
            <a:r>
              <a:rPr sz="3200" spc="-10" dirty="0"/>
              <a:t>Members</a:t>
            </a:r>
            <a:endParaRPr sz="3200" dirty="0"/>
          </a:p>
          <a:p>
            <a:pPr marL="12700">
              <a:lnSpc>
                <a:spcPts val="1620"/>
              </a:lnSpc>
            </a:pPr>
            <a:r>
              <a:rPr lang="en-US" sz="1400" dirty="0"/>
              <a:t> </a:t>
            </a:r>
            <a:r>
              <a:rPr sz="1400" dirty="0"/>
              <a:t>Updated</a:t>
            </a:r>
            <a:r>
              <a:rPr lang="en-US" sz="1400" spc="-60" dirty="0"/>
              <a:t> February 2024</a:t>
            </a:r>
            <a:endParaRPr lang="en-US" sz="1400" spc="-10" dirty="0"/>
          </a:p>
        </p:txBody>
      </p:sp>
      <p:pic>
        <p:nvPicPr>
          <p:cNvPr id="9" name="object 9" descr="Mark Craven"/>
          <p:cNvPicPr/>
          <p:nvPr/>
        </p:nvPicPr>
        <p:blipFill>
          <a:blip r:embed="rId3" cstate="print"/>
          <a:stretch>
            <a:fillRect/>
          </a:stretch>
        </p:blipFill>
        <p:spPr>
          <a:xfrm>
            <a:off x="661058" y="1074819"/>
            <a:ext cx="1649729" cy="1983485"/>
          </a:xfrm>
          <a:prstGeom prst="rect">
            <a:avLst/>
          </a:prstGeom>
        </p:spPr>
      </p:pic>
      <p:sp>
        <p:nvSpPr>
          <p:cNvPr id="10" name="object 10"/>
          <p:cNvSpPr txBox="1"/>
          <p:nvPr/>
        </p:nvSpPr>
        <p:spPr>
          <a:xfrm>
            <a:off x="2292118" y="1299344"/>
            <a:ext cx="1684865" cy="541655"/>
          </a:xfrm>
          <a:prstGeom prst="rect">
            <a:avLst/>
          </a:prstGeom>
        </p:spPr>
        <p:txBody>
          <a:bodyPr vert="horz" wrap="square" lIns="0" tIns="12065" rIns="0" bIns="0" rtlCol="0" anchor="t">
            <a:spAutoFit/>
          </a:bodyPr>
          <a:lstStyle/>
          <a:p>
            <a:pPr marL="12700">
              <a:lnSpc>
                <a:spcPts val="1670"/>
              </a:lnSpc>
              <a:spcBef>
                <a:spcPts val="95"/>
              </a:spcBef>
            </a:pPr>
            <a:r>
              <a:rPr sz="1400">
                <a:solidFill>
                  <a:srgbClr val="FFFFFF"/>
                </a:solidFill>
                <a:latin typeface="Arial"/>
                <a:cs typeface="Arial"/>
              </a:rPr>
              <a:t>Mark</a:t>
            </a:r>
            <a:r>
              <a:rPr sz="1400" spc="-65">
                <a:solidFill>
                  <a:srgbClr val="FFFFFF"/>
                </a:solidFill>
                <a:latin typeface="Arial"/>
                <a:cs typeface="Arial"/>
              </a:rPr>
              <a:t> </a:t>
            </a:r>
            <a:r>
              <a:rPr sz="1400">
                <a:solidFill>
                  <a:srgbClr val="FFFFFF"/>
                </a:solidFill>
                <a:latin typeface="Arial"/>
                <a:cs typeface="Arial"/>
              </a:rPr>
              <a:t>Craven,</a:t>
            </a:r>
            <a:r>
              <a:rPr sz="1400" spc="-70">
                <a:solidFill>
                  <a:srgbClr val="FFFFFF"/>
                </a:solidFill>
                <a:latin typeface="Arial"/>
                <a:cs typeface="Arial"/>
              </a:rPr>
              <a:t> </a:t>
            </a:r>
            <a:r>
              <a:rPr sz="1400" spc="-20">
                <a:solidFill>
                  <a:srgbClr val="FFFFFF"/>
                </a:solidFill>
                <a:latin typeface="Arial"/>
                <a:cs typeface="Arial"/>
              </a:rPr>
              <a:t>Ph.D.</a:t>
            </a:r>
          </a:p>
          <a:p>
            <a:pPr marL="12700" marR="149860">
              <a:lnSpc>
                <a:spcPts val="1210"/>
              </a:lnSpc>
              <a:spcBef>
                <a:spcPts val="25"/>
              </a:spcBef>
            </a:pPr>
            <a:r>
              <a:rPr sz="1000">
                <a:solidFill>
                  <a:srgbClr val="FFFFFF"/>
                </a:solidFill>
                <a:latin typeface="Arial"/>
                <a:cs typeface="Arial"/>
              </a:rPr>
              <a:t>University</a:t>
            </a:r>
            <a:r>
              <a:rPr sz="1000" spc="85">
                <a:solidFill>
                  <a:srgbClr val="FFFFFF"/>
                </a:solidFill>
                <a:latin typeface="Arial"/>
                <a:cs typeface="Arial"/>
              </a:rPr>
              <a:t> </a:t>
            </a:r>
            <a:r>
              <a:rPr sz="1000" spc="50">
                <a:solidFill>
                  <a:srgbClr val="FFFFFF"/>
                </a:solidFill>
                <a:latin typeface="Arial"/>
                <a:cs typeface="Arial"/>
              </a:rPr>
              <a:t>of</a:t>
            </a:r>
            <a:r>
              <a:rPr sz="1000" spc="100">
                <a:solidFill>
                  <a:srgbClr val="FFFFFF"/>
                </a:solidFill>
                <a:latin typeface="Arial"/>
                <a:cs typeface="Arial"/>
              </a:rPr>
              <a:t> </a:t>
            </a:r>
            <a:r>
              <a:rPr sz="1000" spc="-10">
                <a:solidFill>
                  <a:srgbClr val="FFFFFF"/>
                </a:solidFill>
                <a:latin typeface="Arial"/>
                <a:cs typeface="Arial"/>
              </a:rPr>
              <a:t>Wisconsin- Madison</a:t>
            </a:r>
            <a:endParaRPr sz="1000">
              <a:solidFill>
                <a:srgbClr val="FFFFFF"/>
              </a:solidFill>
              <a:latin typeface="Arial"/>
              <a:cs typeface="Arial"/>
            </a:endParaRPr>
          </a:p>
        </p:txBody>
      </p:sp>
      <p:pic>
        <p:nvPicPr>
          <p:cNvPr id="37" name="Picture 2" descr="Barbara Elizabeth Engelhardt">
            <a:extLst>
              <a:ext uri="{FF2B5EF4-FFF2-40B4-BE49-F238E27FC236}">
                <a16:creationId xmlns:a16="http://schemas.microsoft.com/office/drawing/2014/main" id="{A6FFB625-DA8E-6E7A-80E2-AA225D5065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472" y="2311907"/>
            <a:ext cx="1106529" cy="1106529"/>
          </a:xfrm>
          <a:prstGeom prst="ellipse">
            <a:avLst/>
          </a:prstGeom>
          <a:ln w="127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8" name="object 16">
            <a:extLst>
              <a:ext uri="{FF2B5EF4-FFF2-40B4-BE49-F238E27FC236}">
                <a16:creationId xmlns:a16="http://schemas.microsoft.com/office/drawing/2014/main" id="{7DEB7C95-6254-6419-E46E-038B6FC91E41}"/>
              </a:ext>
            </a:extLst>
          </p:cNvPr>
          <p:cNvSpPr txBox="1"/>
          <p:nvPr/>
        </p:nvSpPr>
        <p:spPr>
          <a:xfrm>
            <a:off x="2295717" y="2592848"/>
            <a:ext cx="1684866" cy="602088"/>
          </a:xfrm>
          <a:prstGeom prst="rect">
            <a:avLst/>
          </a:prstGeom>
        </p:spPr>
        <p:txBody>
          <a:bodyPr vert="horz" wrap="square" lIns="0" tIns="12065" rIns="0" bIns="0" rtlCol="0">
            <a:spAutoFit/>
          </a:bodyPr>
          <a:lstStyle/>
          <a:p>
            <a:pPr marL="12700">
              <a:lnSpc>
                <a:spcPts val="1670"/>
              </a:lnSpc>
              <a:spcBef>
                <a:spcPts val="95"/>
              </a:spcBef>
            </a:pPr>
            <a:r>
              <a:rPr lang="en-US" sz="1400" spc="-10">
                <a:solidFill>
                  <a:srgbClr val="FFFFFF"/>
                </a:solidFill>
                <a:latin typeface="Arial"/>
                <a:cs typeface="Arial"/>
              </a:rPr>
              <a:t>Barbara Engelhardt, Ph.D.</a:t>
            </a:r>
            <a:endParaRPr sz="1400">
              <a:solidFill>
                <a:srgbClr val="FFFFFF"/>
              </a:solidFill>
              <a:latin typeface="Arial"/>
              <a:cs typeface="Arial"/>
            </a:endParaRPr>
          </a:p>
          <a:p>
            <a:pPr marL="12700" marR="85725">
              <a:lnSpc>
                <a:spcPts val="1210"/>
              </a:lnSpc>
              <a:spcBef>
                <a:spcPts val="25"/>
              </a:spcBef>
            </a:pPr>
            <a:r>
              <a:rPr lang="en-US" sz="1000">
                <a:solidFill>
                  <a:srgbClr val="FFFFFF"/>
                </a:solidFill>
                <a:latin typeface="Arial"/>
                <a:cs typeface="Arial"/>
              </a:rPr>
              <a:t>Stanford University</a:t>
            </a:r>
            <a:endParaRPr sz="1000">
              <a:solidFill>
                <a:srgbClr val="FFFFFF"/>
              </a:solidFill>
              <a:latin typeface="Arial"/>
              <a:cs typeface="Arial"/>
            </a:endParaRPr>
          </a:p>
        </p:txBody>
      </p:sp>
      <p:pic>
        <p:nvPicPr>
          <p:cNvPr id="5" name="object 5" descr="Eimear Kenny"/>
          <p:cNvPicPr/>
          <p:nvPr/>
        </p:nvPicPr>
        <p:blipFill>
          <a:blip r:embed="rId5" cstate="print"/>
          <a:stretch>
            <a:fillRect/>
          </a:stretch>
        </p:blipFill>
        <p:spPr>
          <a:xfrm>
            <a:off x="710747" y="3565369"/>
            <a:ext cx="1645157" cy="1978151"/>
          </a:xfrm>
          <a:prstGeom prst="rect">
            <a:avLst/>
          </a:prstGeom>
        </p:spPr>
      </p:pic>
      <p:sp>
        <p:nvSpPr>
          <p:cNvPr id="6" name="object 6"/>
          <p:cNvSpPr txBox="1"/>
          <p:nvPr/>
        </p:nvSpPr>
        <p:spPr>
          <a:xfrm>
            <a:off x="2268540" y="3782719"/>
            <a:ext cx="1669414" cy="541655"/>
          </a:xfrm>
          <a:prstGeom prst="rect">
            <a:avLst/>
          </a:prstGeom>
        </p:spPr>
        <p:txBody>
          <a:bodyPr vert="horz" wrap="square" lIns="0" tIns="12065" rIns="0" bIns="0" rtlCol="0">
            <a:spAutoFit/>
          </a:bodyPr>
          <a:lstStyle/>
          <a:p>
            <a:pPr marL="12700">
              <a:lnSpc>
                <a:spcPts val="1670"/>
              </a:lnSpc>
              <a:spcBef>
                <a:spcPts val="95"/>
              </a:spcBef>
            </a:pPr>
            <a:r>
              <a:rPr sz="1400">
                <a:solidFill>
                  <a:srgbClr val="FFFFFF"/>
                </a:solidFill>
                <a:latin typeface="Arial"/>
                <a:cs typeface="Arial"/>
              </a:rPr>
              <a:t>Eimear</a:t>
            </a:r>
            <a:r>
              <a:rPr sz="1400" spc="-55">
                <a:solidFill>
                  <a:srgbClr val="FFFFFF"/>
                </a:solidFill>
                <a:latin typeface="Arial"/>
                <a:cs typeface="Arial"/>
              </a:rPr>
              <a:t> </a:t>
            </a:r>
            <a:r>
              <a:rPr sz="1400" spc="-20">
                <a:solidFill>
                  <a:srgbClr val="FFFFFF"/>
                </a:solidFill>
                <a:latin typeface="Arial"/>
                <a:cs typeface="Arial"/>
              </a:rPr>
              <a:t>Kenny,</a:t>
            </a:r>
            <a:r>
              <a:rPr sz="1400" spc="-60">
                <a:solidFill>
                  <a:srgbClr val="FFFFFF"/>
                </a:solidFill>
                <a:latin typeface="Arial"/>
                <a:cs typeface="Arial"/>
              </a:rPr>
              <a:t> </a:t>
            </a:r>
            <a:r>
              <a:rPr sz="1400" spc="-10">
                <a:solidFill>
                  <a:srgbClr val="FFFFFF"/>
                </a:solidFill>
                <a:latin typeface="Arial"/>
                <a:cs typeface="Arial"/>
              </a:rPr>
              <a:t>Ph.D.</a:t>
            </a:r>
            <a:endParaRPr sz="1400">
              <a:solidFill>
                <a:srgbClr val="FFFFFF"/>
              </a:solidFill>
              <a:latin typeface="Arial"/>
              <a:cs typeface="Arial"/>
            </a:endParaRPr>
          </a:p>
          <a:p>
            <a:pPr marL="12700" marR="30480">
              <a:lnSpc>
                <a:spcPts val="1210"/>
              </a:lnSpc>
              <a:spcBef>
                <a:spcPts val="25"/>
              </a:spcBef>
            </a:pPr>
            <a:r>
              <a:rPr sz="1000">
                <a:solidFill>
                  <a:srgbClr val="FFFFFF"/>
                </a:solidFill>
                <a:latin typeface="Arial"/>
                <a:cs typeface="Arial"/>
              </a:rPr>
              <a:t>Icahn</a:t>
            </a:r>
            <a:r>
              <a:rPr sz="1000" spc="40">
                <a:solidFill>
                  <a:srgbClr val="FFFFFF"/>
                </a:solidFill>
                <a:latin typeface="Arial"/>
                <a:cs typeface="Arial"/>
              </a:rPr>
              <a:t> </a:t>
            </a:r>
            <a:r>
              <a:rPr sz="1000">
                <a:solidFill>
                  <a:srgbClr val="FFFFFF"/>
                </a:solidFill>
                <a:latin typeface="Arial"/>
                <a:cs typeface="Arial"/>
              </a:rPr>
              <a:t>School</a:t>
            </a:r>
            <a:r>
              <a:rPr sz="1000" spc="45">
                <a:solidFill>
                  <a:srgbClr val="FFFFFF"/>
                </a:solidFill>
                <a:latin typeface="Arial"/>
                <a:cs typeface="Arial"/>
              </a:rPr>
              <a:t> </a:t>
            </a:r>
            <a:r>
              <a:rPr sz="1000" spc="50">
                <a:solidFill>
                  <a:srgbClr val="FFFFFF"/>
                </a:solidFill>
                <a:latin typeface="Arial"/>
                <a:cs typeface="Arial"/>
              </a:rPr>
              <a:t>of</a:t>
            </a:r>
            <a:r>
              <a:rPr sz="1000" spc="55">
                <a:solidFill>
                  <a:srgbClr val="FFFFFF"/>
                </a:solidFill>
                <a:latin typeface="Arial"/>
                <a:cs typeface="Arial"/>
              </a:rPr>
              <a:t> </a:t>
            </a:r>
            <a:r>
              <a:rPr sz="1000">
                <a:solidFill>
                  <a:srgbClr val="FFFFFF"/>
                </a:solidFill>
                <a:latin typeface="Arial"/>
                <a:cs typeface="Arial"/>
              </a:rPr>
              <a:t>Medicine</a:t>
            </a:r>
            <a:r>
              <a:rPr sz="1000" spc="45">
                <a:solidFill>
                  <a:srgbClr val="FFFFFF"/>
                </a:solidFill>
                <a:latin typeface="Arial"/>
                <a:cs typeface="Arial"/>
              </a:rPr>
              <a:t> </a:t>
            </a:r>
            <a:r>
              <a:rPr sz="1000" spc="-25">
                <a:solidFill>
                  <a:srgbClr val="FFFFFF"/>
                </a:solidFill>
                <a:latin typeface="Arial"/>
                <a:cs typeface="Arial"/>
              </a:rPr>
              <a:t>at </a:t>
            </a:r>
            <a:r>
              <a:rPr sz="1000" spc="55">
                <a:solidFill>
                  <a:srgbClr val="FFFFFF"/>
                </a:solidFill>
                <a:latin typeface="Arial"/>
                <a:cs typeface="Arial"/>
              </a:rPr>
              <a:t>Mount</a:t>
            </a:r>
            <a:r>
              <a:rPr sz="1000" spc="-30">
                <a:solidFill>
                  <a:srgbClr val="FFFFFF"/>
                </a:solidFill>
                <a:latin typeface="Arial"/>
                <a:cs typeface="Arial"/>
              </a:rPr>
              <a:t> </a:t>
            </a:r>
            <a:r>
              <a:rPr sz="1000" spc="-10">
                <a:solidFill>
                  <a:srgbClr val="FFFFFF"/>
                </a:solidFill>
                <a:latin typeface="Arial"/>
                <a:cs typeface="Arial"/>
              </a:rPr>
              <a:t>Sinai</a:t>
            </a:r>
            <a:endParaRPr sz="1000">
              <a:solidFill>
                <a:srgbClr val="FFFFFF"/>
              </a:solidFill>
              <a:latin typeface="Arial"/>
              <a:cs typeface="Arial"/>
            </a:endParaRPr>
          </a:p>
        </p:txBody>
      </p:sp>
      <p:pic>
        <p:nvPicPr>
          <p:cNvPr id="21" name="object 21" descr="Iftikhar Kullo"/>
          <p:cNvPicPr/>
          <p:nvPr/>
        </p:nvPicPr>
        <p:blipFill>
          <a:blip r:embed="rId6"/>
          <a:stretch>
            <a:fillRect/>
          </a:stretch>
        </p:blipFill>
        <p:spPr>
          <a:xfrm>
            <a:off x="982076" y="4833968"/>
            <a:ext cx="1100876" cy="1116432"/>
          </a:xfrm>
          <a:prstGeom prst="flowChartConnector">
            <a:avLst/>
          </a:prstGeom>
          <a:ln>
            <a:solidFill>
              <a:schemeClr val="tx1"/>
            </a:solidFill>
          </a:ln>
        </p:spPr>
      </p:pic>
      <p:sp>
        <p:nvSpPr>
          <p:cNvPr id="22" name="object 22"/>
          <p:cNvSpPr txBox="1"/>
          <p:nvPr/>
        </p:nvSpPr>
        <p:spPr>
          <a:xfrm>
            <a:off x="2230028" y="5079098"/>
            <a:ext cx="1702597" cy="412292"/>
          </a:xfrm>
          <a:prstGeom prst="rect">
            <a:avLst/>
          </a:prstGeom>
        </p:spPr>
        <p:txBody>
          <a:bodyPr vert="horz" wrap="square" lIns="0" tIns="29845" rIns="0" bIns="0" rtlCol="0" anchor="t">
            <a:spAutoFit/>
          </a:bodyPr>
          <a:lstStyle/>
          <a:p>
            <a:pPr marL="12700">
              <a:spcBef>
                <a:spcPts val="235"/>
              </a:spcBef>
            </a:pPr>
            <a:r>
              <a:rPr lang="en-US" sz="1400">
                <a:solidFill>
                  <a:srgbClr val="FFFFFF"/>
                </a:solidFill>
                <a:latin typeface="Arial"/>
                <a:cs typeface="Arial"/>
              </a:rPr>
              <a:t>Iftikhar </a:t>
            </a:r>
            <a:r>
              <a:rPr lang="en-US" sz="1400" err="1">
                <a:solidFill>
                  <a:srgbClr val="FFFFFF"/>
                </a:solidFill>
                <a:latin typeface="Arial"/>
                <a:cs typeface="Arial"/>
              </a:rPr>
              <a:t>Kullo</a:t>
            </a:r>
            <a:r>
              <a:rPr sz="1400">
                <a:solidFill>
                  <a:srgbClr val="FFFFFF"/>
                </a:solidFill>
                <a:latin typeface="Arial"/>
                <a:cs typeface="Arial"/>
              </a:rPr>
              <a:t>,</a:t>
            </a:r>
            <a:r>
              <a:rPr sz="1400" spc="-40">
                <a:solidFill>
                  <a:srgbClr val="FFFFFF"/>
                </a:solidFill>
                <a:latin typeface="Arial"/>
                <a:cs typeface="Arial"/>
              </a:rPr>
              <a:t> </a:t>
            </a:r>
            <a:r>
              <a:rPr lang="en-US" sz="1400" spc="-10">
                <a:solidFill>
                  <a:srgbClr val="FFFFFF"/>
                </a:solidFill>
                <a:latin typeface="Arial"/>
                <a:cs typeface="Arial"/>
              </a:rPr>
              <a:t>M.D</a:t>
            </a:r>
            <a:r>
              <a:rPr sz="1400" spc="-10">
                <a:solidFill>
                  <a:srgbClr val="FFFFFF"/>
                </a:solidFill>
                <a:latin typeface="Arial"/>
                <a:cs typeface="Arial"/>
              </a:rPr>
              <a:t>.</a:t>
            </a:r>
            <a:r>
              <a:rPr lang="en-US" sz="1400" spc="-10">
                <a:solidFill>
                  <a:srgbClr val="FFFFFF"/>
                </a:solidFill>
                <a:latin typeface="Arial"/>
                <a:cs typeface="Arial"/>
              </a:rPr>
              <a:t>*</a:t>
            </a:r>
            <a:endParaRPr sz="1400">
              <a:solidFill>
                <a:srgbClr val="FFFFFF"/>
              </a:solidFill>
              <a:latin typeface="Arial"/>
              <a:cs typeface="Arial"/>
            </a:endParaRPr>
          </a:p>
          <a:p>
            <a:pPr marL="12700">
              <a:spcBef>
                <a:spcPts val="100"/>
              </a:spcBef>
            </a:pPr>
            <a:r>
              <a:rPr lang="en-US" sz="1000">
                <a:solidFill>
                  <a:srgbClr val="FFFFFF"/>
                </a:solidFill>
                <a:latin typeface="Arial"/>
                <a:cs typeface="Arial"/>
              </a:rPr>
              <a:t>Mayo Clinic</a:t>
            </a:r>
            <a:endParaRPr sz="1000" spc="-10">
              <a:solidFill>
                <a:srgbClr val="FFFFFF"/>
              </a:solidFill>
              <a:latin typeface="Arial"/>
              <a:cs typeface="Arial"/>
            </a:endParaRPr>
          </a:p>
        </p:txBody>
      </p:sp>
      <p:pic>
        <p:nvPicPr>
          <p:cNvPr id="11" name="object 11" descr="Anshul Kundaje"/>
          <p:cNvPicPr/>
          <p:nvPr/>
        </p:nvPicPr>
        <p:blipFill>
          <a:blip r:embed="rId7" cstate="print"/>
          <a:stretch>
            <a:fillRect/>
          </a:stretch>
        </p:blipFill>
        <p:spPr>
          <a:xfrm>
            <a:off x="4323966" y="1069935"/>
            <a:ext cx="1645157" cy="1978151"/>
          </a:xfrm>
          <a:prstGeom prst="rect">
            <a:avLst/>
          </a:prstGeom>
        </p:spPr>
      </p:pic>
      <p:sp>
        <p:nvSpPr>
          <p:cNvPr id="12" name="object 12"/>
          <p:cNvSpPr txBox="1"/>
          <p:nvPr/>
        </p:nvSpPr>
        <p:spPr>
          <a:xfrm>
            <a:off x="5867030" y="1298838"/>
            <a:ext cx="1732894" cy="909864"/>
          </a:xfrm>
          <a:prstGeom prst="rect">
            <a:avLst/>
          </a:prstGeom>
        </p:spPr>
        <p:txBody>
          <a:bodyPr vert="horz" wrap="square" lIns="0" tIns="12065" rIns="0" bIns="0" rtlCol="0" anchor="t">
            <a:spAutoFit/>
          </a:bodyPr>
          <a:lstStyle/>
          <a:p>
            <a:pPr marL="12700">
              <a:lnSpc>
                <a:spcPts val="1675"/>
              </a:lnSpc>
              <a:spcBef>
                <a:spcPts val="95"/>
              </a:spcBef>
            </a:pPr>
            <a:r>
              <a:rPr sz="1400">
                <a:solidFill>
                  <a:srgbClr val="FFFFFF"/>
                </a:solidFill>
                <a:latin typeface="Arial"/>
                <a:cs typeface="Arial"/>
              </a:rPr>
              <a:t>Anshul</a:t>
            </a:r>
            <a:r>
              <a:rPr sz="1400" spc="-70">
                <a:solidFill>
                  <a:srgbClr val="FFFFFF"/>
                </a:solidFill>
                <a:latin typeface="Arial"/>
                <a:cs typeface="Arial"/>
              </a:rPr>
              <a:t> </a:t>
            </a:r>
            <a:r>
              <a:rPr lang="en-US" sz="1400" err="1">
                <a:solidFill>
                  <a:srgbClr val="FFFFFF"/>
                </a:solidFill>
                <a:latin typeface="Arial"/>
                <a:cs typeface="Arial"/>
              </a:rPr>
              <a:t>Kundaje</a:t>
            </a:r>
            <a:r>
              <a:rPr sz="1400">
                <a:solidFill>
                  <a:srgbClr val="FFFFFF"/>
                </a:solidFill>
                <a:latin typeface="Arial"/>
                <a:cs typeface="Arial"/>
              </a:rPr>
              <a:t>,</a:t>
            </a:r>
            <a:r>
              <a:rPr sz="1400" spc="-75">
                <a:solidFill>
                  <a:srgbClr val="FFFFFF"/>
                </a:solidFill>
                <a:latin typeface="Arial"/>
                <a:cs typeface="Arial"/>
              </a:rPr>
              <a:t> </a:t>
            </a:r>
            <a:r>
              <a:rPr sz="1400" spc="-10">
                <a:solidFill>
                  <a:srgbClr val="FFFFFF"/>
                </a:solidFill>
                <a:latin typeface="Arial"/>
                <a:cs typeface="Arial"/>
              </a:rPr>
              <a:t>Ph.D.</a:t>
            </a:r>
            <a:endParaRPr sz="1400">
              <a:solidFill>
                <a:srgbClr val="FFFFFF"/>
              </a:solidFill>
              <a:latin typeface="Arial"/>
              <a:cs typeface="Arial"/>
            </a:endParaRPr>
          </a:p>
          <a:p>
            <a:pPr marL="12700">
              <a:lnSpc>
                <a:spcPts val="1195"/>
              </a:lnSpc>
            </a:pPr>
            <a:r>
              <a:rPr sz="1000">
                <a:solidFill>
                  <a:srgbClr val="FFFFFF"/>
                </a:solidFill>
                <a:latin typeface="Arial"/>
                <a:cs typeface="Arial"/>
              </a:rPr>
              <a:t>Stanford</a:t>
            </a:r>
            <a:r>
              <a:rPr lang="en-US" sz="1000" spc="195">
                <a:solidFill>
                  <a:srgbClr val="FFFFFF"/>
                </a:solidFill>
                <a:latin typeface="Arial"/>
                <a:cs typeface="Arial"/>
              </a:rPr>
              <a:t> </a:t>
            </a:r>
            <a:r>
              <a:rPr sz="1000" spc="-10">
                <a:solidFill>
                  <a:srgbClr val="FFFFFF"/>
                </a:solidFill>
                <a:latin typeface="Arial"/>
                <a:cs typeface="Arial"/>
              </a:rPr>
              <a:t>University</a:t>
            </a:r>
            <a:endParaRPr lang="en-US" sz="1000" spc="-10">
              <a:solidFill>
                <a:srgbClr val="FFFFFF"/>
              </a:solidFill>
              <a:latin typeface="Arial"/>
              <a:cs typeface="Arial"/>
            </a:endParaRPr>
          </a:p>
          <a:p>
            <a:pPr marL="12700">
              <a:lnSpc>
                <a:spcPts val="1195"/>
              </a:lnSpc>
            </a:pPr>
            <a:endParaRPr lang="en-US" sz="1000" i="0" u="none" strike="noStrike" kern="0" cap="none" spc="0" normalizeH="0" baseline="0" noProof="0">
              <a:ln>
                <a:noFill/>
              </a:ln>
              <a:solidFill>
                <a:srgbClr val="FFFFFF"/>
              </a:solidFill>
              <a:effectLst/>
              <a:uLnTx/>
              <a:uFillTx/>
              <a:latin typeface="Arial"/>
              <a:cs typeface="Arial"/>
            </a:endParaRPr>
          </a:p>
          <a:p>
            <a:pPr marL="12700">
              <a:lnSpc>
                <a:spcPts val="1195"/>
              </a:lnSpc>
            </a:pPr>
            <a:endParaRPr lang="en-US" sz="1000" spc="-10">
              <a:solidFill>
                <a:srgbClr val="FFFFFF"/>
              </a:solidFill>
              <a:latin typeface="Arial"/>
              <a:cs typeface="Arial"/>
            </a:endParaRPr>
          </a:p>
        </p:txBody>
      </p:sp>
      <p:pic>
        <p:nvPicPr>
          <p:cNvPr id="17" name="object 17" descr="Christina Leslie"/>
          <p:cNvPicPr/>
          <p:nvPr/>
        </p:nvPicPr>
        <p:blipFill>
          <a:blip r:embed="rId8" cstate="print"/>
          <a:stretch>
            <a:fillRect/>
          </a:stretch>
        </p:blipFill>
        <p:spPr>
          <a:xfrm>
            <a:off x="4337889" y="2311907"/>
            <a:ext cx="1645157" cy="1978913"/>
          </a:xfrm>
          <a:prstGeom prst="rect">
            <a:avLst/>
          </a:prstGeom>
        </p:spPr>
      </p:pic>
      <p:sp>
        <p:nvSpPr>
          <p:cNvPr id="18" name="object 18"/>
          <p:cNvSpPr txBox="1"/>
          <p:nvPr/>
        </p:nvSpPr>
        <p:spPr>
          <a:xfrm>
            <a:off x="5818749" y="2553367"/>
            <a:ext cx="1753869" cy="537968"/>
          </a:xfrm>
          <a:prstGeom prst="rect">
            <a:avLst/>
          </a:prstGeom>
        </p:spPr>
        <p:txBody>
          <a:bodyPr vert="horz" wrap="square" lIns="0" tIns="12065" rIns="0" bIns="0" rtlCol="0">
            <a:spAutoFit/>
          </a:bodyPr>
          <a:lstStyle/>
          <a:p>
            <a:pPr marL="12700">
              <a:lnSpc>
                <a:spcPts val="1675"/>
              </a:lnSpc>
              <a:spcBef>
                <a:spcPts val="95"/>
              </a:spcBef>
            </a:pPr>
            <a:r>
              <a:rPr sz="1400">
                <a:solidFill>
                  <a:srgbClr val="FFFFFF"/>
                </a:solidFill>
                <a:latin typeface="Arial"/>
                <a:cs typeface="Arial"/>
              </a:rPr>
              <a:t>Christina</a:t>
            </a:r>
            <a:r>
              <a:rPr sz="1400" spc="-75">
                <a:solidFill>
                  <a:srgbClr val="FFFFFF"/>
                </a:solidFill>
                <a:latin typeface="Arial"/>
                <a:cs typeface="Arial"/>
              </a:rPr>
              <a:t> </a:t>
            </a:r>
            <a:r>
              <a:rPr sz="1400">
                <a:solidFill>
                  <a:srgbClr val="FFFFFF"/>
                </a:solidFill>
                <a:latin typeface="Arial"/>
                <a:cs typeface="Arial"/>
              </a:rPr>
              <a:t>Leslie,</a:t>
            </a:r>
            <a:r>
              <a:rPr sz="1400" spc="-75">
                <a:solidFill>
                  <a:srgbClr val="FFFFFF"/>
                </a:solidFill>
                <a:latin typeface="Arial"/>
                <a:cs typeface="Arial"/>
              </a:rPr>
              <a:t> </a:t>
            </a:r>
            <a:r>
              <a:rPr sz="1400" spc="-10">
                <a:solidFill>
                  <a:srgbClr val="FFFFFF"/>
                </a:solidFill>
                <a:latin typeface="Arial"/>
                <a:cs typeface="Arial"/>
              </a:rPr>
              <a:t>Ph.D.</a:t>
            </a:r>
            <a:endParaRPr sz="1400">
              <a:solidFill>
                <a:srgbClr val="FFFFFF"/>
              </a:solidFill>
              <a:latin typeface="Arial"/>
              <a:cs typeface="Arial"/>
            </a:endParaRPr>
          </a:p>
          <a:p>
            <a:pPr marL="12700">
              <a:lnSpc>
                <a:spcPts val="1195"/>
              </a:lnSpc>
            </a:pPr>
            <a:r>
              <a:rPr lang="en-US" sz="1000">
                <a:solidFill>
                  <a:srgbClr val="FFFFFF"/>
                </a:solidFill>
                <a:latin typeface="Arial"/>
                <a:cs typeface="Arial"/>
              </a:rPr>
              <a:t>Memorial </a:t>
            </a:r>
            <a:r>
              <a:rPr sz="1000">
                <a:solidFill>
                  <a:srgbClr val="FFFFFF"/>
                </a:solidFill>
                <a:latin typeface="Arial"/>
                <a:cs typeface="Arial"/>
              </a:rPr>
              <a:t>Sloan</a:t>
            </a:r>
            <a:r>
              <a:rPr lang="en-US" sz="1000" spc="80">
                <a:solidFill>
                  <a:srgbClr val="FFFFFF"/>
                </a:solidFill>
                <a:latin typeface="Arial"/>
                <a:cs typeface="Arial"/>
              </a:rPr>
              <a:t>-</a:t>
            </a:r>
            <a:r>
              <a:rPr sz="1000">
                <a:solidFill>
                  <a:srgbClr val="FFFFFF"/>
                </a:solidFill>
                <a:latin typeface="Arial"/>
                <a:cs typeface="Arial"/>
              </a:rPr>
              <a:t>Ketterin</a:t>
            </a:r>
            <a:r>
              <a:rPr lang="en-US" sz="1000">
                <a:solidFill>
                  <a:srgbClr val="FFFFFF"/>
                </a:solidFill>
                <a:latin typeface="Arial"/>
                <a:cs typeface="Arial"/>
              </a:rPr>
              <a:t>g Cancer </a:t>
            </a:r>
            <a:r>
              <a:rPr sz="1000" spc="-10">
                <a:solidFill>
                  <a:srgbClr val="FFFFFF"/>
                </a:solidFill>
                <a:latin typeface="Arial"/>
                <a:cs typeface="Arial"/>
              </a:rPr>
              <a:t>Institute</a:t>
            </a:r>
            <a:endParaRPr sz="1000">
              <a:solidFill>
                <a:srgbClr val="FFFFFF"/>
              </a:solidFill>
              <a:latin typeface="Arial"/>
              <a:cs typeface="Arial"/>
            </a:endParaRPr>
          </a:p>
        </p:txBody>
      </p:sp>
      <p:pic>
        <p:nvPicPr>
          <p:cNvPr id="23" name="object 23" descr="Shannon McWeeney"/>
          <p:cNvPicPr/>
          <p:nvPr/>
        </p:nvPicPr>
        <p:blipFill>
          <a:blip r:embed="rId9" cstate="print"/>
          <a:stretch>
            <a:fillRect/>
          </a:stretch>
        </p:blipFill>
        <p:spPr>
          <a:xfrm>
            <a:off x="4350083" y="3562834"/>
            <a:ext cx="1645157" cy="1978913"/>
          </a:xfrm>
          <a:prstGeom prst="rect">
            <a:avLst/>
          </a:prstGeom>
        </p:spPr>
      </p:pic>
      <p:sp>
        <p:nvSpPr>
          <p:cNvPr id="24" name="object 24"/>
          <p:cNvSpPr txBox="1"/>
          <p:nvPr/>
        </p:nvSpPr>
        <p:spPr>
          <a:xfrm>
            <a:off x="5865104" y="3734774"/>
            <a:ext cx="1707514" cy="1058623"/>
          </a:xfrm>
          <a:prstGeom prst="rect">
            <a:avLst/>
          </a:prstGeom>
        </p:spPr>
        <p:txBody>
          <a:bodyPr vert="horz" wrap="square" lIns="0" tIns="12065" rIns="0" bIns="0" rtlCol="0" anchor="t">
            <a:spAutoFit/>
          </a:bodyPr>
          <a:lstStyle/>
          <a:p>
            <a:pPr marL="12700" marR="5080">
              <a:lnSpc>
                <a:spcPct val="100000"/>
              </a:lnSpc>
              <a:spcBef>
                <a:spcPts val="95"/>
              </a:spcBef>
            </a:pPr>
            <a:r>
              <a:rPr sz="1400">
                <a:solidFill>
                  <a:srgbClr val="FFFFFF"/>
                </a:solidFill>
                <a:latin typeface="Arial"/>
                <a:cs typeface="Arial"/>
              </a:rPr>
              <a:t>Shannon</a:t>
            </a:r>
            <a:r>
              <a:rPr sz="1400" spc="-90">
                <a:solidFill>
                  <a:srgbClr val="FFFFFF"/>
                </a:solidFill>
                <a:latin typeface="Arial"/>
                <a:cs typeface="Arial"/>
              </a:rPr>
              <a:t> </a:t>
            </a:r>
            <a:r>
              <a:rPr lang="en-US" sz="1400" spc="-20" err="1">
                <a:solidFill>
                  <a:srgbClr val="FFFFFF"/>
                </a:solidFill>
                <a:latin typeface="Arial"/>
                <a:cs typeface="Arial"/>
              </a:rPr>
              <a:t>McWeeney</a:t>
            </a:r>
            <a:r>
              <a:rPr sz="1400" spc="-20">
                <a:solidFill>
                  <a:srgbClr val="FFFFFF"/>
                </a:solidFill>
                <a:latin typeface="Arial"/>
                <a:cs typeface="Arial"/>
              </a:rPr>
              <a:t>, </a:t>
            </a:r>
            <a:r>
              <a:rPr sz="1400" spc="-10">
                <a:solidFill>
                  <a:srgbClr val="FFFFFF"/>
                </a:solidFill>
                <a:latin typeface="Arial"/>
                <a:cs typeface="Arial"/>
              </a:rPr>
              <a:t>Ph.D.</a:t>
            </a:r>
            <a:endParaRPr sz="1400">
              <a:solidFill>
                <a:srgbClr val="FFFFFF"/>
              </a:solidFill>
              <a:latin typeface="Arial"/>
              <a:cs typeface="Arial"/>
            </a:endParaRPr>
          </a:p>
          <a:p>
            <a:pPr marL="12700" marR="153035">
              <a:lnSpc>
                <a:spcPts val="1210"/>
              </a:lnSpc>
              <a:spcBef>
                <a:spcPts val="15"/>
              </a:spcBef>
            </a:pPr>
            <a:r>
              <a:rPr sz="1000">
                <a:solidFill>
                  <a:srgbClr val="FFFFFF"/>
                </a:solidFill>
                <a:latin typeface="Arial"/>
                <a:cs typeface="Arial"/>
              </a:rPr>
              <a:t>Oregon</a:t>
            </a:r>
            <a:r>
              <a:rPr sz="1000" spc="80">
                <a:solidFill>
                  <a:srgbClr val="FFFFFF"/>
                </a:solidFill>
                <a:latin typeface="Arial"/>
                <a:cs typeface="Arial"/>
              </a:rPr>
              <a:t> </a:t>
            </a:r>
            <a:r>
              <a:rPr sz="1000">
                <a:solidFill>
                  <a:srgbClr val="FFFFFF"/>
                </a:solidFill>
                <a:latin typeface="Arial"/>
                <a:cs typeface="Arial"/>
              </a:rPr>
              <a:t>Health</a:t>
            </a:r>
            <a:r>
              <a:rPr sz="1000" spc="65">
                <a:solidFill>
                  <a:srgbClr val="FFFFFF"/>
                </a:solidFill>
                <a:latin typeface="Arial"/>
                <a:cs typeface="Arial"/>
              </a:rPr>
              <a:t> </a:t>
            </a:r>
            <a:r>
              <a:rPr sz="1000" spc="60">
                <a:solidFill>
                  <a:srgbClr val="FFFFFF"/>
                </a:solidFill>
                <a:latin typeface="Arial"/>
                <a:cs typeface="Arial"/>
              </a:rPr>
              <a:t>&amp;</a:t>
            </a:r>
            <a:r>
              <a:rPr sz="1000" spc="85">
                <a:solidFill>
                  <a:srgbClr val="FFFFFF"/>
                </a:solidFill>
                <a:latin typeface="Arial"/>
                <a:cs typeface="Arial"/>
              </a:rPr>
              <a:t> </a:t>
            </a:r>
            <a:r>
              <a:rPr sz="1000" spc="-10">
                <a:solidFill>
                  <a:srgbClr val="FFFFFF"/>
                </a:solidFill>
                <a:latin typeface="Arial"/>
                <a:cs typeface="Arial"/>
              </a:rPr>
              <a:t>Sciences University</a:t>
            </a:r>
            <a:endParaRPr lang="en-US" sz="1000" spc="-10">
              <a:solidFill>
                <a:srgbClr val="FFFFFF"/>
              </a:solidFill>
              <a:latin typeface="Arial"/>
              <a:cs typeface="Arial"/>
            </a:endParaRPr>
          </a:p>
          <a:p>
            <a:pPr marL="12700" marR="153035">
              <a:lnSpc>
                <a:spcPts val="1210"/>
              </a:lnSpc>
              <a:spcBef>
                <a:spcPts val="15"/>
              </a:spcBef>
            </a:pPr>
            <a:endParaRPr lang="en-US" sz="1000">
              <a:solidFill>
                <a:srgbClr val="FFFFFF"/>
              </a:solidFill>
              <a:latin typeface="Arial"/>
              <a:cs typeface="Arial"/>
            </a:endParaRPr>
          </a:p>
          <a:p>
            <a:pPr marL="12700" marR="153035">
              <a:lnSpc>
                <a:spcPts val="1210"/>
              </a:lnSpc>
              <a:spcBef>
                <a:spcPts val="15"/>
              </a:spcBef>
            </a:pPr>
            <a:endParaRPr sz="1000">
              <a:solidFill>
                <a:srgbClr val="FFFFFF"/>
              </a:solidFill>
              <a:latin typeface="Arial"/>
              <a:cs typeface="Arial"/>
            </a:endParaRPr>
          </a:p>
        </p:txBody>
      </p:sp>
      <p:pic>
        <p:nvPicPr>
          <p:cNvPr id="7" name="object 7" descr="Casey Overby Taylor"/>
          <p:cNvPicPr/>
          <p:nvPr/>
        </p:nvPicPr>
        <p:blipFill>
          <a:blip r:embed="rId10" cstate="print"/>
          <a:stretch>
            <a:fillRect/>
          </a:stretch>
        </p:blipFill>
        <p:spPr>
          <a:xfrm>
            <a:off x="4369789" y="4806567"/>
            <a:ext cx="1645157" cy="1978913"/>
          </a:xfrm>
          <a:prstGeom prst="rect">
            <a:avLst/>
          </a:prstGeom>
        </p:spPr>
      </p:pic>
      <p:sp>
        <p:nvSpPr>
          <p:cNvPr id="8" name="object 8"/>
          <p:cNvSpPr txBox="1"/>
          <p:nvPr/>
        </p:nvSpPr>
        <p:spPr>
          <a:xfrm>
            <a:off x="5865104" y="5027903"/>
            <a:ext cx="1753869" cy="755976"/>
          </a:xfrm>
          <a:prstGeom prst="rect">
            <a:avLst/>
          </a:prstGeom>
        </p:spPr>
        <p:txBody>
          <a:bodyPr vert="horz" wrap="square" lIns="0" tIns="12065" rIns="0" bIns="0" rtlCol="0" anchor="t">
            <a:spAutoFit/>
          </a:bodyPr>
          <a:lstStyle/>
          <a:p>
            <a:pPr marL="12700">
              <a:lnSpc>
                <a:spcPts val="1675"/>
              </a:lnSpc>
              <a:spcBef>
                <a:spcPts val="95"/>
              </a:spcBef>
            </a:pPr>
            <a:r>
              <a:rPr sz="1400">
                <a:solidFill>
                  <a:srgbClr val="FFFFFF"/>
                </a:solidFill>
                <a:latin typeface="Arial"/>
                <a:cs typeface="Arial"/>
              </a:rPr>
              <a:t>Casey</a:t>
            </a:r>
            <a:r>
              <a:rPr sz="1400" spc="-60">
                <a:solidFill>
                  <a:srgbClr val="FFFFFF"/>
                </a:solidFill>
                <a:latin typeface="Arial"/>
                <a:cs typeface="Arial"/>
              </a:rPr>
              <a:t> </a:t>
            </a:r>
            <a:r>
              <a:rPr sz="1400">
                <a:solidFill>
                  <a:srgbClr val="FFFFFF"/>
                </a:solidFill>
                <a:latin typeface="Arial"/>
                <a:cs typeface="Arial"/>
              </a:rPr>
              <a:t>Overby</a:t>
            </a:r>
            <a:r>
              <a:rPr sz="1400" spc="-85">
                <a:solidFill>
                  <a:srgbClr val="FFFFFF"/>
                </a:solidFill>
                <a:latin typeface="Arial"/>
                <a:cs typeface="Arial"/>
              </a:rPr>
              <a:t> </a:t>
            </a:r>
            <a:r>
              <a:rPr sz="1400" spc="-35">
                <a:solidFill>
                  <a:srgbClr val="FFFFFF"/>
                </a:solidFill>
                <a:latin typeface="Arial"/>
                <a:cs typeface="Arial"/>
              </a:rPr>
              <a:t>Taylor,</a:t>
            </a:r>
            <a:r>
              <a:rPr sz="1400" spc="-60">
                <a:solidFill>
                  <a:srgbClr val="FFFFFF"/>
                </a:solidFill>
                <a:latin typeface="Arial"/>
                <a:cs typeface="Arial"/>
              </a:rPr>
              <a:t> </a:t>
            </a:r>
            <a:r>
              <a:rPr sz="1400" spc="-20">
                <a:solidFill>
                  <a:srgbClr val="FFFFFF"/>
                </a:solidFill>
                <a:latin typeface="Arial"/>
                <a:cs typeface="Arial"/>
              </a:rPr>
              <a:t>Ph.D</a:t>
            </a:r>
            <a:r>
              <a:rPr lang="en-US" sz="1400" spc="-20">
                <a:solidFill>
                  <a:srgbClr val="FFFFFF"/>
                </a:solidFill>
                <a:latin typeface="Arial"/>
                <a:cs typeface="Arial"/>
              </a:rPr>
              <a:t>.*</a:t>
            </a:r>
            <a:endParaRPr lang="en-US" sz="1400">
              <a:solidFill>
                <a:srgbClr val="FFFFFF"/>
              </a:solidFill>
              <a:latin typeface="Arial"/>
              <a:cs typeface="Arial"/>
            </a:endParaRPr>
          </a:p>
          <a:p>
            <a:pPr marL="12700">
              <a:lnSpc>
                <a:spcPts val="1195"/>
              </a:lnSpc>
            </a:pPr>
            <a:r>
              <a:rPr sz="1000" spc="-20">
                <a:solidFill>
                  <a:srgbClr val="FFFFFF"/>
                </a:solidFill>
                <a:latin typeface="Arial"/>
                <a:cs typeface="Arial"/>
              </a:rPr>
              <a:t>Johns</a:t>
            </a:r>
            <a:r>
              <a:rPr sz="1000" spc="50">
                <a:solidFill>
                  <a:srgbClr val="FFFFFF"/>
                </a:solidFill>
                <a:latin typeface="Arial"/>
                <a:cs typeface="Arial"/>
              </a:rPr>
              <a:t> </a:t>
            </a:r>
            <a:r>
              <a:rPr sz="1000">
                <a:solidFill>
                  <a:srgbClr val="FFFFFF"/>
                </a:solidFill>
                <a:latin typeface="Arial"/>
                <a:cs typeface="Arial"/>
              </a:rPr>
              <a:t>Hopkins</a:t>
            </a:r>
            <a:r>
              <a:rPr sz="1000" spc="50">
                <a:solidFill>
                  <a:srgbClr val="FFFFFF"/>
                </a:solidFill>
                <a:latin typeface="Arial"/>
                <a:cs typeface="Arial"/>
              </a:rPr>
              <a:t> </a:t>
            </a:r>
            <a:r>
              <a:rPr sz="1000" spc="-10">
                <a:solidFill>
                  <a:srgbClr val="FFFFFF"/>
                </a:solidFill>
                <a:latin typeface="Arial"/>
                <a:cs typeface="Arial"/>
              </a:rPr>
              <a:t>University</a:t>
            </a:r>
            <a:endParaRPr sz="1000">
              <a:solidFill>
                <a:srgbClr val="FFFFFF"/>
              </a:solidFill>
              <a:latin typeface="Arial"/>
              <a:cs typeface="Arial"/>
            </a:endParaRPr>
          </a:p>
          <a:p>
            <a:pPr marL="12700">
              <a:lnSpc>
                <a:spcPts val="1195"/>
              </a:lnSpc>
            </a:pPr>
            <a:r>
              <a:rPr lang="en-US" sz="1000" spc="-10">
                <a:solidFill>
                  <a:srgbClr val="FFFFFF"/>
                </a:solidFill>
                <a:latin typeface="Arial"/>
                <a:cs typeface="Arial"/>
              </a:rPr>
              <a:t>2024 GDSWG Co-Chair</a:t>
            </a:r>
            <a:endParaRPr lang="en-US"/>
          </a:p>
        </p:txBody>
      </p:sp>
      <p:pic>
        <p:nvPicPr>
          <p:cNvPr id="1028" name="Picture 4" descr="Timothy E Reddy | Duke Department of Molecular Genetics and Microbiology">
            <a:extLst>
              <a:ext uri="{FF2B5EF4-FFF2-40B4-BE49-F238E27FC236}">
                <a16:creationId xmlns:a16="http://schemas.microsoft.com/office/drawing/2014/main" id="{7C7EE025-2846-71E9-8A0D-432BAA42B7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55170" y="1018634"/>
            <a:ext cx="1102832" cy="1102832"/>
          </a:xfrm>
          <a:prstGeom prst="ellipse">
            <a:avLst/>
          </a:prstGeom>
          <a:ln w="127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0" name="object 14">
            <a:extLst>
              <a:ext uri="{FF2B5EF4-FFF2-40B4-BE49-F238E27FC236}">
                <a16:creationId xmlns:a16="http://schemas.microsoft.com/office/drawing/2014/main" id="{7D402411-69EA-075E-72A1-FE9ACA0B0EA6}"/>
              </a:ext>
            </a:extLst>
          </p:cNvPr>
          <p:cNvSpPr txBox="1"/>
          <p:nvPr/>
        </p:nvSpPr>
        <p:spPr>
          <a:xfrm>
            <a:off x="9251473" y="1233804"/>
            <a:ext cx="1781175" cy="699550"/>
          </a:xfrm>
          <a:prstGeom prst="rect">
            <a:avLst/>
          </a:prstGeom>
        </p:spPr>
        <p:txBody>
          <a:bodyPr vert="horz" wrap="square" lIns="0" tIns="29845" rIns="0" bIns="0" rtlCol="0" anchor="t">
            <a:spAutoFit/>
          </a:bodyPr>
          <a:lstStyle/>
          <a:p>
            <a:pPr marL="12700">
              <a:lnSpc>
                <a:spcPct val="100000"/>
              </a:lnSpc>
              <a:spcBef>
                <a:spcPts val="235"/>
              </a:spcBef>
            </a:pPr>
            <a:r>
              <a:rPr lang="en-US" sz="1400">
                <a:solidFill>
                  <a:srgbClr val="FFFFFF"/>
                </a:solidFill>
                <a:latin typeface="Arial"/>
                <a:cs typeface="Arial"/>
              </a:rPr>
              <a:t>Tim Reddy, Ph.D.*</a:t>
            </a:r>
            <a:endParaRPr sz="1400">
              <a:solidFill>
                <a:srgbClr val="FFFFFF"/>
              </a:solidFill>
              <a:latin typeface="Arial"/>
              <a:cs typeface="Arial"/>
            </a:endParaRPr>
          </a:p>
          <a:p>
            <a:pPr marL="12700">
              <a:lnSpc>
                <a:spcPct val="100000"/>
              </a:lnSpc>
              <a:spcBef>
                <a:spcPts val="100"/>
              </a:spcBef>
            </a:pPr>
            <a:r>
              <a:rPr lang="en-US" sz="1000">
                <a:solidFill>
                  <a:srgbClr val="FFFFFF"/>
                </a:solidFill>
                <a:latin typeface="Arial"/>
                <a:cs typeface="Arial"/>
              </a:rPr>
              <a:t>Duke University</a:t>
            </a:r>
          </a:p>
          <a:p>
            <a:pPr marL="12700">
              <a:spcBef>
                <a:spcPts val="100"/>
              </a:spcBef>
            </a:pPr>
            <a:r>
              <a:rPr lang="en-US" sz="1000">
                <a:solidFill>
                  <a:srgbClr val="FFFFFF"/>
                </a:solidFill>
                <a:latin typeface="Arial"/>
                <a:cs typeface="Arial"/>
              </a:rPr>
              <a:t>2024 GDSWG Co-Chair</a:t>
            </a:r>
          </a:p>
          <a:p>
            <a:pPr marL="12700">
              <a:spcBef>
                <a:spcPts val="100"/>
              </a:spcBef>
            </a:pPr>
            <a:endParaRPr lang="en-US" sz="700">
              <a:solidFill>
                <a:srgbClr val="FFFFFF"/>
              </a:solidFill>
              <a:latin typeface="Arial"/>
              <a:cs typeface="Arial"/>
            </a:endParaRPr>
          </a:p>
        </p:txBody>
      </p:sp>
      <p:pic>
        <p:nvPicPr>
          <p:cNvPr id="13" name="object 13" descr="Marylyn Ritchie"/>
          <p:cNvPicPr/>
          <p:nvPr/>
        </p:nvPicPr>
        <p:blipFill>
          <a:blip r:embed="rId12" cstate="print"/>
          <a:stretch>
            <a:fillRect/>
          </a:stretch>
        </p:blipFill>
        <p:spPr>
          <a:xfrm>
            <a:off x="7685531" y="2274570"/>
            <a:ext cx="1645157" cy="1978913"/>
          </a:xfrm>
          <a:prstGeom prst="rect">
            <a:avLst/>
          </a:prstGeom>
        </p:spPr>
      </p:pic>
      <p:sp>
        <p:nvSpPr>
          <p:cNvPr id="14" name="object 14"/>
          <p:cNvSpPr txBox="1"/>
          <p:nvPr/>
        </p:nvSpPr>
        <p:spPr>
          <a:xfrm>
            <a:off x="9251474" y="2602262"/>
            <a:ext cx="1781175" cy="579005"/>
          </a:xfrm>
          <a:prstGeom prst="rect">
            <a:avLst/>
          </a:prstGeom>
        </p:spPr>
        <p:txBody>
          <a:bodyPr vert="horz" wrap="square" lIns="0" tIns="29845" rIns="0" bIns="0" rtlCol="0" anchor="t">
            <a:spAutoFit/>
          </a:bodyPr>
          <a:lstStyle/>
          <a:p>
            <a:pPr marL="12700">
              <a:lnSpc>
                <a:spcPct val="100000"/>
              </a:lnSpc>
              <a:spcBef>
                <a:spcPts val="235"/>
              </a:spcBef>
            </a:pPr>
            <a:r>
              <a:rPr sz="1400">
                <a:solidFill>
                  <a:srgbClr val="FFFFFF"/>
                </a:solidFill>
                <a:latin typeface="Arial"/>
                <a:cs typeface="Arial"/>
              </a:rPr>
              <a:t>Marylyn</a:t>
            </a:r>
            <a:r>
              <a:rPr sz="1400" spc="-75">
                <a:solidFill>
                  <a:srgbClr val="FFFFFF"/>
                </a:solidFill>
                <a:latin typeface="Arial"/>
                <a:cs typeface="Arial"/>
              </a:rPr>
              <a:t> </a:t>
            </a:r>
            <a:r>
              <a:rPr sz="1400">
                <a:solidFill>
                  <a:srgbClr val="FFFFFF"/>
                </a:solidFill>
                <a:latin typeface="Arial"/>
                <a:cs typeface="Arial"/>
              </a:rPr>
              <a:t>Ritchie,</a:t>
            </a:r>
            <a:r>
              <a:rPr sz="1400" spc="-65">
                <a:solidFill>
                  <a:srgbClr val="FFFFFF"/>
                </a:solidFill>
                <a:latin typeface="Arial"/>
                <a:cs typeface="Arial"/>
              </a:rPr>
              <a:t> </a:t>
            </a:r>
            <a:r>
              <a:rPr sz="1400" spc="-10">
                <a:solidFill>
                  <a:srgbClr val="FFFFFF"/>
                </a:solidFill>
                <a:latin typeface="Arial"/>
                <a:cs typeface="Arial"/>
              </a:rPr>
              <a:t>Ph.D.</a:t>
            </a:r>
            <a:endParaRPr sz="1400">
              <a:solidFill>
                <a:srgbClr val="FFFFFF"/>
              </a:solidFill>
              <a:latin typeface="Arial"/>
              <a:cs typeface="Arial"/>
            </a:endParaRPr>
          </a:p>
          <a:p>
            <a:pPr marL="12700">
              <a:lnSpc>
                <a:spcPct val="100000"/>
              </a:lnSpc>
              <a:spcBef>
                <a:spcPts val="100"/>
              </a:spcBef>
            </a:pPr>
            <a:r>
              <a:rPr sz="1000">
                <a:solidFill>
                  <a:srgbClr val="FFFFFF"/>
                </a:solidFill>
                <a:latin typeface="Arial"/>
                <a:cs typeface="Arial"/>
              </a:rPr>
              <a:t>University</a:t>
            </a:r>
            <a:r>
              <a:rPr sz="1000" spc="85">
                <a:solidFill>
                  <a:srgbClr val="FFFFFF"/>
                </a:solidFill>
                <a:latin typeface="Arial"/>
                <a:cs typeface="Arial"/>
              </a:rPr>
              <a:t> </a:t>
            </a:r>
            <a:r>
              <a:rPr sz="1000" spc="50">
                <a:solidFill>
                  <a:srgbClr val="FFFFFF"/>
                </a:solidFill>
                <a:latin typeface="Arial"/>
                <a:cs typeface="Arial"/>
              </a:rPr>
              <a:t>of</a:t>
            </a:r>
            <a:r>
              <a:rPr sz="1000" spc="95">
                <a:solidFill>
                  <a:srgbClr val="FFFFFF"/>
                </a:solidFill>
                <a:latin typeface="Arial"/>
                <a:cs typeface="Arial"/>
              </a:rPr>
              <a:t> </a:t>
            </a:r>
            <a:r>
              <a:rPr sz="1000" spc="-10">
                <a:solidFill>
                  <a:srgbClr val="FFFFFF"/>
                </a:solidFill>
                <a:latin typeface="Arial"/>
                <a:cs typeface="Arial"/>
              </a:rPr>
              <a:t>Pennsylvania</a:t>
            </a:r>
          </a:p>
          <a:p>
            <a:pPr marL="12700">
              <a:spcBef>
                <a:spcPts val="100"/>
              </a:spcBef>
            </a:pPr>
            <a:endParaRPr lang="en-US" sz="1000" spc="-10">
              <a:solidFill>
                <a:srgbClr val="FFFFFF"/>
              </a:solidFill>
              <a:latin typeface="Arial"/>
              <a:cs typeface="Arial"/>
            </a:endParaRPr>
          </a:p>
        </p:txBody>
      </p:sp>
      <p:pic>
        <p:nvPicPr>
          <p:cNvPr id="19" name="object 19" descr="Paul Sternberg"/>
          <p:cNvPicPr/>
          <p:nvPr/>
        </p:nvPicPr>
        <p:blipFill>
          <a:blip r:embed="rId13" cstate="print"/>
          <a:stretch>
            <a:fillRect/>
          </a:stretch>
        </p:blipFill>
        <p:spPr>
          <a:xfrm>
            <a:off x="7771992" y="4773963"/>
            <a:ext cx="1645157" cy="1978913"/>
          </a:xfrm>
          <a:prstGeom prst="rect">
            <a:avLst/>
          </a:prstGeom>
        </p:spPr>
      </p:pic>
      <p:sp>
        <p:nvSpPr>
          <p:cNvPr id="20" name="object 20"/>
          <p:cNvSpPr txBox="1"/>
          <p:nvPr/>
        </p:nvSpPr>
        <p:spPr>
          <a:xfrm>
            <a:off x="9265080" y="5019438"/>
            <a:ext cx="1750695" cy="556260"/>
          </a:xfrm>
          <a:prstGeom prst="rect">
            <a:avLst/>
          </a:prstGeom>
        </p:spPr>
        <p:txBody>
          <a:bodyPr vert="horz" wrap="square" lIns="0" tIns="12065" rIns="0" bIns="0" rtlCol="0">
            <a:spAutoFit/>
          </a:bodyPr>
          <a:lstStyle/>
          <a:p>
            <a:pPr marL="12700">
              <a:lnSpc>
                <a:spcPts val="1670"/>
              </a:lnSpc>
              <a:spcBef>
                <a:spcPts val="95"/>
              </a:spcBef>
            </a:pPr>
            <a:r>
              <a:rPr sz="1400">
                <a:solidFill>
                  <a:srgbClr val="FFFFFF"/>
                </a:solidFill>
                <a:latin typeface="Arial"/>
                <a:cs typeface="Arial"/>
              </a:rPr>
              <a:t>Paul</a:t>
            </a:r>
            <a:r>
              <a:rPr sz="1400" spc="-15">
                <a:solidFill>
                  <a:srgbClr val="FFFFFF"/>
                </a:solidFill>
                <a:latin typeface="Arial"/>
                <a:cs typeface="Arial"/>
              </a:rPr>
              <a:t> </a:t>
            </a:r>
            <a:r>
              <a:rPr sz="1400" spc="-10">
                <a:solidFill>
                  <a:srgbClr val="FFFFFF"/>
                </a:solidFill>
                <a:latin typeface="Arial"/>
                <a:cs typeface="Arial"/>
              </a:rPr>
              <a:t>Sternberg,</a:t>
            </a:r>
            <a:r>
              <a:rPr sz="1400" spc="-30">
                <a:solidFill>
                  <a:srgbClr val="FFFFFF"/>
                </a:solidFill>
                <a:latin typeface="Arial"/>
                <a:cs typeface="Arial"/>
              </a:rPr>
              <a:t> </a:t>
            </a:r>
            <a:r>
              <a:rPr sz="1400" spc="-10">
                <a:solidFill>
                  <a:srgbClr val="FFFFFF"/>
                </a:solidFill>
                <a:latin typeface="Arial"/>
                <a:cs typeface="Arial"/>
              </a:rPr>
              <a:t>Ph.D.</a:t>
            </a:r>
            <a:endParaRPr sz="1400">
              <a:solidFill>
                <a:srgbClr val="FFFFFF"/>
              </a:solidFill>
              <a:latin typeface="Arial"/>
              <a:cs typeface="Arial"/>
            </a:endParaRPr>
          </a:p>
          <a:p>
            <a:pPr marL="12700">
              <a:lnSpc>
                <a:spcPts val="1190"/>
              </a:lnSpc>
            </a:pPr>
            <a:r>
              <a:rPr sz="1000">
                <a:solidFill>
                  <a:srgbClr val="FFFFFF"/>
                </a:solidFill>
                <a:latin typeface="Arial"/>
                <a:cs typeface="Arial"/>
              </a:rPr>
              <a:t>Californi</a:t>
            </a:r>
            <a:r>
              <a:rPr lang="en-US" sz="1000">
                <a:solidFill>
                  <a:srgbClr val="FFFFFF"/>
                </a:solidFill>
                <a:latin typeface="Arial"/>
                <a:cs typeface="Arial"/>
              </a:rPr>
              <a:t>a I</a:t>
            </a:r>
            <a:r>
              <a:rPr sz="1000">
                <a:solidFill>
                  <a:srgbClr val="FFFFFF"/>
                </a:solidFill>
                <a:latin typeface="Arial"/>
                <a:cs typeface="Arial"/>
              </a:rPr>
              <a:t>nstitut</a:t>
            </a:r>
            <a:r>
              <a:rPr lang="en-US" sz="1000">
                <a:solidFill>
                  <a:srgbClr val="FFFFFF"/>
                </a:solidFill>
                <a:latin typeface="Arial"/>
                <a:cs typeface="Arial"/>
              </a:rPr>
              <a:t>e o</a:t>
            </a:r>
            <a:r>
              <a:rPr sz="1000" spc="25">
                <a:solidFill>
                  <a:srgbClr val="FFFFFF"/>
                </a:solidFill>
                <a:latin typeface="Arial"/>
                <a:cs typeface="Arial"/>
              </a:rPr>
              <a:t>f</a:t>
            </a:r>
            <a:endParaRPr sz="1000">
              <a:solidFill>
                <a:srgbClr val="FFFFFF"/>
              </a:solidFill>
              <a:latin typeface="Arial"/>
              <a:cs typeface="Arial"/>
            </a:endParaRPr>
          </a:p>
          <a:p>
            <a:pPr marL="12700">
              <a:lnSpc>
                <a:spcPct val="100000"/>
              </a:lnSpc>
              <a:spcBef>
                <a:spcPts val="120"/>
              </a:spcBef>
            </a:pPr>
            <a:r>
              <a:rPr sz="1000" spc="-10">
                <a:solidFill>
                  <a:srgbClr val="FFFFFF"/>
                </a:solidFill>
                <a:latin typeface="Arial"/>
                <a:cs typeface="Arial"/>
              </a:rPr>
              <a:t>Technology</a:t>
            </a:r>
            <a:endParaRPr sz="1000">
              <a:solidFill>
                <a:srgbClr val="FFFFFF"/>
              </a:solidFill>
              <a:latin typeface="Arial"/>
              <a:cs typeface="Arial"/>
            </a:endParaRPr>
          </a:p>
        </p:txBody>
      </p:sp>
      <p:pic>
        <p:nvPicPr>
          <p:cNvPr id="1030" name="Picture 6" descr="Rahul Satija">
            <a:extLst>
              <a:ext uri="{FF2B5EF4-FFF2-40B4-BE49-F238E27FC236}">
                <a16:creationId xmlns:a16="http://schemas.microsoft.com/office/drawing/2014/main" id="{C6A9290B-0D7A-4B5E-5EF5-9D7B9747A50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09360" y="3510047"/>
            <a:ext cx="1090473" cy="1090473"/>
          </a:xfrm>
          <a:prstGeom prst="ellipse">
            <a:avLst/>
          </a:prstGeom>
          <a:ln w="127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object 35"/>
          <p:cNvSpPr txBox="1"/>
          <p:nvPr/>
        </p:nvSpPr>
        <p:spPr>
          <a:xfrm>
            <a:off x="11729562" y="6442393"/>
            <a:ext cx="99695" cy="185420"/>
          </a:xfrm>
          <a:prstGeom prst="rect">
            <a:avLst/>
          </a:prstGeom>
        </p:spPr>
        <p:txBody>
          <a:bodyPr vert="horz" wrap="square" lIns="0" tIns="12700" rIns="0" bIns="0" rtlCol="0">
            <a:spAutoFit/>
          </a:bodyPr>
          <a:lstStyle/>
          <a:p>
            <a:pPr marL="12700">
              <a:lnSpc>
                <a:spcPct val="100000"/>
              </a:lnSpc>
              <a:spcBef>
                <a:spcPts val="100"/>
              </a:spcBef>
            </a:pPr>
            <a:r>
              <a:rPr sz="1050" b="1">
                <a:solidFill>
                  <a:srgbClr val="000063"/>
                </a:solidFill>
                <a:latin typeface="Arial"/>
                <a:cs typeface="Arial"/>
              </a:rPr>
              <a:t>4</a:t>
            </a:r>
            <a:endParaRPr sz="1050">
              <a:latin typeface="Arial"/>
              <a:cs typeface="Arial"/>
            </a:endParaRPr>
          </a:p>
        </p:txBody>
      </p:sp>
      <p:sp>
        <p:nvSpPr>
          <p:cNvPr id="34" name="object 34"/>
          <p:cNvSpPr txBox="1"/>
          <p:nvPr/>
        </p:nvSpPr>
        <p:spPr>
          <a:xfrm>
            <a:off x="1592506" y="6258393"/>
            <a:ext cx="8452485" cy="807913"/>
          </a:xfrm>
          <a:prstGeom prst="rect">
            <a:avLst/>
          </a:prstGeom>
        </p:spPr>
        <p:txBody>
          <a:bodyPr vert="horz" wrap="square" lIns="0" tIns="12700" rIns="0" bIns="0" rtlCol="0" anchor="t">
            <a:spAutoFit/>
          </a:bodyPr>
          <a:lstStyle/>
          <a:p>
            <a:pPr marL="12700">
              <a:lnSpc>
                <a:spcPct val="100000"/>
              </a:lnSpc>
              <a:spcBef>
                <a:spcPts val="100"/>
              </a:spcBef>
            </a:pPr>
            <a:r>
              <a:rPr sz="1800" b="1">
                <a:solidFill>
                  <a:schemeClr val="bg2"/>
                </a:solidFill>
                <a:latin typeface="Arial"/>
                <a:cs typeface="Arial"/>
              </a:rPr>
              <a:t>NHGRI</a:t>
            </a:r>
            <a:r>
              <a:rPr sz="1800" b="1" spc="-50">
                <a:solidFill>
                  <a:schemeClr val="bg2"/>
                </a:solidFill>
                <a:latin typeface="Arial"/>
                <a:cs typeface="Arial"/>
              </a:rPr>
              <a:t> </a:t>
            </a:r>
            <a:r>
              <a:rPr sz="1800" b="1">
                <a:solidFill>
                  <a:schemeClr val="bg2"/>
                </a:solidFill>
                <a:latin typeface="Arial"/>
                <a:cs typeface="Arial"/>
              </a:rPr>
              <a:t>Representatives:</a:t>
            </a:r>
            <a:r>
              <a:rPr sz="1800" b="1" spc="-45">
                <a:solidFill>
                  <a:schemeClr val="bg2"/>
                </a:solidFill>
                <a:latin typeface="Arial"/>
                <a:cs typeface="Arial"/>
              </a:rPr>
              <a:t> </a:t>
            </a:r>
            <a:r>
              <a:rPr sz="1600">
                <a:latin typeface="Arial"/>
                <a:cs typeface="Arial"/>
              </a:rPr>
              <a:t>Eric</a:t>
            </a:r>
            <a:r>
              <a:rPr sz="1600" spc="-30">
                <a:latin typeface="Arial"/>
                <a:cs typeface="Arial"/>
              </a:rPr>
              <a:t> </a:t>
            </a:r>
            <a:r>
              <a:rPr sz="1600">
                <a:latin typeface="Arial"/>
                <a:cs typeface="Arial"/>
              </a:rPr>
              <a:t>Green,</a:t>
            </a:r>
            <a:r>
              <a:rPr sz="1600" spc="-15">
                <a:latin typeface="Arial"/>
                <a:cs typeface="Arial"/>
              </a:rPr>
              <a:t> </a:t>
            </a:r>
            <a:r>
              <a:rPr sz="1600" spc="-10">
                <a:latin typeface="Arial"/>
                <a:cs typeface="Arial"/>
              </a:rPr>
              <a:t>Valentina</a:t>
            </a:r>
            <a:r>
              <a:rPr sz="1600" spc="-30">
                <a:latin typeface="Arial"/>
                <a:cs typeface="Arial"/>
              </a:rPr>
              <a:t> </a:t>
            </a:r>
            <a:r>
              <a:rPr sz="1600">
                <a:latin typeface="Arial"/>
                <a:cs typeface="Arial"/>
              </a:rPr>
              <a:t>Di</a:t>
            </a:r>
            <a:r>
              <a:rPr sz="1600" spc="-40">
                <a:latin typeface="Arial"/>
                <a:cs typeface="Arial"/>
              </a:rPr>
              <a:t> </a:t>
            </a:r>
            <a:r>
              <a:rPr sz="1600">
                <a:latin typeface="Arial"/>
                <a:cs typeface="Arial"/>
              </a:rPr>
              <a:t>Francesco,</a:t>
            </a:r>
            <a:r>
              <a:rPr sz="1600" spc="-30">
                <a:latin typeface="Arial"/>
                <a:cs typeface="Arial"/>
              </a:rPr>
              <a:t> </a:t>
            </a:r>
            <a:r>
              <a:rPr lang="en-US" sz="1600">
                <a:latin typeface="Arial"/>
                <a:cs typeface="Arial"/>
              </a:rPr>
              <a:t>Helen Thompson</a:t>
            </a:r>
          </a:p>
          <a:p>
            <a:pPr marL="12700" algn="ctr">
              <a:lnSpc>
                <a:spcPct val="100000"/>
              </a:lnSpc>
              <a:spcBef>
                <a:spcPts val="100"/>
              </a:spcBef>
            </a:pPr>
            <a:r>
              <a:rPr lang="en-US" sz="1600">
                <a:latin typeface="Arial"/>
                <a:cs typeface="Arial"/>
              </a:rPr>
              <a:t>* = Member of NACHGR</a:t>
            </a:r>
          </a:p>
          <a:p>
            <a:pPr marL="12700" algn="ctr">
              <a:lnSpc>
                <a:spcPct val="100000"/>
              </a:lnSpc>
              <a:spcBef>
                <a:spcPts val="100"/>
              </a:spcBef>
            </a:pPr>
            <a:endParaRPr lang="en-US" sz="1600">
              <a:latin typeface="Arial"/>
              <a:cs typeface="Arial"/>
            </a:endParaRPr>
          </a:p>
        </p:txBody>
      </p:sp>
      <p:sp>
        <p:nvSpPr>
          <p:cNvPr id="44" name="object 14">
            <a:extLst>
              <a:ext uri="{FF2B5EF4-FFF2-40B4-BE49-F238E27FC236}">
                <a16:creationId xmlns:a16="http://schemas.microsoft.com/office/drawing/2014/main" id="{3A8CB803-575E-6C13-EEDE-51E8F2B6432A}"/>
              </a:ext>
            </a:extLst>
          </p:cNvPr>
          <p:cNvSpPr txBox="1"/>
          <p:nvPr/>
        </p:nvSpPr>
        <p:spPr>
          <a:xfrm>
            <a:off x="9249839" y="3690642"/>
            <a:ext cx="1781175" cy="421640"/>
          </a:xfrm>
          <a:prstGeom prst="rect">
            <a:avLst/>
          </a:prstGeom>
        </p:spPr>
        <p:txBody>
          <a:bodyPr vert="horz" wrap="square" lIns="0" tIns="29845" rIns="0" bIns="0" rtlCol="0">
            <a:spAutoFit/>
          </a:bodyPr>
          <a:lstStyle/>
          <a:p>
            <a:pPr marL="12700">
              <a:lnSpc>
                <a:spcPct val="100000"/>
              </a:lnSpc>
              <a:spcBef>
                <a:spcPts val="235"/>
              </a:spcBef>
            </a:pPr>
            <a:r>
              <a:rPr lang="en-US" sz="1400">
                <a:solidFill>
                  <a:srgbClr val="FFFFFF"/>
                </a:solidFill>
                <a:latin typeface="Arial"/>
                <a:cs typeface="Arial"/>
              </a:rPr>
              <a:t>Rahul Satija</a:t>
            </a:r>
            <a:r>
              <a:rPr sz="1400">
                <a:solidFill>
                  <a:srgbClr val="FFFFFF"/>
                </a:solidFill>
                <a:latin typeface="Arial"/>
                <a:cs typeface="Arial"/>
              </a:rPr>
              <a:t>,</a:t>
            </a:r>
            <a:r>
              <a:rPr sz="1400" spc="-65">
                <a:solidFill>
                  <a:srgbClr val="FFFFFF"/>
                </a:solidFill>
                <a:latin typeface="Arial"/>
                <a:cs typeface="Arial"/>
              </a:rPr>
              <a:t> </a:t>
            </a:r>
            <a:r>
              <a:rPr sz="1400" spc="-10">
                <a:solidFill>
                  <a:srgbClr val="FFFFFF"/>
                </a:solidFill>
                <a:latin typeface="Arial"/>
                <a:cs typeface="Arial"/>
              </a:rPr>
              <a:t>Ph.D.</a:t>
            </a:r>
            <a:endParaRPr sz="1400">
              <a:solidFill>
                <a:srgbClr val="FFFFFF"/>
              </a:solidFill>
              <a:latin typeface="Arial"/>
              <a:cs typeface="Arial"/>
            </a:endParaRPr>
          </a:p>
          <a:p>
            <a:pPr marL="12700">
              <a:lnSpc>
                <a:spcPct val="100000"/>
              </a:lnSpc>
              <a:spcBef>
                <a:spcPts val="100"/>
              </a:spcBef>
            </a:pPr>
            <a:r>
              <a:rPr lang="en-US" sz="1000">
                <a:solidFill>
                  <a:srgbClr val="FFFFFF"/>
                </a:solidFill>
                <a:latin typeface="Arial"/>
                <a:cs typeface="Arial"/>
              </a:rPr>
              <a:t>New York University </a:t>
            </a:r>
            <a:endParaRPr sz="1000">
              <a:solidFill>
                <a:srgbClr val="FFFFFF"/>
              </a:solidFill>
              <a:latin typeface="Arial"/>
              <a:cs typeface="Arial"/>
            </a:endParaRPr>
          </a:p>
        </p:txBody>
      </p:sp>
    </p:spTree>
    <p:extLst>
      <p:ext uri="{BB962C8B-B14F-4D97-AF65-F5344CB8AC3E}">
        <p14:creationId xmlns:p14="http://schemas.microsoft.com/office/powerpoint/2010/main" val="258619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C303-FA82-18A2-780E-4C5E431F828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0BED69-7A8B-E341-F37B-ABB6E8852C46}"/>
              </a:ext>
            </a:extLst>
          </p:cNvPr>
          <p:cNvSpPr>
            <a:spLocks noGrp="1"/>
          </p:cNvSpPr>
          <p:nvPr>
            <p:ph type="sldNum" sz="quarter" idx="12"/>
          </p:nvPr>
        </p:nvSpPr>
        <p:spPr/>
        <p:txBody>
          <a:bodyPr/>
          <a:lstStyle/>
          <a:p>
            <a:fld id="{A59FB69D-9E19-4FB8-BEAE-20F88589C44A}" type="slidenum">
              <a:rPr lang="en-US" dirty="0" smtClean="0"/>
              <a:pPr/>
              <a:t>5</a:t>
            </a:fld>
            <a:endParaRPr lang="en-US"/>
          </a:p>
        </p:txBody>
      </p:sp>
      <p:sp>
        <p:nvSpPr>
          <p:cNvPr id="2" name="Content Placeholder 1">
            <a:extLst>
              <a:ext uri="{FF2B5EF4-FFF2-40B4-BE49-F238E27FC236}">
                <a16:creationId xmlns:a16="http://schemas.microsoft.com/office/drawing/2014/main" id="{6DC9EE5E-B866-90E2-08CF-E181E0D3C96B}"/>
              </a:ext>
            </a:extLst>
          </p:cNvPr>
          <p:cNvSpPr>
            <a:spLocks noGrp="1"/>
          </p:cNvSpPr>
          <p:nvPr>
            <p:ph idx="1"/>
          </p:nvPr>
        </p:nvSpPr>
        <p:spPr>
          <a:xfrm>
            <a:off x="576071" y="1658682"/>
            <a:ext cx="11039858" cy="4362873"/>
          </a:xfrm>
        </p:spPr>
        <p:txBody>
          <a:bodyPr vert="horz" lIns="91440" tIns="45720" rIns="91440" bIns="45720" rtlCol="0" anchor="t">
            <a:noAutofit/>
          </a:bodyPr>
          <a:lstStyle/>
          <a:p>
            <a:pPr marL="514350" indent="-514350">
              <a:buAutoNum type="arabicPeriod"/>
            </a:pPr>
            <a:r>
              <a:rPr lang="en-US" sz="3200"/>
              <a:t>NHGRI Training in Genomics and Data Science</a:t>
            </a:r>
            <a:endParaRPr lang="en-US" sz="3200">
              <a:cs typeface="Arial"/>
            </a:endParaRPr>
          </a:p>
          <a:p>
            <a:pPr marL="514350" indent="-514350">
              <a:buAutoNum type="arabicPeriod"/>
            </a:pPr>
            <a:r>
              <a:rPr lang="en-US" sz="3200">
                <a:cs typeface="Arial"/>
              </a:rPr>
              <a:t>New Initiatives and Renewals: </a:t>
            </a:r>
          </a:p>
          <a:p>
            <a:pPr marL="1123950" lvl="1" indent="-514350">
              <a:buFont typeface="+mj-lt"/>
              <a:buAutoNum type="alphaLcPeriod"/>
            </a:pPr>
            <a:r>
              <a:rPr lang="en-US" sz="2800">
                <a:latin typeface="Arial" panose="020B0604020202020204"/>
                <a:cs typeface="Arial"/>
              </a:rPr>
              <a:t>ML/AI Tools to Advance Genomic Translational Research </a:t>
            </a:r>
          </a:p>
          <a:p>
            <a:pPr marL="1123950" lvl="1" indent="-514350">
              <a:buFont typeface="+mj-lt"/>
              <a:buAutoNum type="alphaLcPeriod"/>
            </a:pPr>
            <a:r>
              <a:rPr lang="en-US" sz="2800">
                <a:latin typeface="Arial" panose="020B0604020202020204"/>
                <a:cs typeface="Arial"/>
              </a:rPr>
              <a:t>Investigator Initiated Research in Computational Genomics and Data Science (R01 and R21): </a:t>
            </a:r>
            <a:r>
              <a:rPr lang="en-US" sz="2800">
                <a:latin typeface="Arial"/>
                <a:cs typeface="Arial" panose="020B0604020202020204"/>
                <a:hlinkClick r:id="rId3"/>
              </a:rPr>
              <a:t>PAR-21-254</a:t>
            </a:r>
            <a:r>
              <a:rPr lang="en-US" sz="2800">
                <a:latin typeface="Arial"/>
                <a:cs typeface="Arial" panose="020B0604020202020204"/>
              </a:rPr>
              <a:t> and </a:t>
            </a:r>
            <a:r>
              <a:rPr lang="en-US" sz="2800">
                <a:latin typeface="Arial"/>
                <a:cs typeface="Arial" panose="020B0604020202020204"/>
                <a:hlinkClick r:id="rId4"/>
              </a:rPr>
              <a:t>PAR-21-255</a:t>
            </a:r>
            <a:endParaRPr lang="en-US" sz="2800">
              <a:latin typeface="Arial"/>
              <a:cs typeface="Arial" panose="020B0604020202020204"/>
            </a:endParaRPr>
          </a:p>
          <a:p>
            <a:pPr marL="514350" indent="-514350">
              <a:buAutoNum type="arabicPeriod"/>
            </a:pPr>
            <a:r>
              <a:rPr lang="en-US" sz="3200">
                <a:cs typeface="Arial"/>
              </a:rPr>
              <a:t>GDSWG Recommendations for the NHGRI-Funded Genomic Community Resources Portfolio </a:t>
            </a:r>
          </a:p>
          <a:p>
            <a:pPr marL="0" indent="0">
              <a:buNone/>
            </a:pPr>
            <a:endParaRPr lang="en-US" sz="3700">
              <a:cs typeface="Arial"/>
            </a:endParaRPr>
          </a:p>
          <a:p>
            <a:pPr marL="304165" indent="-304165"/>
            <a:endParaRPr lang="en-US">
              <a:cs typeface="Arial" panose="020B0604020202020204"/>
            </a:endParaRPr>
          </a:p>
        </p:txBody>
      </p:sp>
      <p:sp>
        <p:nvSpPr>
          <p:cNvPr id="3" name="Title 2">
            <a:extLst>
              <a:ext uri="{FF2B5EF4-FFF2-40B4-BE49-F238E27FC236}">
                <a16:creationId xmlns:a16="http://schemas.microsoft.com/office/drawing/2014/main" id="{F55DBDD2-744F-1696-654C-0E733236C5E4}"/>
              </a:ext>
            </a:extLst>
          </p:cNvPr>
          <p:cNvSpPr>
            <a:spLocks noGrp="1"/>
          </p:cNvSpPr>
          <p:nvPr>
            <p:ph type="title"/>
          </p:nvPr>
        </p:nvSpPr>
        <p:spPr>
          <a:xfrm>
            <a:off x="576071" y="350520"/>
            <a:ext cx="11423812" cy="1356360"/>
          </a:xfrm>
        </p:spPr>
        <p:txBody>
          <a:bodyPr/>
          <a:lstStyle/>
          <a:p>
            <a:r>
              <a:rPr lang="en-US"/>
              <a:t>Working Group Discussion Topics in 2023</a:t>
            </a:r>
          </a:p>
        </p:txBody>
      </p:sp>
    </p:spTree>
    <p:extLst>
      <p:ext uri="{BB962C8B-B14F-4D97-AF65-F5344CB8AC3E}">
        <p14:creationId xmlns:p14="http://schemas.microsoft.com/office/powerpoint/2010/main" val="220132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1CB9-2DAF-43C0-8FAD-F28F2A39A7A1}"/>
              </a:ext>
            </a:extLst>
          </p:cNvPr>
          <p:cNvSpPr>
            <a:spLocks noGrp="1"/>
          </p:cNvSpPr>
          <p:nvPr>
            <p:ph type="title"/>
          </p:nvPr>
        </p:nvSpPr>
        <p:spPr/>
        <p:txBody>
          <a:bodyPr/>
          <a:lstStyle/>
          <a:p>
            <a:r>
              <a:rPr lang="en-US" dirty="0"/>
              <a:t>Genomic Community Resource PARs </a:t>
            </a:r>
          </a:p>
        </p:txBody>
      </p:sp>
      <p:sp>
        <p:nvSpPr>
          <p:cNvPr id="3" name="Content Placeholder 2">
            <a:extLst>
              <a:ext uri="{FF2B5EF4-FFF2-40B4-BE49-F238E27FC236}">
                <a16:creationId xmlns:a16="http://schemas.microsoft.com/office/drawing/2014/main" id="{61DF84A4-B90F-4DB6-9782-1FD16876F37A}"/>
              </a:ext>
            </a:extLst>
          </p:cNvPr>
          <p:cNvSpPr>
            <a:spLocks noGrp="1"/>
          </p:cNvSpPr>
          <p:nvPr>
            <p:ph idx="1"/>
          </p:nvPr>
        </p:nvSpPr>
        <p:spPr/>
        <p:txBody>
          <a:bodyPr vert="horz" lIns="91440" tIns="45720" rIns="91440" bIns="45720" rtlCol="0" anchor="t">
            <a:normAutofit/>
          </a:bodyPr>
          <a:lstStyle/>
          <a:p>
            <a:pPr marL="304165" indent="-304165"/>
            <a:r>
              <a:rPr lang="en-US" sz="2400"/>
              <a:t>PARs: Program Announcements with special Review criteria </a:t>
            </a:r>
            <a:endParaRPr lang="en-US" sz="2400">
              <a:cs typeface="Arial"/>
            </a:endParaRPr>
          </a:p>
          <a:p>
            <a:pPr marL="913765" lvl="1" indent="-304165"/>
            <a:r>
              <a:rPr lang="en-US" sz="1800"/>
              <a:t>Investigator-Initiated applications</a:t>
            </a:r>
            <a:endParaRPr lang="en-US" sz="1800">
              <a:cs typeface="Arial"/>
            </a:endParaRPr>
          </a:p>
          <a:p>
            <a:pPr marL="913765" lvl="1" indent="-304165"/>
            <a:r>
              <a:rPr lang="en-US" sz="1800"/>
              <a:t>Budget Requests &gt; $500k DC require NHGRI approval</a:t>
            </a:r>
            <a:endParaRPr lang="en-US" sz="1800">
              <a:cs typeface="Arial"/>
            </a:endParaRPr>
          </a:p>
          <a:p>
            <a:pPr marL="913765" lvl="1" indent="-304165"/>
            <a:endParaRPr lang="en-US" sz="1800">
              <a:cs typeface="Arial"/>
            </a:endParaRPr>
          </a:p>
          <a:p>
            <a:pPr marL="304165" indent="-304165"/>
            <a:r>
              <a:rPr lang="en-US" sz="2400"/>
              <a:t>U24: Resource-Related Research Projects, Cooperative Agreements</a:t>
            </a:r>
            <a:endParaRPr lang="en-US" sz="2400">
              <a:cs typeface="Arial"/>
            </a:endParaRPr>
          </a:p>
          <a:p>
            <a:pPr marL="304165" indent="-304165"/>
            <a:endParaRPr lang="en-US" sz="2400">
              <a:cs typeface="Arial"/>
            </a:endParaRPr>
          </a:p>
        </p:txBody>
      </p:sp>
      <p:graphicFrame>
        <p:nvGraphicFramePr>
          <p:cNvPr id="4" name="Table 4">
            <a:extLst>
              <a:ext uri="{FF2B5EF4-FFF2-40B4-BE49-F238E27FC236}">
                <a16:creationId xmlns:a16="http://schemas.microsoft.com/office/drawing/2014/main" id="{912B2A8E-F8ED-4213-8538-CE7B2404D5FD}"/>
              </a:ext>
            </a:extLst>
          </p:cNvPr>
          <p:cNvGraphicFramePr>
            <a:graphicFrameLocks/>
          </p:cNvGraphicFramePr>
          <p:nvPr>
            <p:extLst>
              <p:ext uri="{D42A27DB-BD31-4B8C-83A1-F6EECF244321}">
                <p14:modId xmlns:p14="http://schemas.microsoft.com/office/powerpoint/2010/main" val="231870400"/>
              </p:ext>
            </p:extLst>
          </p:nvPr>
        </p:nvGraphicFramePr>
        <p:xfrm>
          <a:off x="1249983" y="3797528"/>
          <a:ext cx="8627633" cy="2499360"/>
        </p:xfrm>
        <a:graphic>
          <a:graphicData uri="http://schemas.openxmlformats.org/drawingml/2006/table">
            <a:tbl>
              <a:tblPr firstRow="1">
                <a:tableStyleId>{B301B821-A1FF-4177-AEE7-76D212191A09}</a:tableStyleId>
              </a:tblPr>
              <a:tblGrid>
                <a:gridCol w="1505092">
                  <a:extLst>
                    <a:ext uri="{9D8B030D-6E8A-4147-A177-3AD203B41FA5}">
                      <a16:colId xmlns:a16="http://schemas.microsoft.com/office/drawing/2014/main" val="2402735585"/>
                    </a:ext>
                  </a:extLst>
                </a:gridCol>
                <a:gridCol w="3459215">
                  <a:extLst>
                    <a:ext uri="{9D8B030D-6E8A-4147-A177-3AD203B41FA5}">
                      <a16:colId xmlns:a16="http://schemas.microsoft.com/office/drawing/2014/main" val="3558017503"/>
                    </a:ext>
                  </a:extLst>
                </a:gridCol>
                <a:gridCol w="1831663">
                  <a:extLst>
                    <a:ext uri="{9D8B030D-6E8A-4147-A177-3AD203B41FA5}">
                      <a16:colId xmlns:a16="http://schemas.microsoft.com/office/drawing/2014/main" val="466799171"/>
                    </a:ext>
                  </a:extLst>
                </a:gridCol>
                <a:gridCol w="1831663">
                  <a:extLst>
                    <a:ext uri="{9D8B030D-6E8A-4147-A177-3AD203B41FA5}">
                      <a16:colId xmlns:a16="http://schemas.microsoft.com/office/drawing/2014/main" val="815796046"/>
                    </a:ext>
                  </a:extLst>
                </a:gridCol>
              </a:tblGrid>
              <a:tr h="370840">
                <a:tc>
                  <a:txBody>
                    <a:bodyPr/>
                    <a:lstStyle/>
                    <a:p>
                      <a:r>
                        <a:rPr lang="en-US" sz="2000"/>
                        <a:t>Issued by</a:t>
                      </a:r>
                    </a:p>
                  </a:txBody>
                  <a:tcPr anchor="ctr"/>
                </a:tc>
                <a:tc>
                  <a:txBody>
                    <a:bodyPr/>
                    <a:lstStyle/>
                    <a:p>
                      <a:r>
                        <a:rPr lang="en-US" sz="2000"/>
                        <a:t>Title</a:t>
                      </a:r>
                    </a:p>
                  </a:txBody>
                  <a:tcPr anchor="ctr"/>
                </a:tc>
                <a:tc>
                  <a:txBody>
                    <a:bodyPr/>
                    <a:lstStyle/>
                    <a:p>
                      <a:r>
                        <a:rPr lang="en-US" sz="2000"/>
                        <a:t>Funding Opportunity </a:t>
                      </a:r>
                    </a:p>
                  </a:txBody>
                  <a:tcPr anchor="ctr"/>
                </a:tc>
                <a:tc>
                  <a:txBody>
                    <a:bodyPr/>
                    <a:lstStyle/>
                    <a:p>
                      <a:r>
                        <a:rPr lang="en-US" sz="2000"/>
                        <a:t>Reviewed by</a:t>
                      </a:r>
                    </a:p>
                  </a:txBody>
                  <a:tcPr anchor="ctr"/>
                </a:tc>
                <a:extLst>
                  <a:ext uri="{0D108BD9-81ED-4DB2-BD59-A6C34878D82A}">
                    <a16:rowId xmlns:a16="http://schemas.microsoft.com/office/drawing/2014/main" val="2729806017"/>
                  </a:ext>
                </a:extLst>
              </a:tr>
              <a:tr h="370840">
                <a:tc>
                  <a:txBody>
                    <a:bodyPr/>
                    <a:lstStyle/>
                    <a:p>
                      <a:r>
                        <a:rPr lang="en-US" sz="2000" b="1"/>
                        <a:t>NHGRI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Genomic Community Resource</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t>PAR-23-124</a:t>
                      </a:r>
                      <a:endParaRPr lang="en-US" sz="2000">
                        <a:solidFill>
                          <a:schemeClr val="bg1">
                            <a:lumMod val="50000"/>
                          </a:schemeClr>
                        </a:solidFill>
                      </a:endParaRP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solidFill>
                            <a:srgbClr val="FFFFFF"/>
                          </a:solidFill>
                        </a:rPr>
                        <a:t>NHGRI</a:t>
                      </a:r>
                    </a:p>
                  </a:txBody>
                  <a:tcPr anchor="ctr"/>
                </a:tc>
                <a:extLst>
                  <a:ext uri="{0D108BD9-81ED-4DB2-BD59-A6C34878D82A}">
                    <a16:rowId xmlns:a16="http://schemas.microsoft.com/office/drawing/2014/main" val="1231923973"/>
                  </a:ext>
                </a:extLst>
              </a:tr>
              <a:tr h="370840">
                <a:tc rowSpan="2">
                  <a:txBody>
                    <a:bodyPr/>
                    <a:lstStyle/>
                    <a:p>
                      <a:r>
                        <a:rPr lang="en-US" sz="2000" b="1"/>
                        <a:t>Trans-NIH</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u="none"/>
                        <a:t>Biomedical Data Repository</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t>PAR-23-089</a:t>
                      </a:r>
                      <a:endParaRPr lang="en-US" sz="2000">
                        <a:solidFill>
                          <a:schemeClr val="bg1">
                            <a:lumMod val="50000"/>
                          </a:schemeClr>
                        </a:solidFill>
                      </a:endParaRP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solidFill>
                            <a:srgbClr val="FFFFFF"/>
                          </a:solidFill>
                        </a:rPr>
                        <a:t>NIH CSR</a:t>
                      </a:r>
                    </a:p>
                  </a:txBody>
                  <a:tcPr anchor="ctr"/>
                </a:tc>
                <a:extLst>
                  <a:ext uri="{0D108BD9-81ED-4DB2-BD59-A6C34878D82A}">
                    <a16:rowId xmlns:a16="http://schemas.microsoft.com/office/drawing/2014/main" val="779356106"/>
                  </a:ext>
                </a:extLst>
              </a:tr>
              <a:tr h="370839">
                <a:tc vMerge="1">
                  <a:txBody>
                    <a:bodyPr/>
                    <a:lstStyle/>
                    <a:p>
                      <a:endParaRPr lang="en-US"/>
                    </a:p>
                  </a:txBody>
                  <a:tcPr anchor="ctr"/>
                </a:tc>
                <a:tc>
                  <a:txBody>
                    <a:bodyPr/>
                    <a:lstStyle/>
                    <a:p>
                      <a:pPr marL="0" lvl="0" indent="0" algn="l">
                        <a:lnSpc>
                          <a:spcPct val="100000"/>
                        </a:lnSpc>
                        <a:spcBef>
                          <a:spcPts val="0"/>
                        </a:spcBef>
                        <a:spcAft>
                          <a:spcPts val="0"/>
                        </a:spcAft>
                        <a:buNone/>
                      </a:pPr>
                      <a:r>
                        <a:rPr lang="en-US" sz="2000"/>
                        <a:t>Biomedical Knowledgebases</a:t>
                      </a:r>
                    </a:p>
                  </a:txBody>
                  <a:tcPr anchor="ctr"/>
                </a:tc>
                <a:tc>
                  <a:txBody>
                    <a:bodyPr/>
                    <a:lstStyle/>
                    <a:p>
                      <a:pPr marL="0" lvl="0" indent="0" algn="l">
                        <a:lnSpc>
                          <a:spcPct val="100000"/>
                        </a:lnSpc>
                        <a:spcBef>
                          <a:spcPts val="0"/>
                        </a:spcBef>
                        <a:spcAft>
                          <a:spcPts val="0"/>
                        </a:spcAft>
                        <a:buNone/>
                      </a:pPr>
                      <a:r>
                        <a:rPr lang="en-US" sz="2000"/>
                        <a:t>PAR-23-078</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solidFill>
                            <a:srgbClr val="FFFFFF"/>
                          </a:solidFill>
                        </a:rPr>
                        <a:t>NIH CSR</a:t>
                      </a:r>
                    </a:p>
                    <a:p>
                      <a:pPr marL="0" lvl="0" indent="0" algn="l">
                        <a:lnSpc>
                          <a:spcPct val="100000"/>
                        </a:lnSpc>
                        <a:spcBef>
                          <a:spcPts val="0"/>
                        </a:spcBef>
                        <a:spcAft>
                          <a:spcPts val="0"/>
                        </a:spcAft>
                        <a:buNone/>
                      </a:pPr>
                      <a:endParaRPr lang="en-US" sz="2000" dirty="0"/>
                    </a:p>
                  </a:txBody>
                  <a:tcPr anchor="ctr"/>
                </a:tc>
                <a:extLst>
                  <a:ext uri="{0D108BD9-81ED-4DB2-BD59-A6C34878D82A}">
                    <a16:rowId xmlns:a16="http://schemas.microsoft.com/office/drawing/2014/main" val="2742546592"/>
                  </a:ext>
                </a:extLst>
              </a:tr>
            </a:tbl>
          </a:graphicData>
        </a:graphic>
      </p:graphicFrame>
    </p:spTree>
    <p:extLst>
      <p:ext uri="{BB962C8B-B14F-4D97-AF65-F5344CB8AC3E}">
        <p14:creationId xmlns:p14="http://schemas.microsoft.com/office/powerpoint/2010/main" val="2778558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1F0E-DDE4-49C3-BC7E-F989D0DEEDB1}"/>
              </a:ext>
            </a:extLst>
          </p:cNvPr>
          <p:cNvSpPr>
            <a:spLocks noGrp="1"/>
          </p:cNvSpPr>
          <p:nvPr>
            <p:ph type="title"/>
          </p:nvPr>
        </p:nvSpPr>
        <p:spPr/>
        <p:txBody>
          <a:bodyPr/>
          <a:lstStyle/>
          <a:p>
            <a:r>
              <a:rPr lang="en-US"/>
              <a:t>NHGRI’s investment in resources </a:t>
            </a:r>
          </a:p>
        </p:txBody>
      </p:sp>
      <p:graphicFrame>
        <p:nvGraphicFramePr>
          <p:cNvPr id="9" name="Content Placeholder 8" descr="Bar Graph: HG # of resources">
            <a:extLst>
              <a:ext uri="{FF2B5EF4-FFF2-40B4-BE49-F238E27FC236}">
                <a16:creationId xmlns:a16="http://schemas.microsoft.com/office/drawing/2014/main" id="{B01623DD-CFBA-4D97-984D-11F526AC9880}"/>
              </a:ext>
            </a:extLst>
          </p:cNvPr>
          <p:cNvGraphicFramePr>
            <a:graphicFrameLocks noGrp="1"/>
          </p:cNvGraphicFramePr>
          <p:nvPr>
            <p:ph sz="half" idx="2"/>
            <p:extLst>
              <p:ext uri="{D42A27DB-BD31-4B8C-83A1-F6EECF244321}">
                <p14:modId xmlns:p14="http://schemas.microsoft.com/office/powerpoint/2010/main" val="3423867854"/>
              </p:ext>
            </p:extLst>
          </p:nvPr>
        </p:nvGraphicFramePr>
        <p:xfrm>
          <a:off x="6815711" y="1825624"/>
          <a:ext cx="4139934" cy="32682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descr="Bar Graph: HG resource funding">
            <a:extLst>
              <a:ext uri="{FF2B5EF4-FFF2-40B4-BE49-F238E27FC236}">
                <a16:creationId xmlns:a16="http://schemas.microsoft.com/office/drawing/2014/main" id="{7FF1397A-40F5-4E1D-96CB-CC9265335CAC}"/>
              </a:ext>
            </a:extLst>
          </p:cNvPr>
          <p:cNvGraphicFramePr>
            <a:graphicFrameLocks noGrp="1"/>
          </p:cNvGraphicFramePr>
          <p:nvPr>
            <p:ph sz="half" idx="1"/>
            <p:extLst>
              <p:ext uri="{D42A27DB-BD31-4B8C-83A1-F6EECF244321}">
                <p14:modId xmlns:p14="http://schemas.microsoft.com/office/powerpoint/2010/main" val="568578602"/>
              </p:ext>
            </p:extLst>
          </p:nvPr>
        </p:nvGraphicFramePr>
        <p:xfrm>
          <a:off x="838200" y="1825624"/>
          <a:ext cx="5088644" cy="35410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653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B23B-EE1D-4944-930C-FC7512201A4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C606D9-7D78-A5D9-0B9F-E22D6C6F7C1F}"/>
              </a:ext>
            </a:extLst>
          </p:cNvPr>
          <p:cNvSpPr>
            <a:spLocks noGrp="1"/>
          </p:cNvSpPr>
          <p:nvPr>
            <p:ph type="sldNum" sz="quarter" idx="12"/>
          </p:nvPr>
        </p:nvSpPr>
        <p:spPr/>
        <p:txBody>
          <a:bodyPr/>
          <a:lstStyle/>
          <a:p>
            <a:fld id="{A59FB69D-9E19-4FB8-BEAE-20F88589C44A}" type="slidenum">
              <a:rPr lang="en-US" dirty="0" smtClean="0"/>
              <a:pPr/>
              <a:t>8</a:t>
            </a:fld>
            <a:endParaRPr lang="en-US"/>
          </a:p>
        </p:txBody>
      </p:sp>
      <p:sp>
        <p:nvSpPr>
          <p:cNvPr id="2" name="Content Placeholder 1">
            <a:extLst>
              <a:ext uri="{FF2B5EF4-FFF2-40B4-BE49-F238E27FC236}">
                <a16:creationId xmlns:a16="http://schemas.microsoft.com/office/drawing/2014/main" id="{CAC2DF17-8010-753E-B76E-3B85E335A6C4}"/>
              </a:ext>
            </a:extLst>
          </p:cNvPr>
          <p:cNvSpPr>
            <a:spLocks noGrp="1"/>
          </p:cNvSpPr>
          <p:nvPr>
            <p:ph idx="1"/>
          </p:nvPr>
        </p:nvSpPr>
        <p:spPr>
          <a:xfrm>
            <a:off x="576071" y="1813560"/>
            <a:ext cx="10855131" cy="4362873"/>
          </a:xfrm>
        </p:spPr>
        <p:txBody>
          <a:bodyPr vert="horz" lIns="91440" tIns="45720" rIns="91440" bIns="45720" rtlCol="0" anchor="t">
            <a:normAutofit/>
          </a:bodyPr>
          <a:lstStyle/>
          <a:p>
            <a:pPr marL="457200" indent="-457200"/>
            <a:r>
              <a:rPr lang="en-US" sz="3200">
                <a:solidFill>
                  <a:schemeClr val="tx1">
                    <a:lumMod val="65000"/>
                    <a:lumOff val="35000"/>
                  </a:schemeClr>
                </a:solidFill>
                <a:cs typeface="Arial"/>
              </a:rPr>
              <a:t>The GDSWG reviewed the NHGRI-funded genomic community resource portfolio upon request by NHGRI</a:t>
            </a:r>
          </a:p>
          <a:p>
            <a:pPr marL="457200" indent="-457200"/>
            <a:endParaRPr lang="en-US" sz="3200">
              <a:solidFill>
                <a:schemeClr val="tx1">
                  <a:lumMod val="65000"/>
                  <a:lumOff val="35000"/>
                </a:schemeClr>
              </a:solidFill>
              <a:cs typeface="Arial"/>
            </a:endParaRPr>
          </a:p>
          <a:p>
            <a:pPr marL="457200" indent="-457200"/>
            <a:r>
              <a:rPr lang="en-US" sz="3200">
                <a:solidFill>
                  <a:schemeClr val="tx1">
                    <a:lumMod val="65000"/>
                    <a:lumOff val="35000"/>
                  </a:schemeClr>
                </a:solidFill>
                <a:cs typeface="Arial"/>
              </a:rPr>
              <a:t>A sub-group of the GDSWG was formed to address questions raised by NHGRI and generate a list of recommendations</a:t>
            </a:r>
            <a:endParaRPr lang="en-US" sz="3200">
              <a:cs typeface="Arial"/>
            </a:endParaRPr>
          </a:p>
          <a:p>
            <a:pPr marL="0" indent="0">
              <a:buNone/>
            </a:pPr>
            <a:endParaRPr lang="en-US" sz="3700">
              <a:cs typeface="Arial" panose="020B0604020202020204"/>
            </a:endParaRPr>
          </a:p>
          <a:p>
            <a:pPr marL="304165" indent="-304165"/>
            <a:endParaRPr lang="en-US">
              <a:cs typeface="Arial" panose="020B0604020202020204"/>
            </a:endParaRPr>
          </a:p>
        </p:txBody>
      </p:sp>
      <p:sp>
        <p:nvSpPr>
          <p:cNvPr id="3" name="Title 2">
            <a:extLst>
              <a:ext uri="{FF2B5EF4-FFF2-40B4-BE49-F238E27FC236}">
                <a16:creationId xmlns:a16="http://schemas.microsoft.com/office/drawing/2014/main" id="{1B6F7478-915E-8CA1-08B2-A61CE3755B31}"/>
              </a:ext>
            </a:extLst>
          </p:cNvPr>
          <p:cNvSpPr>
            <a:spLocks noGrp="1"/>
          </p:cNvSpPr>
          <p:nvPr>
            <p:ph type="title"/>
          </p:nvPr>
        </p:nvSpPr>
        <p:spPr/>
        <p:txBody>
          <a:bodyPr>
            <a:normAutofit/>
          </a:bodyPr>
          <a:lstStyle/>
          <a:p>
            <a:r>
              <a:rPr lang="en-US" sz="4500"/>
              <a:t>Portfolio Review</a:t>
            </a:r>
            <a:endParaRPr lang="en-US" sz="4500">
              <a:cs typeface="Arial"/>
            </a:endParaRPr>
          </a:p>
        </p:txBody>
      </p:sp>
    </p:spTree>
    <p:extLst>
      <p:ext uri="{BB962C8B-B14F-4D97-AF65-F5344CB8AC3E}">
        <p14:creationId xmlns:p14="http://schemas.microsoft.com/office/powerpoint/2010/main" val="1959844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F15BFC-2C20-1D3A-4E44-84FF34875645}"/>
            </a:ext>
          </a:extLst>
        </p:cNvPr>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02C7D6C2-FA79-B35A-2222-6DEBA8B226AB}"/>
              </a:ext>
            </a:extLst>
          </p:cNvPr>
          <p:cNvSpPr>
            <a:spLocks noGrp="1"/>
          </p:cNvSpPr>
          <p:nvPr>
            <p:ph type="title"/>
          </p:nvPr>
        </p:nvSpPr>
        <p:spPr>
          <a:xfrm>
            <a:off x="200415" y="762001"/>
            <a:ext cx="5334197" cy="1679488"/>
          </a:xfrm>
        </p:spPr>
        <p:txBody>
          <a:bodyPr vert="horz" lIns="91440" tIns="45720" rIns="91440" bIns="45720" rtlCol="0" anchor="ctr">
            <a:noAutofit/>
          </a:bodyPr>
          <a:lstStyle/>
          <a:p>
            <a:pPr defTabSz="914400"/>
            <a:r>
              <a:rPr lang="en-US" sz="4000" kern="1200" dirty="0">
                <a:solidFill>
                  <a:schemeClr val="tx1"/>
                </a:solidFill>
                <a:latin typeface="+mj-lt"/>
                <a:ea typeface="+mj-ea"/>
                <a:cs typeface="+mj-cs"/>
              </a:rPr>
              <a:t>Global Core Biodata Resources </a:t>
            </a:r>
            <a:r>
              <a:rPr lang="en-US" sz="4000" dirty="0">
                <a:solidFill>
                  <a:schemeClr val="tx1"/>
                </a:solidFill>
              </a:rPr>
              <a:t>at </a:t>
            </a:r>
            <a:r>
              <a:rPr lang="en-US" sz="4000" kern="1200" dirty="0">
                <a:solidFill>
                  <a:schemeClr val="tx1"/>
                </a:solidFill>
                <a:latin typeface="+mj-lt"/>
                <a:ea typeface="+mj-ea"/>
                <a:cs typeface="+mj-cs"/>
              </a:rPr>
              <a:t>NHGRI</a:t>
            </a:r>
          </a:p>
        </p:txBody>
      </p:sp>
      <p:sp>
        <p:nvSpPr>
          <p:cNvPr id="2" name="Content Placeholder 1">
            <a:extLst>
              <a:ext uri="{FF2B5EF4-FFF2-40B4-BE49-F238E27FC236}">
                <a16:creationId xmlns:a16="http://schemas.microsoft.com/office/drawing/2014/main" id="{70CE3484-4F62-0905-C724-5A4236B93286}"/>
              </a:ext>
            </a:extLst>
          </p:cNvPr>
          <p:cNvSpPr>
            <a:spLocks noGrp="1"/>
          </p:cNvSpPr>
          <p:nvPr>
            <p:ph idx="1"/>
          </p:nvPr>
        </p:nvSpPr>
        <p:spPr>
          <a:xfrm>
            <a:off x="182400" y="2529144"/>
            <a:ext cx="5045399" cy="3769834"/>
          </a:xfrm>
        </p:spPr>
        <p:txBody>
          <a:bodyPr vert="horz" lIns="91440" tIns="45720" rIns="91440" bIns="45720" rtlCol="0" anchor="ctr">
            <a:normAutofit/>
          </a:bodyPr>
          <a:lstStyle/>
          <a:p>
            <a:pPr marL="457200" indent="-228600" defTabSz="914400">
              <a:buFont typeface="Arial" panose="020B0604020202020204" pitchFamily="34" charset="0"/>
              <a:buChar char="•"/>
            </a:pPr>
            <a:r>
              <a:rPr lang="en-US" sz="2400" dirty="0"/>
              <a:t>20/52 funded by NHGRI</a:t>
            </a:r>
          </a:p>
          <a:p>
            <a:pPr marL="457200" indent="-228600" defTabSz="914400">
              <a:buFont typeface="Arial" panose="020B0604020202020204" pitchFamily="34" charset="0"/>
              <a:buChar char="•"/>
            </a:pPr>
            <a:endParaRPr lang="en-US" sz="2400"/>
          </a:p>
          <a:p>
            <a:pPr marL="457200" indent="-228600" defTabSz="914400">
              <a:buFont typeface="Arial" panose="020B0604020202020204" pitchFamily="34" charset="0"/>
              <a:buChar char="•"/>
            </a:pPr>
            <a:r>
              <a:rPr lang="en-US" sz="2400" dirty="0"/>
              <a:t>NHGRI should assess which </a:t>
            </a:r>
            <a:r>
              <a:rPr lang="en-US" sz="2400" dirty="0">
                <a:hlinkClick r:id="rId3">
                  <a:extLst>
                    <a:ext uri="{A12FA001-AC4F-418D-AE19-62706E023703}">
                      <ahyp:hlinkClr xmlns:ahyp="http://schemas.microsoft.com/office/drawing/2018/hyperlinkcolor" val="tx"/>
                    </a:ext>
                  </a:extLst>
                </a:hlinkClick>
              </a:rPr>
              <a:t>Global Core Biodata Resources </a:t>
            </a:r>
            <a:r>
              <a:rPr lang="en-US" sz="2400" dirty="0"/>
              <a:t>are at the “Forefront of Genomics”</a:t>
            </a:r>
            <a:endParaRPr lang="en-US" sz="1600" dirty="0"/>
          </a:p>
          <a:p>
            <a:pPr marL="0" indent="-228600" defTabSz="914400">
              <a:buFont typeface="Arial" panose="020B0604020202020204" pitchFamily="34" charset="0"/>
              <a:buChar char="•"/>
            </a:pPr>
            <a:endParaRPr lang="en-US" sz="2000"/>
          </a:p>
          <a:p>
            <a:pPr marL="304165" indent="-228600" defTabSz="914400">
              <a:buFont typeface="Arial" panose="020B0604020202020204" pitchFamily="34" charset="0"/>
              <a:buChar char="•"/>
            </a:pPr>
            <a:endParaRPr lang="en-US" sz="2000"/>
          </a:p>
        </p:txBody>
      </p:sp>
      <p:sp>
        <p:nvSpPr>
          <p:cNvPr id="16" name="Rectangle 15">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Global Biodata Coalition logo">
            <a:extLst>
              <a:ext uri="{FF2B5EF4-FFF2-40B4-BE49-F238E27FC236}">
                <a16:creationId xmlns:a16="http://schemas.microsoft.com/office/drawing/2014/main" id="{F196B7C0-2C78-8356-B1E2-75CE098EA5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2443940"/>
            <a:ext cx="5334197" cy="1970121"/>
          </a:xfrm>
          <a:prstGeom prst="rect">
            <a:avLst/>
          </a:prstGeom>
        </p:spPr>
      </p:pic>
      <p:sp>
        <p:nvSpPr>
          <p:cNvPr id="4" name="Slide Number Placeholder 3">
            <a:extLst>
              <a:ext uri="{FF2B5EF4-FFF2-40B4-BE49-F238E27FC236}">
                <a16:creationId xmlns:a16="http://schemas.microsoft.com/office/drawing/2014/main" id="{D3F7545A-07DC-1762-3BF5-C1D78D8800BD}"/>
              </a:ext>
            </a:extLst>
          </p:cNvPr>
          <p:cNvSpPr>
            <a:spLocks noGrp="1"/>
          </p:cNvSpPr>
          <p:nvPr>
            <p:ph type="sldNum" sz="quarter" idx="12"/>
          </p:nvPr>
        </p:nvSpPr>
        <p:spPr>
          <a:xfrm>
            <a:off x="8732520" y="6356350"/>
            <a:ext cx="3199387" cy="365125"/>
          </a:xfrm>
        </p:spPr>
        <p:txBody>
          <a:bodyPr vert="horz" lIns="91440" tIns="45720" rIns="91440" bIns="45720" rtlCol="0" anchor="ctr">
            <a:normAutofit/>
          </a:bodyPr>
          <a:lstStyle/>
          <a:p>
            <a:pPr algn="r" defTabSz="914400">
              <a:spcAft>
                <a:spcPts val="600"/>
              </a:spcAft>
            </a:pPr>
            <a:fld id="{A59FB69D-9E19-4FB8-BEAE-20F88589C44A}" type="slidenum">
              <a:rPr lang="en-US" sz="1200" dirty="0"/>
              <a:pPr algn="r" defTabSz="914400">
                <a:spcAft>
                  <a:spcPts val="600"/>
                </a:spcAft>
              </a:pPr>
              <a:t>9</a:t>
            </a:fld>
            <a:endParaRPr lang="en-US" sz="1200"/>
          </a:p>
        </p:txBody>
      </p:sp>
    </p:spTree>
    <p:extLst>
      <p:ext uri="{BB962C8B-B14F-4D97-AF65-F5344CB8AC3E}">
        <p14:creationId xmlns:p14="http://schemas.microsoft.com/office/powerpoint/2010/main" val="2148091649"/>
      </p:ext>
    </p:extLst>
  </p:cSld>
  <p:clrMapOvr>
    <a:masterClrMapping/>
  </p:clrMapOvr>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4CA6DE6677D444AAC8F6E3A3DC303C" ma:contentTypeVersion="19" ma:contentTypeDescription="Create a new document." ma:contentTypeScope="" ma:versionID="4095d2e95ed648a5411a15b49800ea56">
  <xsd:schema xmlns:xsd="http://www.w3.org/2001/XMLSchema" xmlns:xs="http://www.w3.org/2001/XMLSchema" xmlns:p="http://schemas.microsoft.com/office/2006/metadata/properties" xmlns:ns2="6820bf7a-2f66-4a35-b05a-fe5df42323ad" xmlns:ns3="9a84338f-7c3f-4013-b62c-2320c6dcb5a6" targetNamespace="http://schemas.microsoft.com/office/2006/metadata/properties" ma:root="true" ma:fieldsID="6f3f52de1b2699bcca7c3d84ad912e45" ns2:_="" ns3:_="">
    <xsd:import namespace="6820bf7a-2f66-4a35-b05a-fe5df42323ad"/>
    <xsd:import namespace="9a84338f-7c3f-4013-b62c-2320c6dcb5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3:TaxKeywordTaxHTField" minOccurs="0"/>
                <xsd:element ref="ns3:TaxCatchAll" minOccurs="0"/>
                <xsd:element ref="ns2:imagepreview"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20bf7a-2f66-4a35-b05a-fe5df4232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imagepreview" ma:index="22" nillable="true" ma:displayName="image preview" ma:format="Thumbnail" ma:internalName="imagepreview">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84338f-7c3f-4013-b62c-2320c6dcb5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KeywordTaxHTField" ma:index="20" nillable="true" ma:taxonomy="true" ma:internalName="TaxKeywordTaxHTField" ma:taxonomyFieldName="TaxKeyword" ma:displayName="Enterprise Keywords" ma:fieldId="{23f27201-bee3-471e-b2e7-b64fd8b7ca38}" ma:taxonomyMulti="true" ma:sspId="8ce9f98e-9ad5-43de-b59a-72d7e946aae0"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60628c1c-709c-4053-b729-49b3c5687c11}" ma:internalName="TaxCatchAll" ma:showField="CatchAllData" ma:web="9a84338f-7c3f-4013-b62c-2320c6dcb5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84338f-7c3f-4013-b62c-2320c6dcb5a6" xsi:nil="true"/>
    <lcf76f155ced4ddcb4097134ff3c332f xmlns="6820bf7a-2f66-4a35-b05a-fe5df42323ad">
      <Terms xmlns="http://schemas.microsoft.com/office/infopath/2007/PartnerControls"/>
    </lcf76f155ced4ddcb4097134ff3c332f>
    <imagepreview xmlns="6820bf7a-2f66-4a35-b05a-fe5df42323ad" xsi:nil="true"/>
    <TaxKeywordTaxHTField xmlns="9a84338f-7c3f-4013-b62c-2320c6dcb5a6">
      <Terms xmlns="http://schemas.microsoft.com/office/infopath/2007/PartnerControls"/>
    </TaxKeywordTaxHTField>
  </documentManagement>
</p:properties>
</file>

<file path=customXml/itemProps1.xml><?xml version="1.0" encoding="utf-8"?>
<ds:datastoreItem xmlns:ds="http://schemas.openxmlformats.org/officeDocument/2006/customXml" ds:itemID="{1A675005-EA4D-4862-9440-F2299E2DFA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20bf7a-2f66-4a35-b05a-fe5df42323ad"/>
    <ds:schemaRef ds:uri="9a84338f-7c3f-4013-b62c-2320c6dcb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D11ECE-0ECB-4F86-9336-3BC91BD825BA}">
  <ds:schemaRefs>
    <ds:schemaRef ds:uri="http://schemas.microsoft.com/sharepoint/v3/contenttype/forms"/>
  </ds:schemaRefs>
</ds:datastoreItem>
</file>

<file path=customXml/itemProps3.xml><?xml version="1.0" encoding="utf-8"?>
<ds:datastoreItem xmlns:ds="http://schemas.openxmlformats.org/officeDocument/2006/customXml" ds:itemID="{A49D5349-C46D-4D6A-AB29-C2A7BFC49223}">
  <ds:schemaRefs>
    <ds:schemaRef ds:uri="http://schemas.openxmlformats.org/package/2006/metadata/core-properties"/>
    <ds:schemaRef ds:uri="6820bf7a-2f66-4a35-b05a-fe5df42323ad"/>
    <ds:schemaRef ds:uri="http://purl.org/dc/terms/"/>
    <ds:schemaRef ds:uri="http://schemas.microsoft.com/office/infopath/2007/PartnerControls"/>
    <ds:schemaRef ds:uri="http://schemas.microsoft.com/office/2006/documentManagement/types"/>
    <ds:schemaRef ds:uri="9a84338f-7c3f-4013-b62c-2320c6dcb5a6"/>
    <ds:schemaRef ds:uri="http://purl.org/dc/elements/1.1/"/>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
  <TotalTime>39</TotalTime>
  <Words>2470</Words>
  <Application>Microsoft Office PowerPoint</Application>
  <PresentationFormat>Widescreen</PresentationFormat>
  <Paragraphs>203</Paragraphs>
  <Slides>17</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Arial,Sans-Serif</vt:lpstr>
      <vt:lpstr>Calibri</vt:lpstr>
      <vt:lpstr>2_Custom Design</vt:lpstr>
      <vt:lpstr>NHGRI Genomic Data Science Working Group (GDSWG)</vt:lpstr>
      <vt:lpstr>What is the NHGRI Genomic Data Science Working Group?</vt:lpstr>
      <vt:lpstr>Working Group Functions</vt:lpstr>
      <vt:lpstr>Current GDSWG Members  Updated February 2024</vt:lpstr>
      <vt:lpstr>Working Group Discussion Topics in 2023</vt:lpstr>
      <vt:lpstr>Genomic Community Resource PARs </vt:lpstr>
      <vt:lpstr>NHGRI’s investment in resources </vt:lpstr>
      <vt:lpstr>Portfolio Review</vt:lpstr>
      <vt:lpstr>Global Core Biodata Resources at NHGRI</vt:lpstr>
      <vt:lpstr>Strategic Growth</vt:lpstr>
      <vt:lpstr>Balancing investments in research versus resources </vt:lpstr>
      <vt:lpstr>Sustainability Planning </vt:lpstr>
      <vt:lpstr>Landscape Analysis and Needs Assessment</vt:lpstr>
      <vt:lpstr>Upcoming Working Group Discussion Topics</vt:lpstr>
      <vt:lpstr>Acknowledgments</vt:lpstr>
      <vt:lpstr>Questions?</vt:lpstr>
      <vt:lpstr>PowerPoint Presentation</vt:lpstr>
    </vt:vector>
  </TitlesOfParts>
  <Company>NHGRI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 Data Science Working Group of Council Annual Report</dc:title>
  <dc:creator>del Aguila, Ernesto (NIH/NHGRI) [C]</dc:creator>
  <cp:lastModifiedBy>Nerurkar, Mukul (NIH/NHGRI) [E]</cp:lastModifiedBy>
  <cp:revision>42</cp:revision>
  <dcterms:created xsi:type="dcterms:W3CDTF">2016-02-09T15:15:29Z</dcterms:created>
  <dcterms:modified xsi:type="dcterms:W3CDTF">2024-02-20T11:16:49Z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0x010100844CA6DE6677D444AAC8F6E3A3DC303C</vt:lpwstr>
  </property>
  <property fmtid="{D5CDD505-2E9C-101B-9397-08002B2CF9AE}" pid="3" name="TaxKeyword">
    <vt:lpwstr/>
  </property>
  <property fmtid="{D5CDD505-2E9C-101B-9397-08002B2CF9AE}" pid="4" name="MediaServiceImageTags">
    <vt:lpwstr/>
  </property>
</Properties>
</file>