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13.xml" ContentType="application/vnd.openxmlformats-officedocument.presentationml.tags+xml"/>
  <Override PartName="/ppt/notesSlides/notesSlide19.xml" ContentType="application/vnd.openxmlformats-officedocument.presentationml.notesSlide+xml"/>
  <Override PartName="/ppt/tags/tag14.xml" ContentType="application/vnd.openxmlformats-officedocument.presentationml.tags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notesSlides/notesSlide22.xml" ContentType="application/vnd.openxmlformats-officedocument.presentationml.notesSlide+xml"/>
  <Override PartName="/ppt/tags/tag17.xml" ContentType="application/vnd.openxmlformats-officedocument.presentationml.tags+xml"/>
  <Override PartName="/ppt/notesSlides/notesSlide23.xml" ContentType="application/vnd.openxmlformats-officedocument.presentationml.notesSlide+xml"/>
  <Override PartName="/ppt/tags/tag18.xml" ContentType="application/vnd.openxmlformats-officedocument.presentationml.tags+xml"/>
  <Override PartName="/ppt/notesSlides/notesSlide24.xml" ContentType="application/vnd.openxmlformats-officedocument.presentationml.notesSlide+xml"/>
  <Override PartName="/ppt/tags/tag19.xml" ContentType="application/vnd.openxmlformats-officedocument.presentationml.tags+xml"/>
  <Override PartName="/ppt/notesSlides/notesSlide25.xml" ContentType="application/vnd.openxmlformats-officedocument.presentationml.notesSlide+xml"/>
  <Override PartName="/ppt/tags/tag20.xml" ContentType="application/vnd.openxmlformats-officedocument.presentationml.tags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3" r:id="rId4"/>
    <p:sldMasterId id="2147483789" r:id="rId5"/>
    <p:sldMasterId id="2147483803" r:id="rId6"/>
  </p:sldMasterIdLst>
  <p:notesMasterIdLst>
    <p:notesMasterId r:id="rId35"/>
  </p:notesMasterIdLst>
  <p:handoutMasterIdLst>
    <p:handoutMasterId r:id="rId36"/>
  </p:handoutMasterIdLst>
  <p:sldIdLst>
    <p:sldId id="293" r:id="rId7"/>
    <p:sldId id="4396" r:id="rId8"/>
    <p:sldId id="4395" r:id="rId9"/>
    <p:sldId id="354" r:id="rId10"/>
    <p:sldId id="4307" r:id="rId11"/>
    <p:sldId id="4425" r:id="rId12"/>
    <p:sldId id="422" r:id="rId13"/>
    <p:sldId id="4362" r:id="rId14"/>
    <p:sldId id="4424" r:id="rId15"/>
    <p:sldId id="4429" r:id="rId16"/>
    <p:sldId id="4254" r:id="rId17"/>
    <p:sldId id="4364" r:id="rId18"/>
    <p:sldId id="4430" r:id="rId19"/>
    <p:sldId id="4431" r:id="rId20"/>
    <p:sldId id="4400" r:id="rId21"/>
    <p:sldId id="4420" r:id="rId22"/>
    <p:sldId id="4428" r:id="rId23"/>
    <p:sldId id="4402" r:id="rId24"/>
    <p:sldId id="4369" r:id="rId25"/>
    <p:sldId id="4404" r:id="rId26"/>
    <p:sldId id="4432" r:id="rId27"/>
    <p:sldId id="4433" r:id="rId28"/>
    <p:sldId id="4434" r:id="rId29"/>
    <p:sldId id="4435" r:id="rId30"/>
    <p:sldId id="4436" r:id="rId31"/>
    <p:sldId id="4437" r:id="rId32"/>
    <p:sldId id="4438" r:id="rId33"/>
    <p:sldId id="4321" r:id="rId34"/>
  </p:sldIdLst>
  <p:sldSz cx="12192000" cy="6858000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597"/>
    <a:srgbClr val="D9B5D9"/>
    <a:srgbClr val="D2A6D2"/>
    <a:srgbClr val="BF7FBF"/>
    <a:srgbClr val="008000"/>
    <a:srgbClr val="4472C4"/>
    <a:srgbClr val="203864"/>
    <a:srgbClr val="D6D1B2"/>
    <a:srgbClr val="EEECDF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BB3D25-6AB5-49FE-B697-9F5875FF198B}" v="1" dt="2024-02-20T11:28:42.8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2" autoAdjust="0"/>
    <p:restoredTop sz="93831" autoAdjust="0"/>
  </p:normalViewPr>
  <p:slideViewPr>
    <p:cSldViewPr snapToGrid="0">
      <p:cViewPr varScale="1">
        <p:scale>
          <a:sx n="106" d="100"/>
          <a:sy n="106" d="100"/>
        </p:scale>
        <p:origin x="138" y="9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04"/>
    </p:cViewPr>
  </p:sorterViewPr>
  <p:notesViewPr>
    <p:cSldViewPr snapToGrid="0" snapToObjects="1">
      <p:cViewPr varScale="1">
        <p:scale>
          <a:sx n="96" d="100"/>
          <a:sy n="96" d="100"/>
        </p:scale>
        <p:origin x="4328" y="16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rurkar, Mukul (NIH/NHGRI) [E]" userId="be8bdb26-adc5-400f-b2bf-755e98b0bb78" providerId="ADAL" clId="{67BB3D25-6AB5-49FE-B697-9F5875FF198B}"/>
    <pc:docChg chg="modSld">
      <pc:chgData name="Nerurkar, Mukul (NIH/NHGRI) [E]" userId="be8bdb26-adc5-400f-b2bf-755e98b0bb78" providerId="ADAL" clId="{67BB3D25-6AB5-49FE-B697-9F5875FF198B}" dt="2024-02-20T11:43:44.706" v="0"/>
      <pc:docMkLst>
        <pc:docMk/>
      </pc:docMkLst>
      <pc:sldChg chg="modSp mod">
        <pc:chgData name="Nerurkar, Mukul (NIH/NHGRI) [E]" userId="be8bdb26-adc5-400f-b2bf-755e98b0bb78" providerId="ADAL" clId="{67BB3D25-6AB5-49FE-B697-9F5875FF198B}" dt="2024-02-20T11:43:44.706" v="0"/>
        <pc:sldMkLst>
          <pc:docMk/>
          <pc:sldMk cId="214452008" sldId="4431"/>
        </pc:sldMkLst>
        <pc:spChg chg="mod">
          <ac:chgData name="Nerurkar, Mukul (NIH/NHGRI) [E]" userId="be8bdb26-adc5-400f-b2bf-755e98b0bb78" providerId="ADAL" clId="{67BB3D25-6AB5-49FE-B697-9F5875FF198B}" dt="2024-02-20T11:43:44.706" v="0"/>
          <ac:spMkLst>
            <pc:docMk/>
            <pc:sldMk cId="214452008" sldId="4431"/>
            <ac:spMk id="11" creationId="{82D602C8-9D53-4787-BE1F-A6E926F56FF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Final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3175"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31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822-497E-A8D1-833F14A0B8CA}"/>
              </c:ext>
            </c:extLst>
          </c:dPt>
          <c:cat>
            <c:numRef>
              <c:f>Sheet1!$A$2:$A$14</c:f>
              <c:numCache>
                <c:formatCode>General</c:formatCod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7.5</c:v>
                </c:pt>
                <c:pt idx="1">
                  <c:v>23.2</c:v>
                </c:pt>
                <c:pt idx="2">
                  <c:v>32.5</c:v>
                </c:pt>
                <c:pt idx="3">
                  <c:v>37.299999999999997</c:v>
                </c:pt>
                <c:pt idx="4">
                  <c:v>44.05</c:v>
                </c:pt>
                <c:pt idx="5">
                  <c:v>53.21</c:v>
                </c:pt>
                <c:pt idx="6">
                  <c:v>54.15</c:v>
                </c:pt>
                <c:pt idx="7">
                  <c:v>59.49</c:v>
                </c:pt>
                <c:pt idx="8">
                  <c:v>69.22</c:v>
                </c:pt>
                <c:pt idx="9">
                  <c:v>74.56</c:v>
                </c:pt>
                <c:pt idx="10">
                  <c:v>72.31</c:v>
                </c:pt>
                <c:pt idx="11">
                  <c:v>73.5</c:v>
                </c:pt>
                <c:pt idx="12">
                  <c:v>72.5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22-497E-A8D1-833F14A0B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7"/>
        <c:axId val="512507064"/>
        <c:axId val="512505096"/>
      </c:barChart>
      <c:catAx>
        <c:axId val="512507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20386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2505096"/>
        <c:crosses val="autoZero"/>
        <c:auto val="1"/>
        <c:lblAlgn val="ctr"/>
        <c:lblOffset val="100"/>
        <c:noMultiLvlLbl val="0"/>
      </c:catAx>
      <c:valAx>
        <c:axId val="512505096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accent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accen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20386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2507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Final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3175"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31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822-497E-A8D1-833F14A0B8CA}"/>
              </c:ext>
            </c:extLst>
          </c:dPt>
          <c:cat>
            <c:numRef>
              <c:f>Sheet1!$A$2:$A$14</c:f>
              <c:numCache>
                <c:formatCode>General</c:formatCod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7.5</c:v>
                </c:pt>
                <c:pt idx="1">
                  <c:v>23.2</c:v>
                </c:pt>
                <c:pt idx="2">
                  <c:v>32.5</c:v>
                </c:pt>
                <c:pt idx="3">
                  <c:v>37.299999999999997</c:v>
                </c:pt>
                <c:pt idx="4">
                  <c:v>44.05</c:v>
                </c:pt>
                <c:pt idx="5">
                  <c:v>53.21</c:v>
                </c:pt>
                <c:pt idx="6">
                  <c:v>54.15</c:v>
                </c:pt>
                <c:pt idx="7">
                  <c:v>59.49</c:v>
                </c:pt>
                <c:pt idx="8">
                  <c:v>69.22</c:v>
                </c:pt>
                <c:pt idx="9">
                  <c:v>74.56</c:v>
                </c:pt>
                <c:pt idx="10">
                  <c:v>72.31</c:v>
                </c:pt>
                <c:pt idx="11">
                  <c:v>73.5</c:v>
                </c:pt>
                <c:pt idx="12">
                  <c:v>72.5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22-497E-A8D1-833F14A0B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7"/>
        <c:axId val="512507064"/>
        <c:axId val="512505096"/>
      </c:barChart>
      <c:catAx>
        <c:axId val="512507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2505096"/>
        <c:crosses val="autoZero"/>
        <c:auto val="1"/>
        <c:lblAlgn val="ctr"/>
        <c:lblOffset val="100"/>
        <c:noMultiLvlLbl val="0"/>
      </c:catAx>
      <c:valAx>
        <c:axId val="512505096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accent1">
                  <a:lumMod val="75000"/>
                </a:schemeClr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accen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2507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NHGRI-ERP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dPt>
            <c:idx val="10"/>
            <c:marker>
              <c:symbol val="square"/>
              <c:size val="10"/>
              <c:spPr>
                <a:solidFill>
                  <a:srgbClr val="7030A0"/>
                </a:solidFill>
                <a:ln w="9525">
                  <a:solidFill>
                    <a:srgbClr val="7030A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7030A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C794-4CEE-A3BD-273873D6CEFA}"/>
              </c:ext>
            </c:extLst>
          </c:dPt>
          <c:cat>
            <c:numRef>
              <c:f>Sheet1!$A$2:$A$14</c:f>
              <c:numCache>
                <c:formatCode>General</c:formatCod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76.2</c:v>
                </c:pt>
                <c:pt idx="1">
                  <c:v>76.2</c:v>
                </c:pt>
                <c:pt idx="2">
                  <c:v>72</c:v>
                </c:pt>
                <c:pt idx="3">
                  <c:v>73.599999999999994</c:v>
                </c:pt>
                <c:pt idx="4">
                  <c:v>73.599999999999994</c:v>
                </c:pt>
                <c:pt idx="5">
                  <c:v>75.599999999999994</c:v>
                </c:pt>
                <c:pt idx="6">
                  <c:v>77.8</c:v>
                </c:pt>
                <c:pt idx="7">
                  <c:v>82</c:v>
                </c:pt>
                <c:pt idx="8">
                  <c:v>84.8</c:v>
                </c:pt>
                <c:pt idx="9">
                  <c:v>89.8</c:v>
                </c:pt>
                <c:pt idx="10">
                  <c:v>90.8</c:v>
                </c:pt>
                <c:pt idx="11">
                  <c:v>93</c:v>
                </c:pt>
                <c:pt idx="12">
                  <c:v>96.2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794-4CEE-A3BD-273873D6CE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2507064"/>
        <c:axId val="512505096"/>
      </c:lineChart>
      <c:catAx>
        <c:axId val="512507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20386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2505096"/>
        <c:crosses val="autoZero"/>
        <c:auto val="1"/>
        <c:lblAlgn val="ctr"/>
        <c:lblOffset val="100"/>
        <c:noMultiLvlLbl val="0"/>
      </c:catAx>
      <c:valAx>
        <c:axId val="512505096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noFill/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accen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20386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2507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2</c:v>
                </c:pt>
              </c:strCache>
            </c:strRef>
          </c:tx>
          <c:spPr>
            <a:ln w="444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tx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Pt>
            <c:idx val="6"/>
            <c:marker>
              <c:symbol val="circle"/>
              <c:size val="9"/>
              <c:spPr>
                <a:solidFill>
                  <a:schemeClr val="tx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44450" cap="rnd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673C-4359-9D46-FB97C1A30B59}"/>
              </c:ext>
            </c:extLst>
          </c:dPt>
          <c:dPt>
            <c:idx val="10"/>
            <c:marker>
              <c:symbol val="circle"/>
              <c:size val="9"/>
              <c:spPr>
                <a:solidFill>
                  <a:schemeClr val="tx1"/>
                </a:solidFill>
                <a:ln w="254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44450" cap="rnd">
                <a:solidFill>
                  <a:schemeClr val="tx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4822-497E-A8D1-833F14A0B8CA}"/>
              </c:ext>
            </c:extLst>
          </c:dPt>
          <c:cat>
            <c:numRef>
              <c:f>Sheet1!$A$2:$A$10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1.6</c:v>
                </c:pt>
                <c:pt idx="1">
                  <c:v>4</c:v>
                </c:pt>
                <c:pt idx="2">
                  <c:v>7.8</c:v>
                </c:pt>
                <c:pt idx="3">
                  <c:v>8.5</c:v>
                </c:pt>
                <c:pt idx="4">
                  <c:v>15.9</c:v>
                </c:pt>
                <c:pt idx="5">
                  <c:v>17.100000000000001</c:v>
                </c:pt>
                <c:pt idx="6">
                  <c:v>26.9</c:v>
                </c:pt>
                <c:pt idx="7">
                  <c:v>34.9</c:v>
                </c:pt>
                <c:pt idx="8">
                  <c:v>37.700000000000003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822-497E-A8D1-833F14A0B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2507064"/>
        <c:axId val="512505096"/>
      </c:lineChart>
      <c:catAx>
        <c:axId val="512507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2505096"/>
        <c:crossesAt val="0"/>
        <c:auto val="1"/>
        <c:lblAlgn val="ctr"/>
        <c:lblOffset val="100"/>
        <c:noMultiLvlLbl val="0"/>
      </c:catAx>
      <c:valAx>
        <c:axId val="512505096"/>
        <c:scaling>
          <c:orientation val="minMax"/>
          <c:max val="40"/>
        </c:scaling>
        <c:delete val="0"/>
        <c:axPos val="l"/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250706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9039C-FAAB-964A-8F3E-CCE540E90DCA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59673-AA67-854A-A18B-D6B012089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62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01791-AF4A-434F-A100-3EAE938867A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8BAFF-ADEB-4744-BC7F-43E9D31D4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4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8BAFF-ADEB-4744-BC7F-43E9D31D40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13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October 2020</a:t>
            </a:r>
          </a:p>
        </p:txBody>
      </p:sp>
      <p:sp>
        <p:nvSpPr>
          <p:cNvPr id="100356" name="Slide Number Placeholder 3"/>
          <p:cNvSpPr txBox="1">
            <a:spLocks noGrp="1"/>
          </p:cNvSpPr>
          <p:nvPr/>
        </p:nvSpPr>
        <p:spPr bwMode="auto">
          <a:xfrm>
            <a:off x="3971621" y="8831266"/>
            <a:ext cx="3038782" cy="46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94" tIns="46548" rIns="93094" bIns="46548" anchor="b"/>
          <a:lstStyle/>
          <a:p>
            <a:pPr marL="0" marR="0" lvl="0" indent="0" algn="r" defTabSz="9281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713C2B-2257-4BC8-96DA-65AEBCF445F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1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559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68531" indent="-295588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82356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55298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128241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601182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3074123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547066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4020008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defTabSz="931774" eaLnBrk="1" hangingPunct="1">
              <a:defRPr/>
            </a:pPr>
            <a:fld id="{624F5BAB-7D75-4769-9435-0BCDE14D481B}" type="slidenum">
              <a:rPr lang="en-US">
                <a:solidFill>
                  <a:prstClr val="black"/>
                </a:solidFill>
              </a:rPr>
              <a:pPr defTabSz="931774" eaLnBrk="1" hangingPunct="1"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11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68531" indent="-295588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82356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55298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128241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601182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3074123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547066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4020008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5BAB-7D75-4769-9435-0BCDE14D48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962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68531" indent="-295588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82356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55298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128241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601182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3074123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547066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4020008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5BAB-7D75-4769-9435-0BCDE14D48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502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Total ~$777M,</a:t>
            </a:r>
            <a:r>
              <a:rPr lang="en-US" baseline="0" dirty="0"/>
              <a:t> 31% NIH CF.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4F9A4-3A38-4611-BC39-D49F828FDB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590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8BAFF-ADEB-4744-BC7F-43E9D31D40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882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8BAFF-ADEB-4744-BC7F-43E9D31D40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333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65887" lvl="1">
              <a:lnSpc>
                <a:spcPct val="90000"/>
              </a:lnSpc>
              <a:spcBef>
                <a:spcPts val="611"/>
              </a:spcBef>
            </a:pPr>
            <a:endParaRPr lang="en-US" sz="2900" dirty="0">
              <a:solidFill>
                <a:schemeClr val="bg1"/>
              </a:solidFill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31286-65AA-483F-B77A-BD05148979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763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78BAFF-ADEB-4744-BC7F-43E9D31D40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952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68531" indent="-295588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82356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55298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128241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601182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3074123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547066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4020008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5BAB-7D75-4769-9435-0BCDE14D48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854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68531" indent="-295588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82356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55298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128241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601182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3074123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547066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4020008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defTabSz="931774" eaLnBrk="1" hangingPunct="1">
              <a:defRPr/>
            </a:pPr>
            <a:fld id="{624F5BAB-7D75-4769-9435-0BCDE14D481B}" type="slidenum">
              <a:rPr lang="en-US">
                <a:solidFill>
                  <a:prstClr val="black"/>
                </a:solidFill>
              </a:rPr>
              <a:pPr defTabSz="931774" eaLnBrk="1" hangingPunct="1"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3083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68531" indent="-295588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82356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55298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128241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601182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3074123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547066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4020008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5BAB-7D75-4769-9435-0BCDE14D48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8495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68531" indent="-295588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82356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55298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128241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601182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3074123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547066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4020008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5BAB-7D75-4769-9435-0BCDE14D48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3455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68531" indent="-295588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82356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55298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128241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601182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3074123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547066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4020008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5BAB-7D75-4769-9435-0BCDE14D48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6584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68531" indent="-295588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82356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55298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128241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601182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3074123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547066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4020008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5BAB-7D75-4769-9435-0BCDE14D48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717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68531" indent="-295588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82356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55298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128241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601182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3074123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547066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4020008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5BAB-7D75-4769-9435-0BCDE14D48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3327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68531" indent="-295588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82356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55298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128241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601182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3074123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547066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4020008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5BAB-7D75-4769-9435-0BCDE14D48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294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68531" indent="-295588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82356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55298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128241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601182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3074123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547066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4020008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5BAB-7D75-4769-9435-0BCDE14D48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670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68531" indent="-295588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82356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55298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128241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601182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3074123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547066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4020008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5BAB-7D75-4769-9435-0BCDE14D48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738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68531" indent="-295588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82356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55298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128241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601182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3074123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547066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4020008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5BAB-7D75-4769-9435-0BCDE14D48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307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68531" indent="-295588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82356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55298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128241" indent="-236471" eaLnBrk="0" hangingPunct="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601182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3074123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547066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4020008" indent="-23647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F5BAB-7D75-4769-9435-0BCDE14D48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164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Addressed isolation by promoting</a:t>
            </a:r>
            <a:r>
              <a:rPr lang="en-US" baseline="0" dirty="0"/>
              <a:t> genomic medicine community, meetings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4F9A4-3A38-4611-BC39-D49F828FDB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301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Addressed isolation by promoting</a:t>
            </a:r>
            <a:r>
              <a:rPr lang="en-US" baseline="0" dirty="0"/>
              <a:t> genomic medicine community, meetings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4F9A4-3A38-4611-BC39-D49F828FDB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761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4F9A4-3A38-4611-BC39-D49F828FDB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368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4F9A4-3A38-4611-BC39-D49F828FDB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09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4" y="-12504"/>
            <a:ext cx="12213244" cy="688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71" y="1350214"/>
            <a:ext cx="11039858" cy="2126601"/>
          </a:xfrm>
        </p:spPr>
        <p:txBody>
          <a:bodyPr anchor="b" anchorCtr="0">
            <a:normAutofit/>
          </a:bodyPr>
          <a:lstStyle>
            <a:lvl1pPr>
              <a:defRPr sz="5867" b="1">
                <a:ln>
                  <a:noFill/>
                </a:ln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Talk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6232" y="3659648"/>
            <a:ext cx="11024168" cy="421525"/>
          </a:xfrm>
        </p:spPr>
        <p:txBody>
          <a:bodyPr lIns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76232" y="4079335"/>
            <a:ext cx="11024168" cy="314847"/>
          </a:xfrm>
        </p:spPr>
        <p:txBody>
          <a:bodyPr lIns="0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Professional Title, Branch or Division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76232" y="4394182"/>
            <a:ext cx="11024168" cy="314847"/>
          </a:xfrm>
        </p:spPr>
        <p:txBody>
          <a:bodyPr lIns="0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872" y="5702976"/>
            <a:ext cx="1530350" cy="7112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1" y="5608550"/>
            <a:ext cx="895942" cy="9001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06" y="5813433"/>
            <a:ext cx="2157818" cy="4506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21244" y="0"/>
            <a:ext cx="1221324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4" y="-12504"/>
            <a:ext cx="12213244" cy="68807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554827" y="2167771"/>
            <a:ext cx="11061101" cy="1604433"/>
          </a:xfrm>
        </p:spPr>
        <p:txBody>
          <a:bodyPr lIns="0" anchor="t" anchorCtr="0">
            <a:normAutofit/>
          </a:bodyPr>
          <a:lstStyle>
            <a:lvl1pPr algn="l">
              <a:defRPr sz="5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Header Rule">
            <a:extLst>
              <a:ext uri="{FF2B5EF4-FFF2-40B4-BE49-F238E27FC236}">
                <a16:creationId xmlns:a16="http://schemas.microsoft.com/office/drawing/2014/main" id="{DE9188C2-07C2-4519-83C3-BF4F2D6B9662}"/>
              </a:ext>
            </a:extLst>
          </p:cNvPr>
          <p:cNvSpPr/>
          <p:nvPr userDrawn="1"/>
        </p:nvSpPr>
        <p:spPr>
          <a:xfrm>
            <a:off x="554827" y="1788366"/>
            <a:ext cx="345903" cy="917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>
              <a:solidFill>
                <a:schemeClr val="bg1"/>
              </a:solidFill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7" y="6299010"/>
            <a:ext cx="456253" cy="43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4" y="-12504"/>
            <a:ext cx="12213244" cy="6880700"/>
          </a:xfrm>
          <a:prstGeom prst="rect">
            <a:avLst/>
          </a:prstGeom>
          <a:ln>
            <a:noFill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554827" y="2167771"/>
            <a:ext cx="11061101" cy="1604433"/>
          </a:xfrm>
        </p:spPr>
        <p:txBody>
          <a:bodyPr lIns="0" anchor="t" anchorCtr="0">
            <a:normAutofit/>
          </a:bodyPr>
          <a:lstStyle>
            <a:lvl1pPr algn="l">
              <a:defRPr sz="54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Header Rule">
            <a:extLst>
              <a:ext uri="{FF2B5EF4-FFF2-40B4-BE49-F238E27FC236}">
                <a16:creationId xmlns:a16="http://schemas.microsoft.com/office/drawing/2014/main" id="{DE9188C2-07C2-4519-83C3-BF4F2D6B9662}"/>
              </a:ext>
            </a:extLst>
          </p:cNvPr>
          <p:cNvSpPr/>
          <p:nvPr userDrawn="1"/>
        </p:nvSpPr>
        <p:spPr>
          <a:xfrm>
            <a:off x="554827" y="1788366"/>
            <a:ext cx="345903" cy="917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>
              <a:solidFill>
                <a:schemeClr val="bg1"/>
              </a:solidFill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7" y="6299010"/>
            <a:ext cx="456253" cy="4384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4" y="-12504"/>
            <a:ext cx="12213244" cy="68807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6232" y="3661485"/>
            <a:ext cx="11024168" cy="421525"/>
          </a:xfrm>
        </p:spPr>
        <p:txBody>
          <a:bodyPr lIns="0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76232" y="4083010"/>
            <a:ext cx="11024168" cy="314847"/>
          </a:xfrm>
        </p:spPr>
        <p:txBody>
          <a:bodyPr lIns="0">
            <a:norm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Professional Title, Branch or Division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76232" y="4397857"/>
            <a:ext cx="11024168" cy="314847"/>
          </a:xfr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71" y="1065928"/>
            <a:ext cx="11039858" cy="2414177"/>
          </a:xfrm>
        </p:spPr>
        <p:txBody>
          <a:bodyPr lIns="0" anchor="b" anchorCtr="0">
            <a:normAutofit/>
          </a:bodyPr>
          <a:lstStyle>
            <a:lvl1pPr>
              <a:defRPr sz="5867" b="1">
                <a:ln>
                  <a:noFill/>
                </a:ln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Talk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1" y="5604370"/>
            <a:ext cx="900103" cy="904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012" y="5844456"/>
            <a:ext cx="2157819" cy="4506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871" y="5700983"/>
            <a:ext cx="1530351" cy="71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08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71" y="1121833"/>
            <a:ext cx="11039858" cy="2387600"/>
          </a:xfrm>
        </p:spPr>
        <p:txBody>
          <a:bodyPr anchor="b"/>
          <a:lstStyle>
            <a:lvl1pPr algn="ctr">
              <a:defRPr sz="8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71" y="3602568"/>
            <a:ext cx="11039858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396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13560"/>
            <a:ext cx="11039856" cy="4362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6071" y="350520"/>
            <a:ext cx="11039858" cy="1356360"/>
          </a:xfrm>
        </p:spPr>
        <p:txBody>
          <a:bodyPr lIns="0" anchor="ctr" anchorCtr="0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83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1" y="1710267"/>
            <a:ext cx="11039858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1" y="4588934"/>
            <a:ext cx="11039858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756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72" y="1813560"/>
            <a:ext cx="5276088" cy="4362873"/>
          </a:xfrm>
        </p:spPr>
        <p:txBody>
          <a:bodyPr anchor="t" anchorCtr="0">
            <a:normAutofit/>
          </a:bodyPr>
          <a:lstStyle>
            <a:lvl1pPr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61166" y="1813560"/>
            <a:ext cx="5554762" cy="4362873"/>
          </a:xfrm>
        </p:spPr>
        <p:txBody>
          <a:bodyPr anchor="t" anchorCtr="0">
            <a:normAutofit/>
          </a:bodyPr>
          <a:lstStyle>
            <a:lvl1pPr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6071" y="350520"/>
            <a:ext cx="11039858" cy="1356360"/>
          </a:xfrm>
        </p:spPr>
        <p:txBody>
          <a:bodyPr lIns="0" anchor="ctr" anchorCtr="0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8810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813560"/>
            <a:ext cx="5393654" cy="907984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72" y="2828223"/>
            <a:ext cx="5393654" cy="336090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2607" y="1813560"/>
            <a:ext cx="5452436" cy="907984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2607" y="2828223"/>
            <a:ext cx="5452436" cy="336090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76071" y="350521"/>
            <a:ext cx="11039858" cy="1356360"/>
          </a:xfrm>
        </p:spPr>
        <p:txBody>
          <a:bodyPr lIns="0" anchor="ctr" anchorCtr="0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4785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6071" y="350520"/>
            <a:ext cx="11039858" cy="1356360"/>
          </a:xfrm>
        </p:spPr>
        <p:txBody>
          <a:bodyPr lIns="0" anchor="ctr" anchorCtr="0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6787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237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71" y="1121833"/>
            <a:ext cx="11039858" cy="2387600"/>
          </a:xfrm>
        </p:spPr>
        <p:txBody>
          <a:bodyPr anchor="b"/>
          <a:lstStyle>
            <a:lvl1pPr algn="ctr">
              <a:defRPr sz="8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71" y="3602568"/>
            <a:ext cx="11039858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934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71" y="1839870"/>
            <a:ext cx="11039857" cy="1604433"/>
          </a:xfrm>
        </p:spPr>
        <p:txBody>
          <a:bodyPr lIns="0" anchor="b">
            <a:normAutofit/>
          </a:bodyPr>
          <a:lstStyle>
            <a:lvl1pPr algn="l">
              <a:defRPr sz="54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71" y="3602568"/>
            <a:ext cx="11039858" cy="1655233"/>
          </a:xfrm>
        </p:spPr>
        <p:txBody>
          <a:bodyPr lIns="0"/>
          <a:lstStyle>
            <a:lvl1pPr marL="0" indent="0" algn="l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996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71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2" y="0"/>
            <a:ext cx="1219104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4" y="-12504"/>
            <a:ext cx="12213244" cy="68807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576071" y="2163931"/>
            <a:ext cx="11039857" cy="1604433"/>
          </a:xfrm>
        </p:spPr>
        <p:txBody>
          <a:bodyPr lIns="0" anchor="t" anchorCtr="0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7" y="6299010"/>
            <a:ext cx="456253" cy="438477"/>
          </a:xfrm>
          <a:prstGeom prst="rect">
            <a:avLst/>
          </a:prstGeom>
        </p:spPr>
      </p:pic>
      <p:sp>
        <p:nvSpPr>
          <p:cNvPr id="14" name="Header Rule">
            <a:extLst>
              <a:ext uri="{FF2B5EF4-FFF2-40B4-BE49-F238E27FC236}">
                <a16:creationId xmlns:a16="http://schemas.microsoft.com/office/drawing/2014/main" id="{4DF04FB6-DC97-4C1D-9A00-6E8187CF934D}"/>
              </a:ext>
            </a:extLst>
          </p:cNvPr>
          <p:cNvSpPr/>
          <p:nvPr userDrawn="1"/>
        </p:nvSpPr>
        <p:spPr>
          <a:xfrm>
            <a:off x="576071" y="1757368"/>
            <a:ext cx="402336" cy="118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05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4" y="-12504"/>
            <a:ext cx="12213244" cy="68807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576071" y="2163931"/>
            <a:ext cx="11039857" cy="1604433"/>
          </a:xfrm>
        </p:spPr>
        <p:txBody>
          <a:bodyPr lIns="0" anchor="t" anchorCtr="0">
            <a:normAutofit/>
          </a:bodyPr>
          <a:lstStyle>
            <a:lvl1pPr algn="l">
              <a:defRPr sz="5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5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7" y="6299010"/>
            <a:ext cx="456253" cy="438477"/>
          </a:xfrm>
          <a:prstGeom prst="rect">
            <a:avLst/>
          </a:prstGeom>
        </p:spPr>
      </p:pic>
      <p:sp>
        <p:nvSpPr>
          <p:cNvPr id="14" name="Header Rule">
            <a:extLst>
              <a:ext uri="{FF2B5EF4-FFF2-40B4-BE49-F238E27FC236}">
                <a16:creationId xmlns:a16="http://schemas.microsoft.com/office/drawing/2014/main" id="{4DF04FB6-DC97-4C1D-9A00-6E8187CF934D}"/>
              </a:ext>
            </a:extLst>
          </p:cNvPr>
          <p:cNvSpPr/>
          <p:nvPr userDrawn="1"/>
        </p:nvSpPr>
        <p:spPr>
          <a:xfrm>
            <a:off x="576071" y="1757368"/>
            <a:ext cx="402336" cy="1188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96" y="6333350"/>
            <a:ext cx="392641" cy="37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450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w/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1074400" cy="64286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4963A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41207" y="6356351"/>
            <a:ext cx="654373" cy="365125"/>
          </a:xfrm>
          <a:prstGeom prst="rect">
            <a:avLst/>
          </a:prstGeom>
        </p:spPr>
        <p:txBody>
          <a:bodyPr/>
          <a:lstStyle/>
          <a:p>
            <a:fld id="{0E672CBA-1F15-4F34-9466-2A2663F0CC3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26533" y="917505"/>
            <a:ext cx="11057467" cy="0"/>
          </a:xfrm>
          <a:prstGeom prst="line">
            <a:avLst/>
          </a:prstGeom>
          <a:ln w="12700">
            <a:solidFill>
              <a:srgbClr val="9CC52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09600" y="976313"/>
            <a:ext cx="11074400" cy="5029200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2400">
                <a:latin typeface="Arial" pitchFamily="34" charset="0"/>
                <a:cs typeface="Arial" pitchFamily="34" charset="0"/>
              </a:defRPr>
            </a:lvl1pPr>
            <a:lvl2pPr marL="742950" indent="-28575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buFont typeface="Courier New" pitchFamily="49" charset="0"/>
              <a:buChar char="o"/>
              <a:defRPr sz="1600">
                <a:latin typeface="Arial" pitchFamily="34" charset="0"/>
                <a:cs typeface="Arial" pitchFamily="34" charset="0"/>
              </a:defRPr>
            </a:lvl2pPr>
            <a:lvl3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1600">
                <a:latin typeface="Arial" pitchFamily="34" charset="0"/>
                <a:cs typeface="Arial" pitchFamily="34" charset="0"/>
              </a:defRPr>
            </a:lvl3pPr>
            <a:lvl4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1600">
                <a:latin typeface="Arial" pitchFamily="34" charset="0"/>
                <a:cs typeface="Arial" pitchFamily="34" charset="0"/>
              </a:defRPr>
            </a:lvl4pPr>
            <a:lvl5pPr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Clr>
                <a:srgbClr val="4963AE"/>
              </a:buClr>
              <a:buSzPct val="135000"/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134387" y="6356351"/>
            <a:ext cx="68920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TWD 2018</a:t>
            </a:r>
          </a:p>
        </p:txBody>
      </p:sp>
    </p:spTree>
    <p:extLst>
      <p:ext uri="{BB962C8B-B14F-4D97-AF65-F5344CB8AC3E}">
        <p14:creationId xmlns:p14="http://schemas.microsoft.com/office/powerpoint/2010/main" val="1438894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6C723-352A-C851-2B43-3805215FF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0B6B8D-DFAB-3481-9DDE-9DC35D451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7329B-37D0-5995-486E-DDE2B2D88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FDC6-5CB6-4B0D-933C-23E1CDD65E2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54508-066E-079A-2889-73059B9BC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5F9EA-A12D-BA9D-372A-C8E2E178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3A67-4762-43E5-9AC0-8FB04036B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397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F999D-AD8A-4BD6-0E0F-9B651CF13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6D720-2AAB-404C-F957-F674B43DD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C92B9-290E-661C-E6DD-94B167F2A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FDC6-5CB6-4B0D-933C-23E1CDD65E2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85006-DBD8-8594-8176-F7D06F22C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D8A98-3E77-7944-6C16-E058D8F33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3A67-4762-43E5-9AC0-8FB04036B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674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A1D78-2DE5-626E-0315-1B1A297BD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6B2F3-2D46-D6A6-2CA8-08FBFDCDA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DFDDC-8467-B279-41DA-6F09D23AF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FDC6-5CB6-4B0D-933C-23E1CDD65E2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D5A09-A927-A514-9559-EBDEFBC6F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C3FDE-77A5-ACDB-CC78-02E4D0F3C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3A67-4762-43E5-9AC0-8FB04036B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47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3E498-FBB6-91E0-E2A5-6BB1DB188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5627C-EFF3-720B-3244-0688079DE8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E59CA8-7BC1-2E77-D6F3-A03E8D0E9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7D0F98-0EAD-677B-76AC-43DDC56DF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FDC6-5CB6-4B0D-933C-23E1CDD65E2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D3589-9A45-8883-9267-6CF7E3382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CECB1F-0C14-1BFD-2A8D-BAB4D73F5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3A67-4762-43E5-9AC0-8FB04036B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28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E5898-59C8-C062-80D4-C111FE7F6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C4A00-31F2-EF2E-4590-F2A5937F8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D0A2C-62C3-E284-3FE8-03DF1125C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9150C6-341F-E67E-B076-C7F9642D97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93566C-B1E6-37B4-2AAE-6849F8C01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285531-9FF1-7F58-D84D-3BD10AE35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FDC6-5CB6-4B0D-933C-23E1CDD65E2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5B44CE-BA47-A16D-764A-A337551EB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B4FDC-8161-5E42-B44E-2ACD20F2E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3A67-4762-43E5-9AC0-8FB04036B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4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1" y="1813560"/>
            <a:ext cx="11039858" cy="43628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1" y="350520"/>
            <a:ext cx="11039858" cy="1356360"/>
          </a:xfrm>
        </p:spPr>
        <p:txBody>
          <a:bodyPr lIns="0" anchor="ctr" anchorCtr="0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867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AC516-FEE5-20E6-8AEC-FCF79E819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BCFC8-78F1-5273-33AC-3F30C6A7A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FDC6-5CB6-4B0D-933C-23E1CDD65E2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2CFED7-5575-75E9-4F16-CD78688E1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C3AFBA-0434-3E03-7A5C-BE6E609A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3A67-4762-43E5-9AC0-8FB04036B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761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095E9F-351A-459D-396B-B95E0E358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FDC6-5CB6-4B0D-933C-23E1CDD65E2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C745BF-0C82-2E63-4521-D3E665D6F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EEE22-F209-FA27-416D-EBA216686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3A67-4762-43E5-9AC0-8FB04036B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0FB6-33FC-722A-9FF1-874BC7610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4FB37-7AAE-E1DF-5B15-0742DDB3A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626C57-A504-9388-B2CC-EC5206A583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C89620-2104-16CB-C8AB-B397F7FC7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FDC6-5CB6-4B0D-933C-23E1CDD65E2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E6B85-208E-8FAB-4807-E6DCDBA8E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E142FA-8D29-2267-0BCF-E2B15D0A8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3A67-4762-43E5-9AC0-8FB04036B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04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8F24C-082F-A356-C165-DF4FE204A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D794A3-DB1E-8FAF-D019-412C0FFFDA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7D938-73BB-EB29-D6CE-AA491EE3E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4E03F7-6FFF-2DF0-B1AE-10E65325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FDC6-5CB6-4B0D-933C-23E1CDD65E2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BBFFB3-094E-9506-E641-CB4677ED2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93DA32-EA53-4E04-6BBB-ADD63C488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3A67-4762-43E5-9AC0-8FB04036B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78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2D8B0-1B8A-99D8-774F-772C6E70D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C60FD-B3F7-64B0-3530-72D98C87E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6A04C-A7F6-6F1D-8237-666A632E9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FDC6-5CB6-4B0D-933C-23E1CDD65E2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14E86-426B-8D5B-B16D-0B21CC41B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A35AD-CE8B-C5D1-F74A-CF5A558AA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3A67-4762-43E5-9AC0-8FB04036B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846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E31701-4C5C-50B4-9836-A9C067121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74E160-B9C0-D3AF-B637-ACB3659A27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409B6-B7EC-69DC-F57A-02B113E25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7FDC6-5CB6-4B0D-933C-23E1CDD65E2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98D66-31F1-5108-7D96-2D53C7B9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89073-7EA9-860B-DFAE-2BDC12703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3A67-4762-43E5-9AC0-8FB04036B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036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8EFC93-6169-C64D-BCB7-98D1B91389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5AD7F7-4606-5244-9BED-0E5930FFE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6232" y="3661485"/>
            <a:ext cx="11024168" cy="421525"/>
          </a:xfrm>
        </p:spPr>
        <p:txBody>
          <a:bodyPr lIns="0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76232" y="4083010"/>
            <a:ext cx="11024168" cy="314847"/>
          </a:xfrm>
        </p:spPr>
        <p:txBody>
          <a:bodyPr lIns="0">
            <a:norm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Professional Title, Branch or Division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76232" y="4397857"/>
            <a:ext cx="11024168" cy="314847"/>
          </a:xfrm>
        </p:spPr>
        <p:txBody>
          <a:bodyPr lIns="0">
            <a:no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71" y="1065928"/>
            <a:ext cx="11039858" cy="2414177"/>
          </a:xfrm>
        </p:spPr>
        <p:txBody>
          <a:bodyPr lIns="0" anchor="b" anchorCtr="0">
            <a:normAutofit/>
          </a:bodyPr>
          <a:lstStyle>
            <a:lvl1pPr>
              <a:defRPr sz="5867" b="1">
                <a:ln>
                  <a:noFill/>
                </a:ln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Talk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1" y="5604370"/>
            <a:ext cx="900103" cy="904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012" y="5844456"/>
            <a:ext cx="2157819" cy="4506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871" y="5700983"/>
            <a:ext cx="1530351" cy="71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4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1" y="1710267"/>
            <a:ext cx="11039858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1" y="4588934"/>
            <a:ext cx="11039858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369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72" y="1813560"/>
            <a:ext cx="5458968" cy="4362873"/>
          </a:xfrm>
        </p:spPr>
        <p:txBody>
          <a:bodyPr anchor="t" anchorCtr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13560"/>
            <a:ext cx="5406136" cy="4362873"/>
          </a:xfrm>
        </p:spPr>
        <p:txBody>
          <a:bodyPr anchor="t" anchorCtr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6071" y="350520"/>
            <a:ext cx="11039858" cy="1356360"/>
          </a:xfrm>
        </p:spPr>
        <p:txBody>
          <a:bodyPr lIns="0" anchor="ctr" anchorCtr="0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5435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6071" y="350520"/>
            <a:ext cx="11039858" cy="1356360"/>
          </a:xfrm>
        </p:spPr>
        <p:txBody>
          <a:bodyPr lIns="0" anchor="ctr" anchorCtr="0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576072" y="1813560"/>
            <a:ext cx="5393654" cy="907984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576072" y="2828223"/>
            <a:ext cx="5393654" cy="336090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2607" y="1813560"/>
            <a:ext cx="5452436" cy="907984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5"/>
          <p:cNvSpPr>
            <a:spLocks noGrp="1"/>
          </p:cNvSpPr>
          <p:nvPr>
            <p:ph sz="quarter" idx="4"/>
          </p:nvPr>
        </p:nvSpPr>
        <p:spPr>
          <a:xfrm>
            <a:off x="6152607" y="2828223"/>
            <a:ext cx="5452436" cy="336090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8919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6071" y="350520"/>
            <a:ext cx="11039858" cy="1356360"/>
          </a:xfrm>
        </p:spPr>
        <p:txBody>
          <a:bodyPr lIns="0" anchor="ctr" anchorCtr="0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3830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505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71" y="1839870"/>
            <a:ext cx="11039857" cy="160443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71" y="3602568"/>
            <a:ext cx="11039857" cy="1655233"/>
          </a:xfrm>
        </p:spPr>
        <p:txBody>
          <a:bodyPr lIns="0"/>
          <a:lstStyle>
            <a:lvl1pPr marL="0" indent="0" algn="l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0000"/>
            </a:gs>
            <a:gs pos="100000">
              <a:srgbClr val="0000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2949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72" y="350520"/>
            <a:ext cx="11039856" cy="1356361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813560"/>
            <a:ext cx="11039856" cy="4364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50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64" r:id="rId9"/>
    <p:sldLayoutId id="2147483694" r:id="rId10"/>
    <p:sldLayoutId id="2147483776" r:id="rId11"/>
  </p:sldLayoutIdLs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1" y="-3265"/>
            <a:ext cx="1217294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2949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3760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96" y="6333350"/>
            <a:ext cx="392641" cy="373944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249" y="6356351"/>
            <a:ext cx="6222953" cy="366183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5">
            <a:extLst>
              <a:ext uri="{FF2B5EF4-FFF2-40B4-BE49-F238E27FC236}">
                <a16:creationId xmlns:a16="http://schemas.microsoft.com/office/drawing/2014/main" id="{B169196B-A82B-4AA1-8563-87EF1404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824" y="6356352"/>
            <a:ext cx="349059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 b="1">
                <a:solidFill>
                  <a:schemeClr val="accent1"/>
                </a:solidFill>
              </a:defRPr>
            </a:lvl1pPr>
          </a:lstStyle>
          <a:p>
            <a:fld id="{A59FB69D-9E19-4FB8-BEAE-20F88589C4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49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</p:sldLayoutIdLst>
  <p:hf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333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100000"/>
        </a:lnSpc>
        <a:spcBef>
          <a:spcPts val="1333"/>
        </a:spcBef>
        <a:buFont typeface="Arial"/>
        <a:buChar char="•"/>
        <a:defRPr sz="3733" kern="1200">
          <a:solidFill>
            <a:schemeClr val="tx2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100000"/>
        </a:lnSpc>
        <a:spcBef>
          <a:spcPts val="667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100000"/>
        </a:lnSpc>
        <a:spcBef>
          <a:spcPts val="667"/>
        </a:spcBef>
        <a:buFont typeface="Arial"/>
        <a:buChar char="•"/>
        <a:defRPr sz="2667" kern="1200">
          <a:solidFill>
            <a:schemeClr val="tx2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100000"/>
        </a:lnSpc>
        <a:spcBef>
          <a:spcPts val="667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100000"/>
        </a:lnSpc>
        <a:spcBef>
          <a:spcPts val="667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5B5B10-1AD9-37D6-9441-1EA8FE509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5FC50-6494-440B-63AE-4EDF720B8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1CCB8-00C2-DBDC-2AC4-1D2CDD81F9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7FDC6-5CB6-4B0D-933C-23E1CDD65E2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65BE1-F294-D098-055B-ABDFF7096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899AA-C34B-B16D-4595-87A0E10E3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33A67-4762-43E5-9AC0-8FB04036B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3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8.xml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9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0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2.xml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3.xml"/><Relationship Id="rId6" Type="http://schemas.openxmlformats.org/officeDocument/2006/relationships/image" Target="../media/image43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4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5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6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7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8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9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mailto:GMWG@nih.gov" TargetMode="External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g"/><Relationship Id="rId18" Type="http://schemas.openxmlformats.org/officeDocument/2006/relationships/image" Target="../media/image49.png"/><Relationship Id="rId3" Type="http://schemas.openxmlformats.org/officeDocument/2006/relationships/notesSlide" Target="../notesSlides/notesSlide6.xml"/><Relationship Id="rId7" Type="http://schemas.microsoft.com/office/2007/relationships/hdphoto" Target="../media/hdphoto2.wdp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microsoft.com/office/2007/relationships/hdphoto" Target="../media/hdphoto1.wdp"/><Relationship Id="rId15" Type="http://schemas.openxmlformats.org/officeDocument/2006/relationships/image" Target="cid:image001.jpg@01CFACD8.60657910" TargetMode="External"/><Relationship Id="rId10" Type="http://schemas.openxmlformats.org/officeDocument/2006/relationships/image" Target="../media/image42.png"/><Relationship Id="rId19" Type="http://schemas.openxmlformats.org/officeDocument/2006/relationships/image" Target="../media/image50.jpg"/><Relationship Id="rId4" Type="http://schemas.openxmlformats.org/officeDocument/2006/relationships/image" Target="../media/image38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g"/><Relationship Id="rId18" Type="http://schemas.openxmlformats.org/officeDocument/2006/relationships/image" Target="../media/image49.png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52.png"/><Relationship Id="rId7" Type="http://schemas.microsoft.com/office/2007/relationships/hdphoto" Target="../media/hdphoto2.wdp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tags" Target="../tags/tag6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microsoft.com/office/2007/relationships/hdphoto" Target="../media/hdphoto1.wdp"/><Relationship Id="rId15" Type="http://schemas.openxmlformats.org/officeDocument/2006/relationships/image" Target="cid:image001.jpg@01CFACD8.60657910" TargetMode="External"/><Relationship Id="rId23" Type="http://schemas.openxmlformats.org/officeDocument/2006/relationships/image" Target="../media/image54.png"/><Relationship Id="rId10" Type="http://schemas.openxmlformats.org/officeDocument/2006/relationships/image" Target="../media/image42.png"/><Relationship Id="rId19" Type="http://schemas.openxmlformats.org/officeDocument/2006/relationships/image" Target="../media/image50.jpg"/><Relationship Id="rId4" Type="http://schemas.openxmlformats.org/officeDocument/2006/relationships/image" Target="../media/image38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Relationship Id="rId22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67.png"/><Relationship Id="rId1" Type="http://schemas.openxmlformats.org/officeDocument/2006/relationships/tags" Target="../tags/tag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jp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583916" y="4329796"/>
            <a:ext cx="11024168" cy="421525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Teri Manolio, M.D., Ph.D.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4"/>
          </p:nvPr>
        </p:nvSpPr>
        <p:spPr>
          <a:xfrm>
            <a:off x="576232" y="4705217"/>
            <a:ext cx="11024168" cy="314847"/>
          </a:xfrm>
        </p:spPr>
        <p:txBody>
          <a:bodyPr/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February 12, 2024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5910" y="2731209"/>
            <a:ext cx="11039858" cy="1528360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Genomic Medicine Working Group Update</a:t>
            </a:r>
            <a:endParaRPr lang="en-US" sz="5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3BF8AF-1D45-B679-FAE0-96F06C05B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588" y="612383"/>
            <a:ext cx="8086823" cy="177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47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69A660-D04C-40A4-B4FB-578A619FC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94" y="646286"/>
            <a:ext cx="9055569" cy="4985023"/>
          </a:xfrm>
          <a:prstGeom prst="rect">
            <a:avLst/>
          </a:prstGeom>
          <a:ln w="28575">
            <a:solidFill>
              <a:srgbClr val="0060AF"/>
            </a:solidFill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9144000" cy="543585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rgbClr val="0060A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Genomic Medicine Meetings</a:t>
            </a:r>
            <a:endParaRPr lang="en-US" sz="3200" b="1" dirty="0">
              <a:solidFill>
                <a:srgbClr val="0060AF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48ED042-4E08-4E62-BCAC-4856DFFFE534}"/>
              </a:ext>
            </a:extLst>
          </p:cNvPr>
          <p:cNvGrpSpPr/>
          <p:nvPr/>
        </p:nvGrpSpPr>
        <p:grpSpPr>
          <a:xfrm>
            <a:off x="974381" y="1659986"/>
            <a:ext cx="9055569" cy="4820029"/>
            <a:chOff x="1549418" y="1235227"/>
            <a:chExt cx="9055569" cy="482002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8B3A2E2-F5EC-D21A-E31F-54F2CC4F7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9418" y="1235227"/>
              <a:ext cx="9055569" cy="4820029"/>
            </a:xfrm>
            <a:prstGeom prst="rect">
              <a:avLst/>
            </a:prstGeom>
            <a:ln w="28575">
              <a:solidFill>
                <a:srgbClr val="0060AF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9FA74E7-EA3D-18D5-9E7A-DEC83CEE6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57025" y="2373112"/>
              <a:ext cx="5781597" cy="357447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80DB13F-00B5-3FCE-97FD-0895E6C2BE18}"/>
              </a:ext>
            </a:extLst>
          </p:cNvPr>
          <p:cNvGrpSpPr/>
          <p:nvPr/>
        </p:nvGrpSpPr>
        <p:grpSpPr>
          <a:xfrm>
            <a:off x="2643330" y="1963705"/>
            <a:ext cx="9047453" cy="4789804"/>
            <a:chOff x="2643330" y="2105110"/>
            <a:chExt cx="9047453" cy="478980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76520EC-E283-458B-BF25-FD892E7F22AB}"/>
                </a:ext>
              </a:extLst>
            </p:cNvPr>
            <p:cNvSpPr/>
            <p:nvPr/>
          </p:nvSpPr>
          <p:spPr>
            <a:xfrm>
              <a:off x="2643330" y="2105110"/>
              <a:ext cx="9047453" cy="4789804"/>
            </a:xfrm>
            <a:prstGeom prst="rect">
              <a:avLst/>
            </a:prstGeom>
            <a:ln w="28575">
              <a:solidFill>
                <a:srgbClr val="0060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05F7178-693D-F95D-3ED7-4828D0833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62680" y="2129149"/>
              <a:ext cx="9021631" cy="2954838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5B86BFF-3913-0BE3-E78B-7643D1679FBD}"/>
                </a:ext>
              </a:extLst>
            </p:cNvPr>
            <p:cNvSpPr/>
            <p:nvPr/>
          </p:nvSpPr>
          <p:spPr>
            <a:xfrm>
              <a:off x="2669152" y="4062953"/>
              <a:ext cx="9021631" cy="9249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7F895AA-6772-4F91-A11D-C2D00BD92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45057" y="4465862"/>
              <a:ext cx="2855399" cy="137866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84C5A31-144B-091E-1914-26993EAB3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60547" y="4407900"/>
              <a:ext cx="3559431" cy="1997323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398180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629B464-D5CD-437D-A480-C7242CE954F0}"/>
              </a:ext>
            </a:extLst>
          </p:cNvPr>
          <p:cNvSpPr txBox="1"/>
          <p:nvPr/>
        </p:nvSpPr>
        <p:spPr>
          <a:xfrm>
            <a:off x="3316649" y="32690"/>
            <a:ext cx="5558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US" sz="3600" b="1" dirty="0">
                <a:solidFill>
                  <a:srgbClr val="203864"/>
                </a:solidFill>
                <a:cs typeface="Arial" panose="020B0604020202020204" pitchFamily="34" charset="0"/>
              </a:rPr>
              <a:t>2020 NHGRI Strategic Vision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C4E15E-FE3B-4C12-A484-A0B8C7B98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667" y="872080"/>
            <a:ext cx="3849656" cy="5347277"/>
          </a:xfrm>
          <a:prstGeom prst="rect">
            <a:avLst/>
          </a:prstGeom>
          <a:ln w="190500" cap="sq">
            <a:solidFill>
              <a:srgbClr val="203864">
                <a:alpha val="30196"/>
              </a:srgbClr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A424BC-5124-68AD-BA8A-7DD7063B505B}"/>
              </a:ext>
            </a:extLst>
          </p:cNvPr>
          <p:cNvSpPr txBox="1"/>
          <p:nvPr/>
        </p:nvSpPr>
        <p:spPr>
          <a:xfrm>
            <a:off x="240990" y="6396639"/>
            <a:ext cx="1086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</a:rPr>
              <a:t>Green E.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</a:rPr>
              <a:t>et al.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</a:rPr>
              <a:t>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</a:rPr>
              <a:t>Nature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</a:rPr>
              <a:t>, 2020; 586:683-92.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+mj-lt"/>
              <a:ea typeface="Helvetica Neue" charset="0"/>
              <a:cs typeface="Helvetica Neue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6F52B0-1324-1761-E9A6-B475E3D03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0537" y="894803"/>
            <a:ext cx="4597636" cy="5321573"/>
          </a:xfrm>
          <a:prstGeom prst="rect">
            <a:avLst/>
          </a:prstGeom>
          <a:ln w="28575">
            <a:solidFill>
              <a:srgbClr val="4472C4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712CFCC-8F33-E6C3-1324-1FA9015B0697}"/>
              </a:ext>
            </a:extLst>
          </p:cNvPr>
          <p:cNvSpPr/>
          <p:nvPr/>
        </p:nvSpPr>
        <p:spPr>
          <a:xfrm>
            <a:off x="-25377" y="-9423"/>
            <a:ext cx="12205185" cy="6858000"/>
          </a:xfrm>
          <a:prstGeom prst="rect">
            <a:avLst/>
          </a:prstGeom>
          <a:solidFill>
            <a:srgbClr val="0060AF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195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0966E6-A1DE-26F5-1F5A-F152CE878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099" y="5806215"/>
            <a:ext cx="3405283" cy="403292"/>
          </a:xfrm>
          <a:prstGeom prst="rect">
            <a:avLst/>
          </a:prstGeom>
          <a:ln w="19050"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423212220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199 L -0.21133 -0.3759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98" y="-1979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26964C7-24A9-B3ED-7F1E-1F909D4DFEFE}"/>
              </a:ext>
            </a:extLst>
          </p:cNvPr>
          <p:cNvSpPr txBox="1"/>
          <p:nvPr/>
        </p:nvSpPr>
        <p:spPr>
          <a:xfrm>
            <a:off x="338221" y="3853827"/>
            <a:ext cx="11135793" cy="2568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600" b="1" dirty="0"/>
              <a:t>Objectives:</a:t>
            </a:r>
            <a:endParaRPr lang="en-US" sz="2600" dirty="0"/>
          </a:p>
          <a:p>
            <a:pPr marL="457200" lvl="0" indent="-457200">
              <a:lnSpc>
                <a:spcPct val="9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Review the current state of population genomic screening in the U.S.</a:t>
            </a:r>
          </a:p>
          <a:p>
            <a:pPr marL="457200" lvl="0" indent="-457200">
              <a:lnSpc>
                <a:spcPct val="9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Examine obstacles and opportunities for expanded screening and available evidence of the impact of screening on outcomes and cost</a:t>
            </a:r>
          </a:p>
          <a:p>
            <a:pPr marL="457200" lvl="0" indent="-457200">
              <a:lnSpc>
                <a:spcPct val="9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Identify research directions to inform expanded screening as appropriate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9FE028-7052-D58B-5F7C-AEF2505CA975}"/>
              </a:ext>
            </a:extLst>
          </p:cNvPr>
          <p:cNvGrpSpPr/>
          <p:nvPr/>
        </p:nvGrpSpPr>
        <p:grpSpPr>
          <a:xfrm>
            <a:off x="0" y="-9"/>
            <a:ext cx="12199425" cy="3571776"/>
            <a:chOff x="0" y="1489161"/>
            <a:chExt cx="12199425" cy="357177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D143D31-F099-0522-08B6-15FEAD7D9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489161"/>
              <a:ext cx="12199425" cy="3571776"/>
            </a:xfrm>
            <a:prstGeom prst="rect">
              <a:avLst/>
            </a:prstGeom>
          </p:spPr>
        </p:pic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FC7DC9F9-9016-47EF-00FC-168F5EB644D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76131" y="1662596"/>
              <a:ext cx="4883136" cy="672479"/>
            </a:xfrm>
            <a:prstGeom prst="rect">
              <a:avLst/>
            </a:prstGeom>
          </p:spPr>
          <p:txBody>
            <a:bodyPr vert="horz" lIns="0" tIns="45720" rIns="91440" bIns="45720" rtlCol="0" anchor="ctr" anchorCtr="0">
              <a:normAutofit fontScale="97500"/>
            </a:bodyPr>
            <a:lstStyle>
              <a:lvl1pPr algn="ctr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8000" b="1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95000"/>
                </a:lnSpc>
              </a:pPr>
              <a:r>
                <a:rPr lang="en-US" sz="2800" i="1" dirty="0">
                  <a:solidFill>
                    <a:schemeClr val="bg1"/>
                  </a:solidFill>
                </a:rPr>
                <a:t>Nov 8-9, 2023, Bethesda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3067CDB-4211-7B40-D38C-8CD3AA4DB753}"/>
              </a:ext>
            </a:extLst>
          </p:cNvPr>
          <p:cNvSpPr txBox="1"/>
          <p:nvPr/>
        </p:nvSpPr>
        <p:spPr>
          <a:xfrm>
            <a:off x="461559" y="2420135"/>
            <a:ext cx="63311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Planning Group: </a:t>
            </a:r>
            <a:r>
              <a:rPr lang="en-US" sz="2600" dirty="0">
                <a:solidFill>
                  <a:schemeClr val="bg1"/>
                </a:solidFill>
              </a:rPr>
              <a:t>Jonathan Berg, Gail Jarvik, Bruce Korf, George Mensah</a:t>
            </a:r>
          </a:p>
          <a:p>
            <a:endParaRPr lang="en-US" sz="26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194440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DB55355-6DC4-46F0-8D8A-8322FA7E15A3}"/>
              </a:ext>
            </a:extLst>
          </p:cNvPr>
          <p:cNvSpPr txBox="1"/>
          <p:nvPr/>
        </p:nvSpPr>
        <p:spPr>
          <a:xfrm>
            <a:off x="508828" y="888276"/>
            <a:ext cx="9114143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Engagement and equity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Pilot studies for near-Tier 1 conditions, including engagement of prevention research community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Approaches to ensure equitable implementation of population screening and follow-up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management and analysis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Methods for storage, access, and transportability of screening data within and among health systems, research enterprise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Development or improvement of evidence-based models for evaluating genomic screening tests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Development of a probabilistic model for adding genes for screening, similar to Richards criteria – ACMG effort beginning to address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Improved estimates of numbers needed to screen, penetrance, natural history of conditions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7872F8-6D9B-941F-0721-DAB3D36E206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80" y="0"/>
            <a:ext cx="3611880" cy="6858000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82D602C8-9D53-4787-BE1F-A6E926F56F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8819" y="160283"/>
            <a:ext cx="9418943" cy="762826"/>
          </a:xfrm>
        </p:spPr>
        <p:txBody>
          <a:bodyPr anchor="ctr">
            <a:normAutofit fontScale="90000"/>
          </a:bodyPr>
          <a:lstStyle/>
          <a:p>
            <a:pPr eaLnBrk="1" hangingPunct="1">
              <a:lnSpc>
                <a:spcPct val="95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Genomic Medicine XV Recommendations – Screening Pilot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8268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DB55355-6DC4-46F0-8D8A-8322FA7E15A3}"/>
              </a:ext>
            </a:extLst>
          </p:cNvPr>
          <p:cNvSpPr txBox="1"/>
          <p:nvPr/>
        </p:nvSpPr>
        <p:spPr>
          <a:xfrm>
            <a:off x="508829" y="949236"/>
            <a:ext cx="8844177" cy="490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Clinical workflow and communication</a:t>
            </a:r>
          </a:p>
          <a:p>
            <a:pPr marL="342900" indent="-342900" defTabSz="9144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 to reduce complexity of, and standardize, pre-test consent and ordering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Methods enabling labs to link genetic results reports with physician consultation and CDS tools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Potential roles for artificial intelligence in reporting and following up screening results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Methods to support ongoing contact/communication with patients as genomic knowledge changes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Approaches for setting realistic expectations for genomic screening, mitigating risks of false reassurance, and facilitating accurate communication of results within families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F39975-4CD7-5E63-E8D9-4FA6069D269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80" y="0"/>
            <a:ext cx="3611880" cy="6858000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82D602C8-9D53-4787-BE1F-A6E926F56F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0111" y="186410"/>
            <a:ext cx="9399649" cy="762826"/>
          </a:xfrm>
        </p:spPr>
        <p:txBody>
          <a:bodyPr anchor="ctr">
            <a:normAutofit fontScale="90000"/>
          </a:bodyPr>
          <a:lstStyle/>
          <a:p>
            <a:pPr eaLnBrk="1" hangingPunct="1">
              <a:lnSpc>
                <a:spcPct val="95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Genomic Medicine XV Recommendations – Screening Pilot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B197B4-371E-8503-26BB-1EF8A4B09689}"/>
              </a:ext>
            </a:extLst>
          </p:cNvPr>
          <p:cNvSpPr txBox="1"/>
          <p:nvPr/>
        </p:nvSpPr>
        <p:spPr>
          <a:xfrm>
            <a:off x="3048000" y="2061848"/>
            <a:ext cx="6096000" cy="26776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4472C4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 avoid the risks of false reassurance, individuals with a negative screening result (&gt;98% of all who are tested) should receive effective communication that standard cancer and cardiovascular screening tests are still recommended. – </a:t>
            </a:r>
            <a:r>
              <a:rPr lang="en-US" dirty="0" err="1">
                <a:solidFill>
                  <a:schemeClr val="bg1"/>
                </a:solidFill>
              </a:rPr>
              <a:t>Guzauskas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et al., Ann Intern Med</a:t>
            </a:r>
            <a:r>
              <a:rPr lang="en-US" dirty="0">
                <a:solidFill>
                  <a:schemeClr val="bg1"/>
                </a:solidFill>
              </a:rPr>
              <a:t> 2023, PMID: 37155986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45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9804"/>
            <a:ext cx="12191999" cy="504808"/>
          </a:xfrm>
        </p:spPr>
        <p:txBody>
          <a:bodyPr/>
          <a:lstStyle/>
          <a:p>
            <a:pPr algn="ctr"/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NHGRI’s Genomic Medicine Research Program and FY23 Funds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155743"/>
              </p:ext>
            </p:extLst>
          </p:nvPr>
        </p:nvGraphicFramePr>
        <p:xfrm>
          <a:off x="431631" y="696866"/>
          <a:ext cx="11324940" cy="56342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8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1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42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961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</a:t>
                      </a:r>
                    </a:p>
                  </a:txBody>
                  <a:tcPr marL="182880"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$M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Years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897"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eMERGE</a:t>
                      </a:r>
                      <a:endParaRPr lang="en-US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27432" marB="27432"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Develop, implement, and disseminate multi-ethnic genomic risk assessment and management tools for clinical use</a:t>
                      </a:r>
                    </a:p>
                  </a:txBody>
                  <a:tcPr marT="27432" marB="27432"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17.0</a:t>
                      </a:r>
                    </a:p>
                  </a:txBody>
                  <a:tcPr marR="182880"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FY07-25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289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IGNITE</a:t>
                      </a:r>
                    </a:p>
                  </a:txBody>
                  <a:tcPr marL="182880" marT="27432" marB="27432"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Conduct pragmatic clinical trials of genomic interventions (</a:t>
                      </a:r>
                      <a:r>
                        <a:rPr lang="en-US" sz="1800" b="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APOL1 </a:t>
                      </a:r>
                      <a:r>
                        <a:rPr lang="en-US" sz="18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testing and PGx for pain and depression treatment)</a:t>
                      </a:r>
                      <a:r>
                        <a:rPr lang="en-U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T="27432" marB="27432"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</a:t>
                      </a:r>
                    </a:p>
                  </a:txBody>
                  <a:tcPr marR="182880"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FY13-24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289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ClinGen</a:t>
                      </a:r>
                      <a:r>
                        <a:rPr lang="en-US" sz="1800" b="1" baseline="30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82880" marT="27432" marB="27432"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 and disseminate consensus information on genes and</a:t>
                      </a:r>
                      <a:r>
                        <a:rPr lang="en-US" sz="1800" b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variants relevant to clinical care</a:t>
                      </a:r>
                    </a:p>
                  </a:txBody>
                  <a:tcPr marT="27432" marB="27432"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14.5</a:t>
                      </a:r>
                    </a:p>
                  </a:txBody>
                  <a:tcPr marR="182880"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FY13-24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289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Investigator-Initiated</a:t>
                      </a:r>
                    </a:p>
                  </a:txBody>
                  <a:tcPr marL="182880" marT="27432" marB="27432"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Advancing genomic medicine research, genetic counseling processes, dissemination and implementation </a:t>
                      </a:r>
                    </a:p>
                  </a:txBody>
                  <a:tcPr marT="27432" marB="27432"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26.0</a:t>
                      </a:r>
                    </a:p>
                  </a:txBody>
                  <a:tcPr marR="182880"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FY15-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016984"/>
                  </a:ext>
                </a:extLst>
              </a:tr>
              <a:tr h="62289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Contributions</a:t>
                      </a:r>
                    </a:p>
                  </a:txBody>
                  <a:tcPr marL="182880" marT="27432" marB="27432"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AnVIL</a:t>
                      </a:r>
                      <a:r>
                        <a:rPr lang="en-U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Clinical Resource, HRSA, UDN, BGTC, OMIM, CPIC, </a:t>
                      </a:r>
                      <a:r>
                        <a:rPr lang="en-US" sz="1800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PharmGKB</a:t>
                      </a:r>
                      <a:r>
                        <a:rPr lang="en-U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WHO Genomics</a:t>
                      </a:r>
                    </a:p>
                  </a:txBody>
                  <a:tcPr marT="27432" marB="27432"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</a:t>
                      </a:r>
                    </a:p>
                  </a:txBody>
                  <a:tcPr marR="182880"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varying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1813565"/>
                  </a:ext>
                </a:extLst>
              </a:tr>
              <a:tr h="377513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Training</a:t>
                      </a:r>
                      <a:r>
                        <a:rPr lang="en-US" sz="1800" b="1" baseline="30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82880" marT="27432" marB="27432"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Institutional training grants, fellowships, courses</a:t>
                      </a:r>
                    </a:p>
                  </a:txBody>
                  <a:tcPr marT="27432" marB="27432"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</a:t>
                      </a:r>
                    </a:p>
                  </a:txBody>
                  <a:tcPr marR="182880"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FY16-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62217"/>
                  </a:ext>
                </a:extLst>
              </a:tr>
              <a:tr h="377513"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PRIMED</a:t>
                      </a:r>
                      <a:r>
                        <a:rPr lang="en-US" sz="1800" b="1" baseline="30000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</a:t>
                      </a:r>
                    </a:p>
                  </a:txBody>
                  <a:tcPr marL="182880" marT="27432" marB="27432"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Improve applicability of PRS in diverse populations</a:t>
                      </a:r>
                    </a:p>
                  </a:txBody>
                  <a:tcPr marT="27432" marB="27432"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</a:t>
                      </a:r>
                    </a:p>
                  </a:txBody>
                  <a:tcPr marR="182880"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FY21-25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9739073"/>
                  </a:ext>
                </a:extLst>
              </a:tr>
              <a:tr h="622897"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Multi-Omics</a:t>
                      </a:r>
                      <a:r>
                        <a:rPr lang="en-US" sz="1800" b="1" baseline="30000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1-3</a:t>
                      </a:r>
                    </a:p>
                  </a:txBody>
                  <a:tcPr marL="182880" marT="27432" marB="27432"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 application of multi-</a:t>
                      </a:r>
                      <a:r>
                        <a:rPr lang="en-US" sz="1800" b="0" dirty="0" err="1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omic</a:t>
                      </a:r>
                      <a:r>
                        <a:rPr lang="en-US" sz="1800" b="0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technologies to study health and disease in diverse populations</a:t>
                      </a:r>
                    </a:p>
                  </a:txBody>
                  <a:tcPr marT="27432" marB="27432"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11.2</a:t>
                      </a:r>
                    </a:p>
                  </a:txBody>
                  <a:tcPr marR="182880"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FY23-27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8485003"/>
                  </a:ext>
                </a:extLst>
              </a:tr>
              <a:tr h="622897"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PhenX</a:t>
                      </a:r>
                      <a:r>
                        <a:rPr lang="en-US" sz="1800" b="1" baseline="30000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2,4-6</a:t>
                      </a:r>
                    </a:p>
                  </a:txBody>
                  <a:tcPr marL="182880" marT="27432" marB="27432"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Web-based toolkit of recommended measurement protocols including genomic medicine, SDOH</a:t>
                      </a:r>
                    </a:p>
                  </a:txBody>
                  <a:tcPr marT="27432" marB="27432"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</a:p>
                  </a:txBody>
                  <a:tcPr marR="182880"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FY07-26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8256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D1FF071-4E40-309E-440C-65C5D7DD70B1}"/>
              </a:ext>
            </a:extLst>
          </p:cNvPr>
          <p:cNvSpPr txBox="1"/>
          <p:nvPr/>
        </p:nvSpPr>
        <p:spPr>
          <a:xfrm>
            <a:off x="195349" y="6422480"/>
            <a:ext cx="11761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600" baseline="30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1-6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Co-funded by: </a:t>
            </a:r>
            <a:r>
              <a:rPr lang="en-US" sz="1600" baseline="30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NCI, </a:t>
            </a:r>
            <a:r>
              <a:rPr lang="en-US" sz="1600" baseline="30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NIMHD, </a:t>
            </a:r>
            <a:r>
              <a:rPr lang="en-US" sz="1600" baseline="30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NIEHS, </a:t>
            </a:r>
            <a:r>
              <a:rPr lang="en-US" sz="1600" baseline="30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OBSSR, </a:t>
            </a:r>
            <a:r>
              <a:rPr lang="en-US" sz="1600" baseline="30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NINDS, </a:t>
            </a:r>
            <a:r>
              <a:rPr lang="en-US" sz="1600" baseline="30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NHLBI. </a:t>
            </a:r>
            <a:r>
              <a:rPr lang="en-US" sz="1600" baseline="30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Bulk funded in training budget. 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exactly genomic med. </a:t>
            </a:r>
          </a:p>
        </p:txBody>
      </p:sp>
    </p:spTree>
    <p:extLst>
      <p:ext uri="{BB962C8B-B14F-4D97-AF65-F5344CB8AC3E}">
        <p14:creationId xmlns:p14="http://schemas.microsoft.com/office/powerpoint/2010/main" val="2942402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122953" y="264880"/>
            <a:ext cx="994609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66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66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66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66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66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66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66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66"/>
                </a:solidFill>
                <a:latin typeface="Arial Unicode MS" pitchFamily="34" charset="-128"/>
              </a:defRPr>
            </a:lvl9pPr>
          </a:lstStyle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NHGRI Funding for Genomic Medicine, 2011-2023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2016057-DD96-41DF-B7DD-CBAC8056B6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3625617"/>
              </p:ext>
            </p:extLst>
          </p:nvPr>
        </p:nvGraphicFramePr>
        <p:xfrm>
          <a:off x="1470333" y="945853"/>
          <a:ext cx="9241051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9DCF78C-938E-4BA9-B22A-0F997AB286E6}"/>
              </a:ext>
            </a:extLst>
          </p:cNvPr>
          <p:cNvSpPr txBox="1"/>
          <p:nvPr/>
        </p:nvSpPr>
        <p:spPr>
          <a:xfrm rot="16200000">
            <a:off x="-1061763" y="3287246"/>
            <a:ext cx="4892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Helvetica Neue" charset="0"/>
                <a:cs typeface="Helvetica Neue" charset="0"/>
              </a:rPr>
              <a:t>Genomi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Helvetica Neue" charset="0"/>
                <a:cs typeface="Helvetica Neue" charset="0"/>
              </a:rPr>
              <a:t>c Medicine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Helvetica Neue" charset="0"/>
                <a:cs typeface="Helvetica Neue" charset="0"/>
              </a:rPr>
              <a:t>Dollars (in millions)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FF6B43-10DC-4AFD-BDFB-E876A84D10D0}"/>
              </a:ext>
            </a:extLst>
          </p:cNvPr>
          <p:cNvSpPr txBox="1"/>
          <p:nvPr/>
        </p:nvSpPr>
        <p:spPr>
          <a:xfrm>
            <a:off x="5355525" y="6282632"/>
            <a:ext cx="1518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Helvetica Neue" charset="0"/>
                <a:cs typeface="Helvetica Neue" charset="0"/>
              </a:rPr>
              <a:t>Fiscal Year</a:t>
            </a:r>
          </a:p>
        </p:txBody>
      </p:sp>
    </p:spTree>
    <p:extLst>
      <p:ext uri="{BB962C8B-B14F-4D97-AF65-F5344CB8AC3E}">
        <p14:creationId xmlns:p14="http://schemas.microsoft.com/office/powerpoint/2010/main" val="3185773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122953" y="264880"/>
            <a:ext cx="994609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66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66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66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66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66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66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66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66"/>
                </a:solidFill>
                <a:latin typeface="Arial Unicode MS" pitchFamily="34" charset="-128"/>
              </a:defRPr>
            </a:lvl9pPr>
          </a:lstStyle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NHGRI Funding for Genomic Medicine, 2011-2023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2016057-DD96-41DF-B7DD-CBAC8056B6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8981641"/>
              </p:ext>
            </p:extLst>
          </p:nvPr>
        </p:nvGraphicFramePr>
        <p:xfrm>
          <a:off x="1470333" y="945853"/>
          <a:ext cx="9241051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9DCF78C-938E-4BA9-B22A-0F997AB286E6}"/>
              </a:ext>
            </a:extLst>
          </p:cNvPr>
          <p:cNvSpPr txBox="1"/>
          <p:nvPr/>
        </p:nvSpPr>
        <p:spPr>
          <a:xfrm rot="16200000">
            <a:off x="-1061763" y="3287246"/>
            <a:ext cx="4892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Helvetica Neue" charset="0"/>
                <a:cs typeface="Helvetica Neue" charset="0"/>
              </a:rPr>
              <a:t>Genomi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Helvetica Neue" charset="0"/>
                <a:cs typeface="Helvetica Neue" charset="0"/>
              </a:rPr>
              <a:t>c Medicine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Helvetica Neue" charset="0"/>
                <a:cs typeface="Helvetica Neue" charset="0"/>
              </a:rPr>
              <a:t>Dollars (in millions)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FF6B43-10DC-4AFD-BDFB-E876A84D10D0}"/>
              </a:ext>
            </a:extLst>
          </p:cNvPr>
          <p:cNvSpPr txBox="1"/>
          <p:nvPr/>
        </p:nvSpPr>
        <p:spPr>
          <a:xfrm>
            <a:off x="5355525" y="6282632"/>
            <a:ext cx="1518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Helvetica Neue" charset="0"/>
                <a:cs typeface="Helvetica Neue" charset="0"/>
              </a:rPr>
              <a:t>Fiscal Year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984200C-E47C-A666-DDDF-FE550E4A30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9390045"/>
              </p:ext>
            </p:extLst>
          </p:nvPr>
        </p:nvGraphicFramePr>
        <p:xfrm>
          <a:off x="1469006" y="945852"/>
          <a:ext cx="9241051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CC7AA38-26B5-6C6A-DE64-DA431BF1CEB3}"/>
              </a:ext>
            </a:extLst>
          </p:cNvPr>
          <p:cNvSpPr txBox="1"/>
          <p:nvPr/>
        </p:nvSpPr>
        <p:spPr>
          <a:xfrm>
            <a:off x="10629691" y="809172"/>
            <a:ext cx="535788" cy="53642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72000"/>
              </a:lnSpc>
            </a:pPr>
            <a:r>
              <a:rPr lang="en-US" sz="1800" b="1" dirty="0">
                <a:solidFill>
                  <a:srgbClr val="203864"/>
                </a:solidFill>
              </a:rPr>
              <a:t>500</a:t>
            </a:r>
          </a:p>
          <a:p>
            <a:pPr algn="r">
              <a:lnSpc>
                <a:spcPct val="172000"/>
              </a:lnSpc>
            </a:pPr>
            <a:r>
              <a:rPr lang="en-US" sz="1800" b="1" dirty="0">
                <a:solidFill>
                  <a:srgbClr val="203864"/>
                </a:solidFill>
              </a:rPr>
              <a:t>450</a:t>
            </a:r>
          </a:p>
          <a:p>
            <a:pPr algn="r">
              <a:lnSpc>
                <a:spcPct val="172000"/>
              </a:lnSpc>
            </a:pPr>
            <a:r>
              <a:rPr lang="en-US" sz="1800" b="1" dirty="0">
                <a:solidFill>
                  <a:srgbClr val="203864"/>
                </a:solidFill>
              </a:rPr>
              <a:t>400</a:t>
            </a:r>
          </a:p>
          <a:p>
            <a:pPr algn="r">
              <a:lnSpc>
                <a:spcPct val="172000"/>
              </a:lnSpc>
            </a:pPr>
            <a:r>
              <a:rPr lang="en-US" sz="1800" b="1" dirty="0">
                <a:solidFill>
                  <a:srgbClr val="203864"/>
                </a:solidFill>
              </a:rPr>
              <a:t>350</a:t>
            </a:r>
          </a:p>
          <a:p>
            <a:pPr algn="r">
              <a:lnSpc>
                <a:spcPct val="172000"/>
              </a:lnSpc>
            </a:pPr>
            <a:r>
              <a:rPr lang="en-US" sz="1800" b="1" dirty="0">
                <a:solidFill>
                  <a:srgbClr val="203864"/>
                </a:solidFill>
              </a:rPr>
              <a:t>300</a:t>
            </a:r>
          </a:p>
          <a:p>
            <a:pPr algn="r">
              <a:lnSpc>
                <a:spcPct val="172000"/>
              </a:lnSpc>
            </a:pPr>
            <a:r>
              <a:rPr lang="en-US" sz="1800" b="1" dirty="0">
                <a:solidFill>
                  <a:srgbClr val="203864"/>
                </a:solidFill>
              </a:rPr>
              <a:t>250</a:t>
            </a:r>
          </a:p>
          <a:p>
            <a:pPr algn="r">
              <a:lnSpc>
                <a:spcPct val="172000"/>
              </a:lnSpc>
            </a:pPr>
            <a:r>
              <a:rPr lang="en-US" sz="1800" b="1" dirty="0">
                <a:solidFill>
                  <a:srgbClr val="203864"/>
                </a:solidFill>
              </a:rPr>
              <a:t>200</a:t>
            </a:r>
          </a:p>
          <a:p>
            <a:pPr algn="r">
              <a:lnSpc>
                <a:spcPct val="172000"/>
              </a:lnSpc>
            </a:pPr>
            <a:r>
              <a:rPr lang="en-US" sz="1800" b="1" dirty="0">
                <a:solidFill>
                  <a:srgbClr val="203864"/>
                </a:solidFill>
              </a:rPr>
              <a:t>150</a:t>
            </a:r>
          </a:p>
          <a:p>
            <a:pPr algn="r">
              <a:lnSpc>
                <a:spcPct val="172000"/>
              </a:lnSpc>
            </a:pPr>
            <a:r>
              <a:rPr lang="en-US" sz="1800" b="1" dirty="0">
                <a:solidFill>
                  <a:srgbClr val="203864"/>
                </a:solidFill>
              </a:rPr>
              <a:t>100</a:t>
            </a:r>
          </a:p>
          <a:p>
            <a:pPr algn="r">
              <a:lnSpc>
                <a:spcPct val="172000"/>
              </a:lnSpc>
            </a:pPr>
            <a:r>
              <a:rPr lang="en-US" sz="1800" b="1" dirty="0">
                <a:solidFill>
                  <a:srgbClr val="203864"/>
                </a:solidFill>
              </a:rPr>
              <a:t>50</a:t>
            </a:r>
          </a:p>
          <a:p>
            <a:pPr algn="r">
              <a:lnSpc>
                <a:spcPct val="172000"/>
              </a:lnSpc>
            </a:pPr>
            <a:r>
              <a:rPr lang="en-US" sz="1800" b="1" dirty="0">
                <a:solidFill>
                  <a:srgbClr val="203864"/>
                </a:solidFill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A5F93A-7A67-455F-FBF3-276C788C99C5}"/>
              </a:ext>
            </a:extLst>
          </p:cNvPr>
          <p:cNvSpPr txBox="1"/>
          <p:nvPr/>
        </p:nvSpPr>
        <p:spPr>
          <a:xfrm rot="5400000">
            <a:off x="8862729" y="3299946"/>
            <a:ext cx="5008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Helvetica Neue" charset="0"/>
                <a:cs typeface="Helvetica Neue" charset="0"/>
              </a:rPr>
              <a:t>NHGRI Extramural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Helvetica Neue" charset="0"/>
                <a:cs typeface="Helvetica Neue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Helvetica Neue" charset="0"/>
                <a:cs typeface="Helvetica Neue" charset="0"/>
              </a:rPr>
              <a:t>Dollars (in millions)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DA3D54B-0F4D-DC23-715E-C83E23E77607}"/>
              </a:ext>
            </a:extLst>
          </p:cNvPr>
          <p:cNvSpPr/>
          <p:nvPr/>
        </p:nvSpPr>
        <p:spPr>
          <a:xfrm>
            <a:off x="7985759" y="2117557"/>
            <a:ext cx="2616478" cy="770021"/>
          </a:xfrm>
          <a:prstGeom prst="roundRect">
            <a:avLst>
              <a:gd name="adj" fmla="val 27917"/>
            </a:avLst>
          </a:prstGeom>
          <a:solidFill>
            <a:srgbClr val="2F5597">
              <a:alpha val="30196"/>
            </a:srgb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D422F08-4B85-5DBA-D662-F9CFB17A8EA1}"/>
              </a:ext>
            </a:extLst>
          </p:cNvPr>
          <p:cNvSpPr/>
          <p:nvPr/>
        </p:nvSpPr>
        <p:spPr>
          <a:xfrm rot="19945510">
            <a:off x="1569668" y="3481997"/>
            <a:ext cx="7380913" cy="741329"/>
          </a:xfrm>
          <a:prstGeom prst="roundRect">
            <a:avLst>
              <a:gd name="adj" fmla="val 26386"/>
            </a:avLst>
          </a:prstGeom>
          <a:solidFill>
            <a:srgbClr val="2F5597">
              <a:alpha val="30196"/>
            </a:srgb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251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2142A17-0BE1-46C9-BEB5-B15B5BDDAE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463612"/>
              </p:ext>
            </p:extLst>
          </p:nvPr>
        </p:nvGraphicFramePr>
        <p:xfrm>
          <a:off x="684728" y="759012"/>
          <a:ext cx="10828003" cy="55924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2562">
                  <a:extLst>
                    <a:ext uri="{9D8B030D-6E8A-4147-A177-3AD203B41FA5}">
                      <a16:colId xmlns:a16="http://schemas.microsoft.com/office/drawing/2014/main" val="328906073"/>
                    </a:ext>
                  </a:extLst>
                </a:gridCol>
                <a:gridCol w="459897">
                  <a:extLst>
                    <a:ext uri="{9D8B030D-6E8A-4147-A177-3AD203B41FA5}">
                      <a16:colId xmlns:a16="http://schemas.microsoft.com/office/drawing/2014/main" val="3898270487"/>
                    </a:ext>
                  </a:extLst>
                </a:gridCol>
                <a:gridCol w="459897">
                  <a:extLst>
                    <a:ext uri="{9D8B030D-6E8A-4147-A177-3AD203B41FA5}">
                      <a16:colId xmlns:a16="http://schemas.microsoft.com/office/drawing/2014/main" val="1729341036"/>
                    </a:ext>
                  </a:extLst>
                </a:gridCol>
                <a:gridCol w="459897">
                  <a:extLst>
                    <a:ext uri="{9D8B030D-6E8A-4147-A177-3AD203B41FA5}">
                      <a16:colId xmlns:a16="http://schemas.microsoft.com/office/drawing/2014/main" val="3481297005"/>
                    </a:ext>
                  </a:extLst>
                </a:gridCol>
                <a:gridCol w="459897">
                  <a:extLst>
                    <a:ext uri="{9D8B030D-6E8A-4147-A177-3AD203B41FA5}">
                      <a16:colId xmlns:a16="http://schemas.microsoft.com/office/drawing/2014/main" val="816243860"/>
                    </a:ext>
                  </a:extLst>
                </a:gridCol>
                <a:gridCol w="459897">
                  <a:extLst>
                    <a:ext uri="{9D8B030D-6E8A-4147-A177-3AD203B41FA5}">
                      <a16:colId xmlns:a16="http://schemas.microsoft.com/office/drawing/2014/main" val="3623371181"/>
                    </a:ext>
                  </a:extLst>
                </a:gridCol>
                <a:gridCol w="459897">
                  <a:extLst>
                    <a:ext uri="{9D8B030D-6E8A-4147-A177-3AD203B41FA5}">
                      <a16:colId xmlns:a16="http://schemas.microsoft.com/office/drawing/2014/main" val="357124025"/>
                    </a:ext>
                  </a:extLst>
                </a:gridCol>
                <a:gridCol w="459897">
                  <a:extLst>
                    <a:ext uri="{9D8B030D-6E8A-4147-A177-3AD203B41FA5}">
                      <a16:colId xmlns:a16="http://schemas.microsoft.com/office/drawing/2014/main" val="681351342"/>
                    </a:ext>
                  </a:extLst>
                </a:gridCol>
                <a:gridCol w="459897">
                  <a:extLst>
                    <a:ext uri="{9D8B030D-6E8A-4147-A177-3AD203B41FA5}">
                      <a16:colId xmlns:a16="http://schemas.microsoft.com/office/drawing/2014/main" val="2122022229"/>
                    </a:ext>
                  </a:extLst>
                </a:gridCol>
                <a:gridCol w="459897">
                  <a:extLst>
                    <a:ext uri="{9D8B030D-6E8A-4147-A177-3AD203B41FA5}">
                      <a16:colId xmlns:a16="http://schemas.microsoft.com/office/drawing/2014/main" val="1472309149"/>
                    </a:ext>
                  </a:extLst>
                </a:gridCol>
                <a:gridCol w="459897">
                  <a:extLst>
                    <a:ext uri="{9D8B030D-6E8A-4147-A177-3AD203B41FA5}">
                      <a16:colId xmlns:a16="http://schemas.microsoft.com/office/drawing/2014/main" val="4204863750"/>
                    </a:ext>
                  </a:extLst>
                </a:gridCol>
                <a:gridCol w="459897">
                  <a:extLst>
                    <a:ext uri="{9D8B030D-6E8A-4147-A177-3AD203B41FA5}">
                      <a16:colId xmlns:a16="http://schemas.microsoft.com/office/drawing/2014/main" val="1955440522"/>
                    </a:ext>
                  </a:extLst>
                </a:gridCol>
                <a:gridCol w="459897">
                  <a:extLst>
                    <a:ext uri="{9D8B030D-6E8A-4147-A177-3AD203B41FA5}">
                      <a16:colId xmlns:a16="http://schemas.microsoft.com/office/drawing/2014/main" val="2457564551"/>
                    </a:ext>
                  </a:extLst>
                </a:gridCol>
                <a:gridCol w="459897">
                  <a:extLst>
                    <a:ext uri="{9D8B030D-6E8A-4147-A177-3AD203B41FA5}">
                      <a16:colId xmlns:a16="http://schemas.microsoft.com/office/drawing/2014/main" val="2914740245"/>
                    </a:ext>
                  </a:extLst>
                </a:gridCol>
                <a:gridCol w="459897">
                  <a:extLst>
                    <a:ext uri="{9D8B030D-6E8A-4147-A177-3AD203B41FA5}">
                      <a16:colId xmlns:a16="http://schemas.microsoft.com/office/drawing/2014/main" val="1945337523"/>
                    </a:ext>
                  </a:extLst>
                </a:gridCol>
                <a:gridCol w="459897">
                  <a:extLst>
                    <a:ext uri="{9D8B030D-6E8A-4147-A177-3AD203B41FA5}">
                      <a16:colId xmlns:a16="http://schemas.microsoft.com/office/drawing/2014/main" val="3876104904"/>
                    </a:ext>
                  </a:extLst>
                </a:gridCol>
                <a:gridCol w="459897">
                  <a:extLst>
                    <a:ext uri="{9D8B030D-6E8A-4147-A177-3AD203B41FA5}">
                      <a16:colId xmlns:a16="http://schemas.microsoft.com/office/drawing/2014/main" val="671183503"/>
                    </a:ext>
                  </a:extLst>
                </a:gridCol>
                <a:gridCol w="459897">
                  <a:extLst>
                    <a:ext uri="{9D8B030D-6E8A-4147-A177-3AD203B41FA5}">
                      <a16:colId xmlns:a16="http://schemas.microsoft.com/office/drawing/2014/main" val="1123693449"/>
                    </a:ext>
                  </a:extLst>
                </a:gridCol>
                <a:gridCol w="459897">
                  <a:extLst>
                    <a:ext uri="{9D8B030D-6E8A-4147-A177-3AD203B41FA5}">
                      <a16:colId xmlns:a16="http://schemas.microsoft.com/office/drawing/2014/main" val="1447564386"/>
                    </a:ext>
                  </a:extLst>
                </a:gridCol>
                <a:gridCol w="459897">
                  <a:extLst>
                    <a:ext uri="{9D8B030D-6E8A-4147-A177-3AD203B41FA5}">
                      <a16:colId xmlns:a16="http://schemas.microsoft.com/office/drawing/2014/main" val="1042009981"/>
                    </a:ext>
                  </a:extLst>
                </a:gridCol>
                <a:gridCol w="447398">
                  <a:extLst>
                    <a:ext uri="{9D8B030D-6E8A-4147-A177-3AD203B41FA5}">
                      <a16:colId xmlns:a16="http://schemas.microsoft.com/office/drawing/2014/main" val="2423751872"/>
                    </a:ext>
                  </a:extLst>
                </a:gridCol>
              </a:tblGrid>
              <a:tr h="0">
                <a:tc rowSpan="2" gridSpan="2">
                  <a:txBody>
                    <a:bodyPr/>
                    <a:lstStyle/>
                    <a:p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18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Fiscal Year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0071302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8917375"/>
                  </a:ext>
                </a:extLst>
              </a:tr>
              <a:tr h="133138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214368"/>
                  </a:ext>
                </a:extLst>
              </a:tr>
              <a:tr h="460855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eMERGE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4000">
                          <a:schemeClr val="bg1"/>
                        </a:gs>
                        <a:gs pos="100000">
                          <a:srgbClr val="8989B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89B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89B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89B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89B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89B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89B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89B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89B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89B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89B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89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000FF"/>
                          </a:solidFill>
                        </a:rPr>
                        <a:t>?</a:t>
                      </a:r>
                    </a:p>
                  </a:txBody>
                  <a:tcPr marL="51435" marR="51435" marT="25718" marB="25718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89B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C4D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C4D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C4D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C4D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9579408"/>
                  </a:ext>
                </a:extLst>
              </a:tr>
              <a:tr h="133138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3931111"/>
                  </a:ext>
                </a:extLst>
              </a:tr>
              <a:tr h="46085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IGNITE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4000">
                          <a:schemeClr val="bg1"/>
                        </a:gs>
                        <a:gs pos="100000">
                          <a:srgbClr val="F4B183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51435" marR="51435" marT="25718" marB="2571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362377"/>
                  </a:ext>
                </a:extLst>
              </a:tr>
              <a:tr h="133138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3075784"/>
                  </a:ext>
                </a:extLst>
              </a:tr>
              <a:tr h="460855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34000">
                          <a:schemeClr val="bg1"/>
                        </a:gs>
                        <a:gs pos="100000">
                          <a:srgbClr val="CC52F5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52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52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52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52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52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52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52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52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5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52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52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52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000FF"/>
                          </a:solidFill>
                        </a:rPr>
                        <a:t>?</a:t>
                      </a:r>
                    </a:p>
                  </a:txBody>
                  <a:tcPr marL="51435" marR="51435" marT="25718" marB="2571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52F5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52F5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52F5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52F5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52F5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038591"/>
                  </a:ext>
                </a:extLst>
              </a:tr>
              <a:tr h="133138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9650293"/>
                  </a:ext>
                </a:extLst>
              </a:tr>
              <a:tr h="42729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          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000FF"/>
                          </a:solidFill>
                        </a:rPr>
                        <a:t>?</a:t>
                      </a:r>
                    </a:p>
                  </a:txBody>
                  <a:tcPr marL="51435" marR="51435" marT="25718" marB="2571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365411"/>
                  </a:ext>
                </a:extLst>
              </a:tr>
              <a:tr h="11163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0557557"/>
                  </a:ext>
                </a:extLst>
              </a:tr>
              <a:tr h="420463">
                <a:tc gridSpan="2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Advancing Genomic Medicine RFA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51435" marR="51435" marT="25718" marB="2571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1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573994"/>
                  </a:ext>
                </a:extLst>
              </a:tr>
              <a:tr h="114109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en-US" sz="200" b="1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" dirty="0">
                          <a:solidFill>
                            <a:schemeClr val="bg1"/>
                          </a:solidFill>
                        </a:rPr>
                        <a:t>   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0057732"/>
                  </a:ext>
                </a:extLst>
              </a:tr>
              <a:tr h="420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            MOHD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008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008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008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008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008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7FB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7FB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7FB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1000">
                          <a:srgbClr val="D9B5D9"/>
                        </a:gs>
                        <a:gs pos="0">
                          <a:srgbClr val="D2A6D2"/>
                        </a:gs>
                        <a:gs pos="100000">
                          <a:schemeClr val="bg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418993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b="1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4797648"/>
                  </a:ext>
                </a:extLst>
              </a:tr>
              <a:tr h="420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Population Screening?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000FF"/>
                          </a:solidFill>
                        </a:rPr>
                        <a:t>?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87603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b="1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0944989"/>
                  </a:ext>
                </a:extLst>
              </a:tr>
              <a:tr h="420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PRS Trial?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100" dirty="0">
                        <a:solidFill>
                          <a:srgbClr val="0000FF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>
                          <a:solidFill>
                            <a:srgbClr val="0000FF"/>
                          </a:solidFill>
                        </a:rPr>
                        <a:t>?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000">
                          <a:srgbClr val="D9D9D9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143975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b="1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4771802"/>
                  </a:ext>
                </a:extLst>
              </a:tr>
              <a:tr h="3677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EHR Integration/ Data Ecosystem?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000FF"/>
                          </a:solidFill>
                        </a:rPr>
                        <a:t>?</a:t>
                      </a: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129684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3289947"/>
                  </a:ext>
                </a:extLst>
              </a:tr>
            </a:tbl>
          </a:graphicData>
        </a:graphic>
      </p:graphicFrame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3063" y="75113"/>
            <a:ext cx="12192000" cy="5182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9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NHGRI Genomic Medicine Programs + PRIMED, Omics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C95553-CBAD-4570-96EB-900672B26918}"/>
              </a:ext>
            </a:extLst>
          </p:cNvPr>
          <p:cNvCxnSpPr>
            <a:cxnSpLocks/>
          </p:cNvCxnSpPr>
          <p:nvPr/>
        </p:nvCxnSpPr>
        <p:spPr>
          <a:xfrm>
            <a:off x="8048508" y="828135"/>
            <a:ext cx="0" cy="3980329"/>
          </a:xfrm>
          <a:prstGeom prst="line">
            <a:avLst/>
          </a:prstGeom>
          <a:ln w="285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45C4302-9D68-EE0E-6B83-63BD6727FDB4}"/>
              </a:ext>
            </a:extLst>
          </p:cNvPr>
          <p:cNvSpPr/>
          <p:nvPr/>
        </p:nvSpPr>
        <p:spPr>
          <a:xfrm>
            <a:off x="261257" y="4758551"/>
            <a:ext cx="11246015" cy="518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CE893D-4C5D-4490-AEE7-83DCC55E33B4}"/>
              </a:ext>
            </a:extLst>
          </p:cNvPr>
          <p:cNvSpPr txBox="1"/>
          <p:nvPr/>
        </p:nvSpPr>
        <p:spPr>
          <a:xfrm>
            <a:off x="7438820" y="489553"/>
            <a:ext cx="1220206" cy="300082"/>
          </a:xfrm>
          <a:prstGeom prst="rect">
            <a:avLst/>
          </a:prstGeom>
          <a:noFill/>
          <a:ln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350" b="1" dirty="0">
                <a:solidFill>
                  <a:srgbClr val="0000FF"/>
                </a:solidFill>
                <a:latin typeface="Arial Unicode MS"/>
              </a:rPr>
              <a:t>You are 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1EA20A-2F80-467A-847A-5AE81122BD01}"/>
              </a:ext>
            </a:extLst>
          </p:cNvPr>
          <p:cNvSpPr txBox="1"/>
          <p:nvPr/>
        </p:nvSpPr>
        <p:spPr>
          <a:xfrm>
            <a:off x="7597668" y="4824041"/>
            <a:ext cx="925253" cy="300082"/>
          </a:xfrm>
          <a:prstGeom prst="rect">
            <a:avLst/>
          </a:prstGeom>
          <a:noFill/>
          <a:ln>
            <a:solidFill>
              <a:srgbClr val="FFFF99"/>
            </a:solidFill>
          </a:ln>
        </p:spPr>
        <p:txBody>
          <a:bodyPr wrap="none" rtlCol="0" anchor="ctr">
            <a:spAutoFit/>
          </a:bodyPr>
          <a:lstStyle/>
          <a:p>
            <a:pPr defTabSz="457200">
              <a:defRPr/>
            </a:pPr>
            <a:r>
              <a:rPr lang="en-US" sz="1350" b="1" dirty="0">
                <a:solidFill>
                  <a:srgbClr val="0000FF"/>
                </a:solidFill>
                <a:latin typeface="Arial Unicode MS"/>
              </a:rPr>
              <a:t>Feb 2024</a:t>
            </a:r>
          </a:p>
        </p:txBody>
      </p:sp>
      <p:pic>
        <p:nvPicPr>
          <p:cNvPr id="30" name="Content Placeholder 3">
            <a:extLst>
              <a:ext uri="{FF2B5EF4-FFF2-40B4-BE49-F238E27FC236}">
                <a16:creationId xmlns:a16="http://schemas.microsoft.com/office/drawing/2014/main" id="{FA41FBC5-5847-44C5-A631-E7F68F5F1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52" y="1446467"/>
            <a:ext cx="1727484" cy="35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">
            <a:extLst>
              <a:ext uri="{FF2B5EF4-FFF2-40B4-BE49-F238E27FC236}">
                <a16:creationId xmlns:a16="http://schemas.microsoft.com/office/drawing/2014/main" id="{694E5D81-1230-466A-839E-5CB3015CC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5" t="32889" r="1375" b="52000"/>
          <a:stretch>
            <a:fillRect/>
          </a:stretch>
        </p:blipFill>
        <p:spPr bwMode="auto">
          <a:xfrm>
            <a:off x="647912" y="1981890"/>
            <a:ext cx="2006762" cy="38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6A80AB9-85F7-4318-8CB3-6FEA8DD69E02}"/>
              </a:ext>
            </a:extLst>
          </p:cNvPr>
          <p:cNvGrpSpPr/>
          <p:nvPr/>
        </p:nvGrpSpPr>
        <p:grpSpPr>
          <a:xfrm>
            <a:off x="2173674" y="6465733"/>
            <a:ext cx="3743652" cy="316162"/>
            <a:chOff x="2173674" y="6456837"/>
            <a:chExt cx="3743652" cy="31616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1DE4F2-B0F8-42B2-82B7-0447589B7090}"/>
                </a:ext>
              </a:extLst>
            </p:cNvPr>
            <p:cNvSpPr txBox="1"/>
            <p:nvPr/>
          </p:nvSpPr>
          <p:spPr>
            <a:xfrm>
              <a:off x="2621658" y="6496000"/>
              <a:ext cx="13340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1200" dirty="0">
                  <a:latin typeface="Arial Unicode MS"/>
                </a:rPr>
                <a:t>Renewal Phases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5230E15-D7A5-4824-981A-9E67333915DA}"/>
                </a:ext>
              </a:extLst>
            </p:cNvPr>
            <p:cNvSpPr txBox="1"/>
            <p:nvPr/>
          </p:nvSpPr>
          <p:spPr>
            <a:xfrm>
              <a:off x="4530408" y="6494848"/>
              <a:ext cx="13869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1200" dirty="0">
                  <a:latin typeface="Arial Unicode MS"/>
                </a:rPr>
                <a:t>Projected Phases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B3DE0D-DE8B-47E9-88C2-9CA60B238F30}"/>
                </a:ext>
              </a:extLst>
            </p:cNvPr>
            <p:cNvSpPr/>
            <p:nvPr/>
          </p:nvSpPr>
          <p:spPr>
            <a:xfrm>
              <a:off x="2173674" y="6523728"/>
              <a:ext cx="400050" cy="184724"/>
            </a:xfrm>
            <a:prstGeom prst="rect">
              <a:avLst/>
            </a:prstGeom>
            <a:solidFill>
              <a:srgbClr val="8989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>
                <a:defRPr/>
              </a:pPr>
              <a:endParaRPr lang="en-US" sz="1350">
                <a:solidFill>
                  <a:srgbClr val="FFFFFF"/>
                </a:solidFill>
                <a:latin typeface="Arial Unicode MS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ACE5D72-DD21-4649-B8D6-D22F36F072F9}"/>
                </a:ext>
              </a:extLst>
            </p:cNvPr>
            <p:cNvCxnSpPr>
              <a:cxnSpLocks/>
            </p:cNvCxnSpPr>
            <p:nvPr/>
          </p:nvCxnSpPr>
          <p:spPr>
            <a:xfrm>
              <a:off x="2367245" y="6515020"/>
              <a:ext cx="0" cy="19103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796EB86-90EF-4DC0-9AE8-228A983C1D1B}"/>
                </a:ext>
              </a:extLst>
            </p:cNvPr>
            <p:cNvSpPr/>
            <p:nvPr/>
          </p:nvSpPr>
          <p:spPr>
            <a:xfrm>
              <a:off x="4154813" y="6526371"/>
              <a:ext cx="400050" cy="184724"/>
            </a:xfrm>
            <a:prstGeom prst="rect">
              <a:avLst/>
            </a:prstGeom>
            <a:solidFill>
              <a:srgbClr val="8989B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>
                <a:defRPr/>
              </a:pPr>
              <a:endParaRPr lang="en-US" sz="1350">
                <a:solidFill>
                  <a:srgbClr val="FFFFFF"/>
                </a:solidFill>
                <a:latin typeface="Arial Unicode M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8B1641-3DC6-42D7-90DC-5EBB88A81BE9}"/>
                </a:ext>
              </a:extLst>
            </p:cNvPr>
            <p:cNvSpPr txBox="1"/>
            <p:nvPr/>
          </p:nvSpPr>
          <p:spPr>
            <a:xfrm>
              <a:off x="4207790" y="6456837"/>
              <a:ext cx="2680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</a:rPr>
                <a:t>?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EC57BA95-61DD-4EC5-9862-12B9F162CA6A}"/>
              </a:ext>
            </a:extLst>
          </p:cNvPr>
          <p:cNvSpPr/>
          <p:nvPr/>
        </p:nvSpPr>
        <p:spPr>
          <a:xfrm>
            <a:off x="894886" y="6535903"/>
            <a:ext cx="400050" cy="184724"/>
          </a:xfrm>
          <a:prstGeom prst="rect">
            <a:avLst/>
          </a:prstGeom>
          <a:solidFill>
            <a:srgbClr val="8989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endParaRPr lang="en-US" sz="1350">
              <a:solidFill>
                <a:srgbClr val="FFFFFF"/>
              </a:solidFill>
              <a:latin typeface="Arial Unicode M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3831CF-CD86-408C-9487-58C56BE9F108}"/>
              </a:ext>
            </a:extLst>
          </p:cNvPr>
          <p:cNvSpPr txBox="1"/>
          <p:nvPr/>
        </p:nvSpPr>
        <p:spPr>
          <a:xfrm>
            <a:off x="1325129" y="6489129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200" dirty="0">
                <a:latin typeface="Arial Unicode MS"/>
              </a:rPr>
              <a:t>Ending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9EFD8D-C9C9-4A85-B5C2-718F07F82342}"/>
              </a:ext>
            </a:extLst>
          </p:cNvPr>
          <p:cNvSpPr txBox="1"/>
          <p:nvPr/>
        </p:nvSpPr>
        <p:spPr>
          <a:xfrm>
            <a:off x="972588" y="6308879"/>
            <a:ext cx="287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A1E314-BEF1-6DB6-6841-DFAEBCA4DC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531" y="3045779"/>
            <a:ext cx="1789048" cy="62279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D525FEF-EA31-1E8C-D305-C121ECBCF71C}"/>
              </a:ext>
            </a:extLst>
          </p:cNvPr>
          <p:cNvGrpSpPr/>
          <p:nvPr/>
        </p:nvGrpSpPr>
        <p:grpSpPr>
          <a:xfrm>
            <a:off x="649396" y="2590832"/>
            <a:ext cx="1911197" cy="392737"/>
            <a:chOff x="705958" y="2471564"/>
            <a:chExt cx="1911197" cy="39273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31093F6-BBFA-6C27-0146-39D0D6936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5958" y="2471564"/>
              <a:ext cx="977950" cy="38737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C968BE4-D3A2-5586-C27E-973C89168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58256" y="2515033"/>
              <a:ext cx="958899" cy="349268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4088E5A-D566-3D8F-700B-462038C15B16}"/>
              </a:ext>
            </a:extLst>
          </p:cNvPr>
          <p:cNvSpPr/>
          <p:nvPr/>
        </p:nvSpPr>
        <p:spPr>
          <a:xfrm>
            <a:off x="265608" y="5243254"/>
            <a:ext cx="11246015" cy="518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5DB569-B429-1280-CF9A-DA43890A751E}"/>
              </a:ext>
            </a:extLst>
          </p:cNvPr>
          <p:cNvSpPr/>
          <p:nvPr/>
        </p:nvSpPr>
        <p:spPr>
          <a:xfrm>
            <a:off x="418008" y="5780216"/>
            <a:ext cx="11246015" cy="629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477DF1-8A26-1C49-3AA2-01D30DE948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589" y="4251679"/>
            <a:ext cx="506704" cy="5182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334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  <p:bldP spid="14" grpId="0" animBg="1"/>
      <p:bldP spid="14" grpId="1" animBg="1"/>
      <p:bldP spid="23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866957" y="80033"/>
            <a:ext cx="10479106" cy="94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66"/>
                </a:solidFill>
                <a:latin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66"/>
                </a:solidFill>
                <a:latin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66"/>
                </a:solidFill>
                <a:latin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66"/>
                </a:solidFill>
                <a:latin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66"/>
                </a:solidFill>
                <a:latin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66"/>
                </a:solidFill>
                <a:latin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66"/>
                </a:solidFill>
                <a:latin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66"/>
                </a:solidFill>
                <a:latin typeface="Arial Unicode MS" pitchFamily="34" charset="-128"/>
              </a:defRPr>
            </a:lvl9pPr>
          </a:lstStyle>
          <a:p>
            <a:pPr marL="0" marR="0" lvl="0" indent="0" algn="ctr" defTabSz="12191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Investigator-Initiated Funding as Percent of Genomic Medicine Research Funding, 2015-2023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AD8536-1704-4458-A7EA-09672D31A5D6}"/>
              </a:ext>
            </a:extLst>
          </p:cNvPr>
          <p:cNvGrpSpPr/>
          <p:nvPr/>
        </p:nvGrpSpPr>
        <p:grpSpPr>
          <a:xfrm>
            <a:off x="1166301" y="945853"/>
            <a:ext cx="9641157" cy="5736889"/>
            <a:chOff x="1298827" y="945853"/>
            <a:chExt cx="9641157" cy="5736889"/>
          </a:xfrm>
        </p:grpSpPr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D2016057-DD96-41DF-B7DD-CBAC8056B6C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17250863"/>
                </p:ext>
              </p:extLst>
            </p:nvPr>
          </p:nvGraphicFramePr>
          <p:xfrm>
            <a:off x="1698933" y="945853"/>
            <a:ext cx="9241051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9DCF78C-938E-4BA9-B22A-0F997AB286E6}"/>
                </a:ext>
              </a:extLst>
            </p:cNvPr>
            <p:cNvSpPr txBox="1"/>
            <p:nvPr/>
          </p:nvSpPr>
          <p:spPr>
            <a:xfrm rot="16200000">
              <a:off x="-592396" y="3283537"/>
              <a:ext cx="41825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03864"/>
                  </a:solidFill>
                  <a:effectLst/>
                  <a:uLnTx/>
                  <a:uFillTx/>
                  <a:latin typeface="Arial"/>
                  <a:ea typeface="Helvetica Neue" charset="0"/>
                  <a:cs typeface="Helvetica Neue" charset="0"/>
                </a:rPr>
                <a:t>Percent Investigator-Initiated (%)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FF6B43-10DC-4AFD-BDFB-E876A84D10D0}"/>
                </a:ext>
              </a:extLst>
            </p:cNvPr>
            <p:cNvSpPr txBox="1"/>
            <p:nvPr/>
          </p:nvSpPr>
          <p:spPr>
            <a:xfrm>
              <a:off x="5723825" y="6282632"/>
              <a:ext cx="15188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Helvetica Neue" charset="0"/>
                  <a:cs typeface="Helvetica Neue" charset="0"/>
                </a:rPr>
                <a:t>Fiscal Year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E6046F3-36BC-4EF0-9614-23AF783A01F0}"/>
                </a:ext>
              </a:extLst>
            </p:cNvPr>
            <p:cNvSpPr txBox="1"/>
            <p:nvPr/>
          </p:nvSpPr>
          <p:spPr>
            <a:xfrm>
              <a:off x="5723825" y="6282631"/>
              <a:ext cx="15188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03864"/>
                  </a:solidFill>
                  <a:effectLst/>
                  <a:uLnTx/>
                  <a:uFillTx/>
                  <a:latin typeface="Arial"/>
                  <a:ea typeface="Helvetica Neue" charset="0"/>
                  <a:cs typeface="Helvetica Neue" charset="0"/>
                </a:rPr>
                <a:t>Fiscal Year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71367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DB55355-6DC4-46F0-8D8A-8322FA7E15A3}"/>
              </a:ext>
            </a:extLst>
          </p:cNvPr>
          <p:cNvSpPr txBox="1"/>
          <p:nvPr/>
        </p:nvSpPr>
        <p:spPr>
          <a:xfrm>
            <a:off x="1947454" y="1296962"/>
            <a:ext cx="7550007" cy="641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5000"/>
              </a:lnSpc>
              <a:spcAft>
                <a:spcPts val="1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Carol Bult				Jackson Labs</a:t>
            </a:r>
          </a:p>
          <a:p>
            <a:pPr defTabSz="457200">
              <a:lnSpc>
                <a:spcPct val="95000"/>
              </a:lnSpc>
              <a:spcAft>
                <a:spcPts val="1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Rex Chisholm 			Northwestern </a:t>
            </a:r>
          </a:p>
          <a:p>
            <a:pPr defTabSz="457200">
              <a:lnSpc>
                <a:spcPct val="95000"/>
              </a:lnSpc>
              <a:spcAft>
                <a:spcPts val="1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Pat Deverka			Deverka Consulting</a:t>
            </a:r>
          </a:p>
          <a:p>
            <a:pPr defTabSz="457200">
              <a:lnSpc>
                <a:spcPct val="95000"/>
              </a:lnSpc>
              <a:spcAft>
                <a:spcPts val="1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Geoff Ginsburg 		All of Us Research Program</a:t>
            </a:r>
          </a:p>
          <a:p>
            <a:pPr defTabSz="457200">
              <a:lnSpc>
                <a:spcPct val="95000"/>
              </a:lnSpc>
              <a:spcAft>
                <a:spcPts val="1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Gillian Hooker			Concert Genetics</a:t>
            </a:r>
          </a:p>
          <a:p>
            <a:pPr defTabSz="457200">
              <a:lnSpc>
                <a:spcPct val="95000"/>
              </a:lnSpc>
              <a:spcAft>
                <a:spcPts val="1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Gail Jarvik				U Washington</a:t>
            </a:r>
          </a:p>
          <a:p>
            <a:pPr defTabSz="457200">
              <a:lnSpc>
                <a:spcPct val="95000"/>
              </a:lnSpc>
              <a:spcAft>
                <a:spcPts val="1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George Mensah		NHLBI</a:t>
            </a:r>
          </a:p>
          <a:p>
            <a:pPr defTabSz="457200">
              <a:lnSpc>
                <a:spcPct val="95000"/>
              </a:lnSpc>
              <a:spcAft>
                <a:spcPts val="1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Casey Overby Taylor	Johns Hopkins</a:t>
            </a:r>
          </a:p>
          <a:p>
            <a:pPr defTabSz="457200">
              <a:lnSpc>
                <a:spcPct val="95000"/>
              </a:lnSpc>
              <a:spcAft>
                <a:spcPts val="1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Dan Roden 			Vanderbilt</a:t>
            </a:r>
          </a:p>
          <a:p>
            <a:pPr defTabSz="457200">
              <a:lnSpc>
                <a:spcPct val="95000"/>
              </a:lnSpc>
              <a:spcAft>
                <a:spcPts val="1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Marc Williams 		Geisinger</a:t>
            </a:r>
          </a:p>
          <a:p>
            <a:pPr defTabSz="457200">
              <a:lnSpc>
                <a:spcPct val="95000"/>
              </a:lnSpc>
              <a:spcAft>
                <a:spcPts val="100"/>
              </a:spcAft>
            </a:pP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defTabSz="457200">
              <a:lnSpc>
                <a:spcPct val="95000"/>
              </a:lnSpc>
              <a:spcAft>
                <a:spcPts val="100"/>
              </a:spcAft>
            </a:pPr>
            <a:r>
              <a:rPr lang="en-US" u="sng" dirty="0">
                <a:solidFill>
                  <a:schemeClr val="accent1">
                    <a:lumMod val="50000"/>
                  </a:schemeClr>
                </a:solidFill>
              </a:rPr>
              <a:t>NHGRI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defTabSz="457200">
              <a:lnSpc>
                <a:spcPct val="95000"/>
              </a:lnSpc>
              <a:spcAft>
                <a:spcPts val="1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Eric Green 				Erin Ramos</a:t>
            </a:r>
          </a:p>
          <a:p>
            <a:pPr defTabSz="457200">
              <a:lnSpc>
                <a:spcPct val="95000"/>
              </a:lnSpc>
              <a:spcAft>
                <a:spcPts val="1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Teri Manolio 			Robb Rowley</a:t>
            </a:r>
          </a:p>
          <a:p>
            <a:pPr defTabSz="457200">
              <a:lnSpc>
                <a:spcPct val="95000"/>
              </a:lnSpc>
              <a:spcAft>
                <a:spcPts val="100"/>
              </a:spcAft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			  Jahnavi Narula</a:t>
            </a:r>
          </a:p>
          <a:p>
            <a:pPr defTabSz="457200">
              <a:lnSpc>
                <a:spcPct val="95000"/>
              </a:lnSpc>
              <a:spcAft>
                <a:spcPts val="100"/>
              </a:spcAft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		</a:t>
            </a:r>
          </a:p>
          <a:p>
            <a:pPr marL="342900" indent="-342900">
              <a:lnSpc>
                <a:spcPct val="9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2441" y="107439"/>
            <a:ext cx="8074618" cy="10940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NACHGR Genomic Medicine Working Group Members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156956-D07F-4DF6-9DA9-14658A355A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80" y="0"/>
            <a:ext cx="3611880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B4058E7-81B6-4DCA-8DF9-FBE64A801FAA}"/>
              </a:ext>
            </a:extLst>
          </p:cNvPr>
          <p:cNvCxnSpPr>
            <a:cxnSpLocks/>
          </p:cNvCxnSpPr>
          <p:nvPr/>
        </p:nvCxnSpPr>
        <p:spPr>
          <a:xfrm>
            <a:off x="-1" y="15498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3738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DB55355-6DC4-46F0-8D8A-8322FA7E15A3}"/>
              </a:ext>
            </a:extLst>
          </p:cNvPr>
          <p:cNvSpPr txBox="1"/>
          <p:nvPr/>
        </p:nvSpPr>
        <p:spPr>
          <a:xfrm>
            <a:off x="334761" y="1203297"/>
            <a:ext cx="9667077" cy="5438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90000"/>
              </a:lnSpc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2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  <a:r>
              <a:rPr kumimoji="0" lang="en-US" sz="22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“…solicit proposals that stimulate innovation and advance under- standing of when, where, and how best to implement the use </a:t>
            </a:r>
            <a:r>
              <a:rPr kumimoji="0" lang="en-US" sz="220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sharing</a:t>
            </a:r>
            <a:r>
              <a:rPr kumimoji="0" lang="en-US" sz="2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 genomic information and technologies in clinical care </a:t>
            </a:r>
            <a:r>
              <a:rPr kumimoji="0" lang="en-US" sz="220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provided to all persons irrespective of racial/ethnic background or socioeconomic status</a:t>
            </a:r>
            <a:r>
              <a:rPr kumimoji="0" lang="en-US" sz="22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pPr marL="342900" indent="-342900" defTabSz="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Broadly applicable (not specific disease, condition, gene)</a:t>
            </a:r>
          </a:p>
          <a:p>
            <a:pPr marL="342900" indent="-342900" defTabSz="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NCI co-funding</a:t>
            </a:r>
          </a:p>
          <a:p>
            <a:pPr marL="342900" indent="-342900" defTabSz="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2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Include ancestrally diverse and underrepresented populations</a:t>
            </a:r>
          </a:p>
          <a:p>
            <a:pPr marL="342900" indent="-342900" defTabSz="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20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Requires Plan for Enhancing Diverse Perspectives (PEDP)</a:t>
            </a:r>
          </a:p>
          <a:p>
            <a:pPr marL="342900" indent="-342900" defTabSz="4572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Encourages studies addressing health disparities</a:t>
            </a:r>
            <a:endParaRPr kumimoji="0" lang="en-US" sz="220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90000"/>
              </a:lnSpc>
              <a:spcAft>
                <a:spcPts val="1200"/>
              </a:spcAft>
            </a:pPr>
            <a:r>
              <a:rPr lang="en-US" sz="2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  <a:p>
            <a:pPr marL="342900" indent="-342900" algn="l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Implementing genomic medicine</a:t>
            </a:r>
          </a:p>
          <a:p>
            <a:pPr marL="342900" indent="-342900" algn="l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Facilitating analysis of clinical genomic data</a:t>
            </a:r>
          </a:p>
          <a:p>
            <a:pPr marL="342900" indent="-342900" algn="l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Improving clinical access to </a:t>
            </a:r>
            <a:r>
              <a:rPr lang="en-US" sz="2200" i="0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sharing of </a:t>
            </a:r>
            <a:r>
              <a:rPr lang="en-US" sz="22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genomic data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4165" y="156232"/>
            <a:ext cx="9583606" cy="1048512"/>
          </a:xfrm>
        </p:spPr>
        <p:txBody>
          <a:bodyPr anchor="ctr">
            <a:no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Advancing Genomic Medicine Research (AGMR)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RFAs-HG-23-032/033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B50995B-AFAA-4F47-8010-81381E69FC9E}"/>
              </a:ext>
            </a:extLst>
          </p:cNvPr>
          <p:cNvGrpSpPr/>
          <p:nvPr/>
        </p:nvGrpSpPr>
        <p:grpSpPr>
          <a:xfrm>
            <a:off x="10142220" y="5572"/>
            <a:ext cx="2051425" cy="6849517"/>
            <a:chOff x="10142220" y="5572"/>
            <a:chExt cx="2051425" cy="684951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AE5D3C8-023F-4E8E-87C9-168E8742E5EE}"/>
                </a:ext>
              </a:extLst>
            </p:cNvPr>
            <p:cNvGrpSpPr/>
            <p:nvPr/>
          </p:nvGrpSpPr>
          <p:grpSpPr>
            <a:xfrm>
              <a:off x="10159870" y="1191229"/>
              <a:ext cx="2032130" cy="1415573"/>
              <a:chOff x="2920425" y="2743833"/>
              <a:chExt cx="2421648" cy="1684441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3BC6167F-8B3D-4C43-B059-5C5029106F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0425" y="2743833"/>
                <a:ext cx="1248555" cy="1684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3">
                <a:extLst>
                  <a:ext uri="{FF2B5EF4-FFF2-40B4-BE49-F238E27FC236}">
                    <a16:creationId xmlns:a16="http://schemas.microsoft.com/office/drawing/2014/main" id="{DE2B7EC2-2A3F-412B-907C-27D074A60B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8980" y="2743833"/>
                <a:ext cx="1173093" cy="1684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66B2E7CD-F272-4FC5-86AF-3F784EFCAA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9369" y="5572"/>
              <a:ext cx="2032631" cy="1185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9ED4C38-A2B3-478F-A7FC-3F5B80EEA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59369" y="2614422"/>
              <a:ext cx="2032631" cy="1339108"/>
            </a:xfrm>
            <a:prstGeom prst="rect">
              <a:avLst/>
            </a:prstGeom>
            <a:ln>
              <a:solidFill>
                <a:srgbClr val="4472C4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B283600-3D33-4792-904D-78193A2EA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42220" y="3941201"/>
              <a:ext cx="2047615" cy="1465951"/>
            </a:xfrm>
            <a:prstGeom prst="rect">
              <a:avLst/>
            </a:prstGeom>
            <a:ln>
              <a:noFill/>
            </a:ln>
            <a:effectLst>
              <a:softEdge rad="12700"/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468CF9A-DA99-425D-A580-BE630BFED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9369" y="5409681"/>
              <a:ext cx="2034276" cy="1445408"/>
            </a:xfrm>
            <a:prstGeom prst="rect">
              <a:avLst/>
            </a:prstGeom>
            <a:ln>
              <a:solidFill>
                <a:srgbClr val="4472C4"/>
              </a:solidFill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24205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DB55355-6DC4-46F0-8D8A-8322FA7E15A3}"/>
              </a:ext>
            </a:extLst>
          </p:cNvPr>
          <p:cNvSpPr txBox="1"/>
          <p:nvPr/>
        </p:nvSpPr>
        <p:spPr>
          <a:xfrm>
            <a:off x="472769" y="1465303"/>
            <a:ext cx="9144001" cy="633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marR="0" lvl="0" indent="-339725" algn="l" defTabSz="1219170" rtl="0" eaLnBrk="1" fontAlgn="auto" latinLnBrk="0" hangingPunct="1">
              <a:lnSpc>
                <a:spcPct val="95000"/>
              </a:lnSpc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 public health approaches for implementing population-wide genomic screening</a:t>
            </a:r>
          </a:p>
          <a:p>
            <a:pPr marL="339725" marR="0" lvl="0" indent="-339725" algn="l" defTabSz="1219170" rtl="0" eaLnBrk="1" fontAlgn="auto" latinLnBrk="0" hangingPunct="1">
              <a:lnSpc>
                <a:spcPct val="95000"/>
              </a:lnSpc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Apply multiple “omics” approaches for comprehensive characterization of disease presentation, progression, and response to treatment; develop predictive tools for onset or worsening of disease and/or response to therapy</a:t>
            </a:r>
          </a:p>
          <a:p>
            <a:pPr marL="339725" marR="0" lvl="0" indent="-339725" algn="l" defTabSz="1219170" rtl="0" eaLnBrk="1" fontAlgn="auto" latinLnBrk="0" hangingPunct="1">
              <a:lnSpc>
                <a:spcPct val="95000"/>
              </a:lnSpc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 and use genomic learning healthcare systems for knowledge generation and improvements in clinical care</a:t>
            </a:r>
          </a:p>
          <a:p>
            <a:pPr marL="971550" lvl="1" indent="-346075">
              <a:lnSpc>
                <a:spcPct val="9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Develop a genomic medicine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  <a:latin typeface="Arial"/>
              </a:rPr>
              <a:t>eConsult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 service</a:t>
            </a:r>
          </a:p>
          <a:p>
            <a:pPr marL="342900" indent="-342900">
              <a:lnSpc>
                <a:spcPct val="9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Develop a genomics-based clinical informatics research strategy to improve detection, treatment, and reporting of genetic disorders in clinical settings</a:t>
            </a:r>
          </a:p>
          <a:p>
            <a:pPr marL="342900" indent="-342900">
              <a:lnSpc>
                <a:spcPct val="9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endParaRPr lang="en-US" sz="2600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 marL="342900" indent="-342900">
              <a:lnSpc>
                <a:spcPct val="9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endParaRPr lang="en-US" sz="2600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51749" y="246779"/>
            <a:ext cx="8074618" cy="10940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Strategic Vision: Genomic Medicine Research Opportunities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156956-D07F-4DF6-9DA9-14658A355A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726" y="0"/>
            <a:ext cx="361188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5555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DB55355-6DC4-46F0-8D8A-8322FA7E15A3}"/>
              </a:ext>
            </a:extLst>
          </p:cNvPr>
          <p:cNvSpPr txBox="1"/>
          <p:nvPr/>
        </p:nvSpPr>
        <p:spPr>
          <a:xfrm>
            <a:off x="472769" y="1465303"/>
            <a:ext cx="9144001" cy="633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marR="0" lvl="0" indent="-339725" algn="l" defTabSz="1219170" rtl="0" eaLnBrk="1" fontAlgn="auto" latinLnBrk="0" hangingPunct="1">
              <a:lnSpc>
                <a:spcPct val="95000"/>
              </a:lnSpc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 public health approaches for implementing population-wide genomic screening</a:t>
            </a:r>
          </a:p>
          <a:p>
            <a:pPr marL="342900" marR="0" lvl="0" indent="-342900" algn="l" defTabSz="1219170" rtl="0" eaLnBrk="1" fontAlgn="auto" latinLnBrk="0" hangingPunct="1">
              <a:lnSpc>
                <a:spcPct val="95000"/>
              </a:lnSpc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Apply multiple “omics” approaches for comprehensive characterization of disease presentation, progression, and response to treatment; develop predictive tools for onset or worsening of disease and/or response to therapy</a:t>
            </a:r>
          </a:p>
          <a:p>
            <a:pPr marL="342900" marR="0" lvl="0" indent="-342900" algn="l" defTabSz="1219170" rtl="0" eaLnBrk="1" fontAlgn="auto" latinLnBrk="0" hangingPunct="1">
              <a:lnSpc>
                <a:spcPct val="95000"/>
              </a:lnSpc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 and use genomic learning healthcare systems for knowledge generation and improvements in clinical care</a:t>
            </a:r>
          </a:p>
          <a:p>
            <a:pPr marL="971550" lvl="1" indent="-346075">
              <a:lnSpc>
                <a:spcPct val="9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Develop a genomic medicine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  <a:latin typeface="Arial"/>
              </a:rPr>
              <a:t>eConsult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 service</a:t>
            </a:r>
          </a:p>
          <a:p>
            <a:pPr marL="342900" indent="-342900">
              <a:lnSpc>
                <a:spcPct val="9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Develop a genomics-based clinical informatics research strategy to improve detection, treatment, and reporting of genetic disorders in clinical settings</a:t>
            </a:r>
          </a:p>
          <a:p>
            <a:pPr marL="342900" indent="-342900">
              <a:lnSpc>
                <a:spcPct val="9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endParaRPr lang="en-US" sz="2600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 marL="342900" indent="-342900">
              <a:lnSpc>
                <a:spcPct val="9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endParaRPr lang="en-US" sz="2600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51749" y="246779"/>
            <a:ext cx="8074618" cy="10940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Strategic Vision: Genomic Medicine Research Opportunities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156956-D07F-4DF6-9DA9-14658A355A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726" y="0"/>
            <a:ext cx="361188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0924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DB55355-6DC4-46F0-8D8A-8322FA7E15A3}"/>
              </a:ext>
            </a:extLst>
          </p:cNvPr>
          <p:cNvSpPr txBox="1"/>
          <p:nvPr/>
        </p:nvSpPr>
        <p:spPr>
          <a:xfrm>
            <a:off x="472769" y="1465303"/>
            <a:ext cx="9144001" cy="633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marR="0" lvl="0" indent="-339725" algn="l" defTabSz="1219170" rtl="0" eaLnBrk="1" fontAlgn="auto" latinLnBrk="0" hangingPunct="1">
              <a:lnSpc>
                <a:spcPct val="95000"/>
              </a:lnSpc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 public health approaches for implementing population-wide genomic screening</a:t>
            </a:r>
          </a:p>
          <a:p>
            <a:pPr marL="339725" marR="0" lvl="0" indent="-339725" algn="l" defTabSz="1219170" rtl="0" eaLnBrk="1" fontAlgn="auto" latinLnBrk="0" hangingPunct="1">
              <a:lnSpc>
                <a:spcPct val="95000"/>
              </a:lnSpc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Apply multiple “omics” approaches for comprehensive characterization of disease presentation, progression, and response to treatment; develop predictive tools for onset or worsening of disease and/or response to therapy</a:t>
            </a:r>
          </a:p>
          <a:p>
            <a:pPr marL="342900" marR="0" lvl="0" indent="-342900" algn="l" defTabSz="1219170" rtl="0" eaLnBrk="1" fontAlgn="auto" latinLnBrk="0" hangingPunct="1">
              <a:lnSpc>
                <a:spcPct val="95000"/>
              </a:lnSpc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 and use genomic learning healthcare systems for knowledge generation and improvements in clinical care</a:t>
            </a:r>
          </a:p>
          <a:p>
            <a:pPr marL="971550" lvl="1" indent="-346075">
              <a:lnSpc>
                <a:spcPct val="9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Develop a genomic medicine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  <a:latin typeface="Arial"/>
              </a:rPr>
              <a:t>eConsult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 service</a:t>
            </a:r>
          </a:p>
          <a:p>
            <a:pPr marL="342900" indent="-342900">
              <a:lnSpc>
                <a:spcPct val="9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Develop a genomics-based clinical informatics research strategy to improve detection, treatment, and reporting of genetic disorders in clinical settings</a:t>
            </a:r>
          </a:p>
          <a:p>
            <a:pPr marL="342900" indent="-342900">
              <a:lnSpc>
                <a:spcPct val="9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endParaRPr lang="en-US" sz="2600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 marL="342900" indent="-342900">
              <a:lnSpc>
                <a:spcPct val="9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endParaRPr lang="en-US" sz="2600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51749" y="246779"/>
            <a:ext cx="8074618" cy="10940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Strategic Vision: Genomic Medicine Research Opportunities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156956-D07F-4DF6-9DA9-14658A355A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726" y="0"/>
            <a:ext cx="361188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95295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DB55355-6DC4-46F0-8D8A-8322FA7E15A3}"/>
              </a:ext>
            </a:extLst>
          </p:cNvPr>
          <p:cNvSpPr txBox="1"/>
          <p:nvPr/>
        </p:nvSpPr>
        <p:spPr>
          <a:xfrm>
            <a:off x="472769" y="1465303"/>
            <a:ext cx="9144001" cy="633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marR="0" lvl="0" indent="-339725" algn="l" defTabSz="1219170" rtl="0" eaLnBrk="1" fontAlgn="auto" latinLnBrk="0" hangingPunct="1">
              <a:lnSpc>
                <a:spcPct val="95000"/>
              </a:lnSpc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 public health approaches for implementing population-wide genomic screening</a:t>
            </a:r>
          </a:p>
          <a:p>
            <a:pPr marL="339725" marR="0" lvl="0" indent="-339725" algn="l" defTabSz="1219170" rtl="0" eaLnBrk="1" fontAlgn="auto" latinLnBrk="0" hangingPunct="1">
              <a:lnSpc>
                <a:spcPct val="95000"/>
              </a:lnSpc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Apply multiple “omics” approaches for comprehensive characterization of disease presentation, progression, and response to treatment; develop predictive tools for onset or worsening of disease and/or response to therapy</a:t>
            </a:r>
          </a:p>
          <a:p>
            <a:pPr marL="339725" marR="0" lvl="0" indent="-339725" algn="l" defTabSz="1219170" rtl="0" eaLnBrk="1" fontAlgn="auto" latinLnBrk="0" hangingPunct="1">
              <a:lnSpc>
                <a:spcPct val="95000"/>
              </a:lnSpc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 and use genomic learning healthcare systems for knowledge generation and improvements in clinical care</a:t>
            </a:r>
          </a:p>
          <a:p>
            <a:pPr marL="971550" lvl="1" indent="-346075">
              <a:lnSpc>
                <a:spcPct val="9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Develop a genomic medicine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  <a:latin typeface="Arial"/>
              </a:rPr>
              <a:t>eConsult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 service</a:t>
            </a:r>
          </a:p>
          <a:p>
            <a:pPr marL="342900" indent="-342900">
              <a:lnSpc>
                <a:spcPct val="9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Develop a genomics-based clinical informatics research strategy to improve detection, treatment, and reporting of genetic disorders in clinical settings</a:t>
            </a:r>
          </a:p>
          <a:p>
            <a:pPr marL="342900" indent="-342900">
              <a:lnSpc>
                <a:spcPct val="9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endParaRPr lang="en-US" sz="2600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 marL="342900" indent="-342900">
              <a:lnSpc>
                <a:spcPct val="9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endParaRPr lang="en-US" sz="2600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51749" y="246779"/>
            <a:ext cx="8074618" cy="10940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Strategic Vision: Genomic Medicine Research Opportunities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156956-D07F-4DF6-9DA9-14658A355A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726" y="0"/>
            <a:ext cx="361188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0616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DB55355-6DC4-46F0-8D8A-8322FA7E15A3}"/>
              </a:ext>
            </a:extLst>
          </p:cNvPr>
          <p:cNvSpPr txBox="1"/>
          <p:nvPr/>
        </p:nvSpPr>
        <p:spPr>
          <a:xfrm>
            <a:off x="472769" y="1465303"/>
            <a:ext cx="9144001" cy="633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marR="0" lvl="0" indent="-339725" algn="l" defTabSz="1219170" rtl="0" eaLnBrk="1" fontAlgn="auto" latinLnBrk="0" hangingPunct="1">
              <a:lnSpc>
                <a:spcPct val="95000"/>
              </a:lnSpc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 public health approaches for implementing population-wide genomic screening</a:t>
            </a:r>
          </a:p>
          <a:p>
            <a:pPr marL="339725" marR="0" lvl="0" indent="-339725" algn="l" defTabSz="1219170" rtl="0" eaLnBrk="1" fontAlgn="auto" latinLnBrk="0" hangingPunct="1">
              <a:lnSpc>
                <a:spcPct val="95000"/>
              </a:lnSpc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Apply multiple “omics” approaches for comprehensive characterization of disease presentation, progression, and response to treatment; develop predictive tools for onset or worsening of disease and/or response to therapy</a:t>
            </a:r>
          </a:p>
          <a:p>
            <a:pPr marL="339725" marR="0" lvl="0" indent="-339725" algn="l" defTabSz="1219170" rtl="0" eaLnBrk="1" fontAlgn="auto" latinLnBrk="0" hangingPunct="1">
              <a:lnSpc>
                <a:spcPct val="95000"/>
              </a:lnSpc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 and use genomic learning healthcare systems for knowledge generation and improvements in clinical care</a:t>
            </a:r>
          </a:p>
          <a:p>
            <a:pPr marL="971550" lvl="1" indent="-363538">
              <a:lnSpc>
                <a:spcPct val="95000"/>
              </a:lnSpc>
              <a:spcAft>
                <a:spcPts val="1000"/>
              </a:spcAft>
              <a:buFont typeface="Wingdings" panose="05000000000000000000" pitchFamily="2" charset="2"/>
              <a:buChar char="ü"/>
              <a:defRPr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Develop a genomic medicine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  <a:latin typeface="Arial"/>
              </a:rPr>
              <a:t>eConsult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 service</a:t>
            </a:r>
          </a:p>
          <a:p>
            <a:pPr marL="339725" indent="-339725">
              <a:lnSpc>
                <a:spcPct val="9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Develop a genomics-based clinical informatics research strategy to improve detection, treatment, and reporting of genetic disorders in clinical settings</a:t>
            </a:r>
          </a:p>
          <a:p>
            <a:pPr marL="342900" indent="-342900">
              <a:lnSpc>
                <a:spcPct val="9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endParaRPr lang="en-US" sz="2600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 marL="342900" indent="-342900">
              <a:lnSpc>
                <a:spcPct val="9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endParaRPr lang="en-US" sz="2600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51749" y="246779"/>
            <a:ext cx="8074618" cy="10940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Strategic Vision: Genomic Medicine Research Opportunities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156956-D07F-4DF6-9DA9-14658A355A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726" y="0"/>
            <a:ext cx="361188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8179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DB55355-6DC4-46F0-8D8A-8322FA7E15A3}"/>
              </a:ext>
            </a:extLst>
          </p:cNvPr>
          <p:cNvSpPr txBox="1"/>
          <p:nvPr/>
        </p:nvSpPr>
        <p:spPr>
          <a:xfrm>
            <a:off x="472769" y="1465303"/>
            <a:ext cx="9144001" cy="633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marR="0" lvl="0" indent="-339725" algn="l" defTabSz="1219170" rtl="0" eaLnBrk="1" fontAlgn="auto" latinLnBrk="0" hangingPunct="1">
              <a:lnSpc>
                <a:spcPct val="95000"/>
              </a:lnSpc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 public health approaches for implementing population-wide genomic screening</a:t>
            </a:r>
          </a:p>
          <a:p>
            <a:pPr marL="339725" marR="0" lvl="0" indent="-339725" algn="l" defTabSz="1219170" rtl="0" eaLnBrk="1" fontAlgn="auto" latinLnBrk="0" hangingPunct="1">
              <a:lnSpc>
                <a:spcPct val="95000"/>
              </a:lnSpc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Apply multiple “omics” approaches for comprehensive characterization of disease presentation, progression, and response to treatment; develop predictive tools for onset or worsening of disease and/or response to therapy</a:t>
            </a:r>
          </a:p>
          <a:p>
            <a:pPr marL="339725" marR="0" lvl="0" indent="-339725" algn="l" defTabSz="1219170" rtl="0" eaLnBrk="1" fontAlgn="auto" latinLnBrk="0" hangingPunct="1">
              <a:lnSpc>
                <a:spcPct val="95000"/>
              </a:lnSpc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 and use genomic learning healthcare systems for knowledge generation and improvements in clinical care</a:t>
            </a:r>
          </a:p>
          <a:p>
            <a:pPr marL="971550" lvl="1" indent="-363538">
              <a:lnSpc>
                <a:spcPct val="95000"/>
              </a:lnSpc>
              <a:spcAft>
                <a:spcPts val="1000"/>
              </a:spcAft>
              <a:buFont typeface="Wingdings" panose="05000000000000000000" pitchFamily="2" charset="2"/>
              <a:buChar char="ü"/>
              <a:defRPr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Develop a genomic medicine </a:t>
            </a:r>
            <a:r>
              <a:rPr lang="en-US" sz="2600" dirty="0" err="1">
                <a:solidFill>
                  <a:schemeClr val="accent1">
                    <a:lumMod val="50000"/>
                  </a:schemeClr>
                </a:solidFill>
                <a:latin typeface="Arial"/>
              </a:rPr>
              <a:t>eConsult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 service</a:t>
            </a:r>
          </a:p>
          <a:p>
            <a:pPr marL="339725" indent="-339725">
              <a:lnSpc>
                <a:spcPct val="95000"/>
              </a:lnSpc>
              <a:spcAft>
                <a:spcPts val="1000"/>
              </a:spcAft>
              <a:buFont typeface="Wingdings" panose="05000000000000000000" pitchFamily="2" charset="2"/>
              <a:buChar char="ü"/>
              <a:defRPr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Develop a genomics-based clinical informatics research strategy to improve detection, treatment, and reporting of genetic disorders in clinical settings</a:t>
            </a:r>
          </a:p>
          <a:p>
            <a:pPr marL="342900" indent="-342900">
              <a:lnSpc>
                <a:spcPct val="9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endParaRPr lang="en-US" sz="2600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  <a:p>
            <a:pPr marL="342900" indent="-342900">
              <a:lnSpc>
                <a:spcPct val="9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endParaRPr lang="en-US" sz="2600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51749" y="246779"/>
            <a:ext cx="8074618" cy="10940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Strategic Vision: Genomic Medicine Research Opportunities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156956-D07F-4DF6-9DA9-14658A355A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726" y="0"/>
            <a:ext cx="361188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386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0569"/>
            <a:ext cx="4571021" cy="791188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Many Thanks…</a:t>
            </a: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635" y="733344"/>
            <a:ext cx="3520120" cy="68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5" t="32889" r="1375" b="52000"/>
          <a:stretch>
            <a:fillRect/>
          </a:stretch>
        </p:blipFill>
        <p:spPr bwMode="auto">
          <a:xfrm>
            <a:off x="7793635" y="1498911"/>
            <a:ext cx="3505639" cy="66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7800493" y="2168850"/>
            <a:ext cx="1694027" cy="1218257"/>
            <a:chOff x="1425936" y="3493521"/>
            <a:chExt cx="2024929" cy="1797835"/>
          </a:xfrm>
        </p:grpSpPr>
        <p:grpSp>
          <p:nvGrpSpPr>
            <p:cNvPr id="19" name="Group 18"/>
            <p:cNvGrpSpPr/>
            <p:nvPr/>
          </p:nvGrpSpPr>
          <p:grpSpPr>
            <a:xfrm>
              <a:off x="1425936" y="3493521"/>
              <a:ext cx="2024929" cy="1734293"/>
              <a:chOff x="1425936" y="3493521"/>
              <a:chExt cx="2024929" cy="1734293"/>
            </a:xfrm>
          </p:grpSpPr>
          <p:sp>
            <p:nvSpPr>
              <p:cNvPr id="22" name="Rectangle 21"/>
              <p:cNvSpPr/>
              <p:nvPr/>
            </p:nvSpPr>
            <p:spPr bwMode="auto">
              <a:xfrm>
                <a:off x="1425936" y="3581401"/>
                <a:ext cx="2024929" cy="1646413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aramond" pitchFamily="18" charset="0"/>
                  <a:ea typeface="+mn-ea"/>
                  <a:cs typeface="Arial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567842" y="3493521"/>
                <a:ext cx="1815503" cy="7083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5E5FF">
                        <a:lumMod val="25000"/>
                      </a:srgbClr>
                    </a:solidFill>
                    <a:effectLst/>
                    <a:uLnTx/>
                    <a:uFillTx/>
                    <a:latin typeface="Garamond"/>
                    <a:ea typeface="+mn-ea"/>
                    <a:cs typeface="+mn-cs"/>
                  </a:rPr>
                  <a:t>NSIGHT</a:t>
                </a: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0880" y="4063998"/>
              <a:ext cx="1697302" cy="63858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678495" y="4708309"/>
              <a:ext cx="1593662" cy="583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E5E5FF">
                      <a:lumMod val="25000"/>
                    </a:srgbClr>
                  </a:solidFill>
                  <a:effectLst/>
                  <a:uLnTx/>
                  <a:uFillTx/>
                  <a:latin typeface="Garamond"/>
                  <a:ea typeface="+mn-ea"/>
                  <a:cs typeface="+mn-cs"/>
                </a:rPr>
                <a:t>Newborn Sequencing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808875" y="3418485"/>
            <a:ext cx="1685646" cy="1333306"/>
            <a:chOff x="1036079" y="1646829"/>
            <a:chExt cx="2571750" cy="1909528"/>
          </a:xfrm>
        </p:grpSpPr>
        <p:sp>
          <p:nvSpPr>
            <p:cNvPr id="25" name="Rectangle 24"/>
            <p:cNvSpPr/>
            <p:nvPr/>
          </p:nvSpPr>
          <p:spPr bwMode="auto">
            <a:xfrm>
              <a:off x="1036079" y="1646829"/>
              <a:ext cx="2571750" cy="190952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6079" y="1646829"/>
              <a:ext cx="2571750" cy="126682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3113" y="2891455"/>
              <a:ext cx="2088121" cy="664902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459" y="3418485"/>
            <a:ext cx="1777626" cy="132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40806" y="4433081"/>
            <a:ext cx="3308338" cy="2343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Carol Bult, Rex Chisholm, Pat Deverka, Geoff Ginsburg, Gillian Hooker, Gail Jarvik, George Mensah, Casey Overby Taylor, Dan Roden, Marc Williams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DEF1DD-AACF-402D-894E-266ADABC00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8151" y="2228400"/>
            <a:ext cx="1742616" cy="11149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0113CD-543E-44E2-90EA-8A0A07CFFC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0493" y="6065676"/>
            <a:ext cx="3529974" cy="694292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E568180A-80C2-4F13-9941-7BE48F7922F6}"/>
              </a:ext>
            </a:extLst>
          </p:cNvPr>
          <p:cNvSpPr txBox="1">
            <a:spLocks/>
          </p:cNvSpPr>
          <p:nvPr/>
        </p:nvSpPr>
        <p:spPr>
          <a:xfrm>
            <a:off x="7032890" y="2"/>
            <a:ext cx="5041611" cy="791187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 fontScale="975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Genomic Medicine Program Investigators and Participants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C002D8-1358-4E69-A8B5-62F0531ADE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8875" y="4833287"/>
            <a:ext cx="3506940" cy="114940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0864CBB-1A1B-4471-AB8D-04D84D14C8A6}"/>
              </a:ext>
            </a:extLst>
          </p:cNvPr>
          <p:cNvSpPr/>
          <p:nvPr/>
        </p:nvSpPr>
        <p:spPr>
          <a:xfrm>
            <a:off x="380720" y="830297"/>
            <a:ext cx="2801391" cy="588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Veronica Abraham</a:t>
            </a:r>
          </a:p>
          <a:p>
            <a:pPr marL="0" marR="0" lvl="0" indent="0" algn="l" defTabSz="121917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Zo Bly</a:t>
            </a:r>
          </a:p>
          <a:p>
            <a:pPr marL="0" marR="0" lvl="0" indent="0" algn="l" defTabSz="121917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Marcus Brown</a:t>
            </a:r>
          </a:p>
          <a:p>
            <a:pPr marL="0" marR="0" lvl="0" indent="0" algn="l" defTabSz="121917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Christine Chang</a:t>
            </a:r>
          </a:p>
          <a:p>
            <a:pPr marL="0" marR="0" lvl="0" indent="0" algn="l" defTabSz="121917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Jessica Chong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Heather Colley</a:t>
            </a:r>
          </a:p>
          <a:p>
            <a:pPr marL="0" marR="0" lvl="0" indent="0" algn="l" defTabSz="121917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Priscilla Crockett</a:t>
            </a:r>
          </a:p>
          <a:p>
            <a:pPr>
              <a:lnSpc>
                <a:spcPct val="95000"/>
              </a:lnSpc>
              <a:defRPr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Jyoti Dayal</a:t>
            </a:r>
          </a:p>
          <a:p>
            <a:pPr marL="0" marR="0" lvl="0" indent="0" algn="l" defTabSz="121917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Carmen Demetriou</a:t>
            </a:r>
          </a:p>
          <a:p>
            <a:pPr marL="0" marR="0" lvl="0" indent="0" algn="l" defTabSz="121917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Eric Green</a:t>
            </a:r>
          </a:p>
          <a:p>
            <a:pPr marL="0" marR="0" lvl="0" indent="0" algn="l" defTabSz="121917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Peggy Hall</a:t>
            </a:r>
          </a:p>
          <a:p>
            <a:pPr marL="0" marR="0" lvl="0" indent="0" algn="l" defTabSz="121917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Sarah Hutchison</a:t>
            </a:r>
          </a:p>
          <a:p>
            <a:pPr marL="0" marR="0" lvl="0" indent="0" algn="l" defTabSz="121917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Deanna Ingersoll</a:t>
            </a:r>
          </a:p>
          <a:p>
            <a:pPr marL="0" marR="0" lvl="0" indent="0" algn="l" defTabSz="121917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Rongling Li</a:t>
            </a:r>
          </a:p>
          <a:p>
            <a:pPr marL="0" marR="0" lvl="0" indent="0" algn="l" defTabSz="1219170" rtl="0" eaLnBrk="1" fontAlgn="auto" latinLnBrk="0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Alanna Kulchak Rahm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1219170" rtl="0" eaLnBrk="0" fontAlgn="base" latinLnBrk="0" hangingPunct="0">
              <a:lnSpc>
                <a:spcPct val="95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Esperes Mfwilwakanda Iman Martin</a:t>
            </a:r>
          </a:p>
          <a:p>
            <a:pPr marL="0" marR="0" lvl="0" indent="0" algn="l" defTabSz="1219170" rtl="0" eaLnBrk="0" fontAlgn="base" latinLnBrk="0" hangingPunct="0">
              <a:lnSpc>
                <a:spcPct val="95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Joannella Morales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6C56C790-5BFA-45B8-B641-8EB6FB118B40}"/>
              </a:ext>
            </a:extLst>
          </p:cNvPr>
          <p:cNvSpPr txBox="1">
            <a:spLocks/>
          </p:cNvSpPr>
          <p:nvPr/>
        </p:nvSpPr>
        <p:spPr bwMode="auto">
          <a:xfrm>
            <a:off x="3543852" y="891115"/>
            <a:ext cx="3040822" cy="298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l" defTabSz="121917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Jahnavi Narula</a:t>
            </a:r>
          </a:p>
          <a:p>
            <a:pPr marL="0" marR="0" lvl="0" indent="0" algn="l" defTabSz="121917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Weini Ogbagiorgis</a:t>
            </a:r>
          </a:p>
          <a:p>
            <a:pPr marL="0" marR="0" lvl="0" indent="0" algn="l" defTabSz="121917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Erin Ramos</a:t>
            </a:r>
          </a:p>
          <a:p>
            <a:pPr marL="0" marR="0" lvl="0" indent="0" algn="l" defTabSz="121917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Renee Rider</a:t>
            </a:r>
          </a:p>
          <a:p>
            <a:pPr marL="0" marR="0" lvl="0" indent="0" algn="l" defTabSz="121917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Karyn Roberts</a:t>
            </a:r>
          </a:p>
          <a:p>
            <a:pPr marL="0" marR="0" lvl="0" indent="0" algn="l" defTabSz="121917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Robb Rowley</a:t>
            </a:r>
          </a:p>
          <a:p>
            <a:pPr marL="0" marR="0" lvl="0" indent="0" algn="l" defTabSz="121917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Alessandra Serrano- Marroquin</a:t>
            </a:r>
          </a:p>
          <a:p>
            <a:pPr marL="0" marR="0" lvl="0" indent="0" algn="l" defTabSz="121917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Simona Volpi</a:t>
            </a:r>
          </a:p>
          <a:p>
            <a:pPr marL="0" marR="0" lvl="0" indent="0" algn="l" defTabSz="121917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Nephi Walton</a:t>
            </a:r>
          </a:p>
          <a:p>
            <a:pPr marL="0" marR="0" lvl="0" indent="0" algn="l" defTabSz="121917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Riley Wilson</a:t>
            </a:r>
          </a:p>
        </p:txBody>
      </p:sp>
    </p:spTree>
    <p:extLst>
      <p:ext uri="{BB962C8B-B14F-4D97-AF65-F5344CB8AC3E}">
        <p14:creationId xmlns:p14="http://schemas.microsoft.com/office/powerpoint/2010/main" val="130181793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DB55355-6DC4-46F0-8D8A-8322FA7E15A3}"/>
              </a:ext>
            </a:extLst>
          </p:cNvPr>
          <p:cNvSpPr txBox="1"/>
          <p:nvPr/>
        </p:nvSpPr>
        <p:spPr>
          <a:xfrm>
            <a:off x="542441" y="1230168"/>
            <a:ext cx="9368813" cy="2805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Increase uptake of cascade screening (Feb 2021)</a:t>
            </a:r>
          </a:p>
          <a:p>
            <a:pPr marL="342900" marR="0" lvl="0" indent="-342900" algn="l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Promote collaboration on and distribution of shareable custom genomic applications in Cerner and Epic (Oct 2021)</a:t>
            </a:r>
          </a:p>
          <a:p>
            <a:pPr marL="342900" marR="0" lvl="0" indent="-342900" algn="l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Develop and distribute a standard set of outcome measures from genomic LHS (Oct 2021)</a:t>
            </a:r>
          </a:p>
          <a:p>
            <a:pPr marL="342900" marR="0" lvl="0" indent="-342900" algn="l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>
                <a:solidFill>
                  <a:srgbClr val="FFFFFF"/>
                </a:solidFill>
                <a:latin typeface="Arial"/>
              </a:rPr>
              <a:t>Evidence generation– additional clinical trials?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2441" y="34287"/>
            <a:ext cx="8074618" cy="10940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sz="3200" dirty="0">
                <a:solidFill>
                  <a:srgbClr val="FFFF66"/>
                </a:solidFill>
              </a:rPr>
              <a:t>Additional Initiative Ideas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156956-D07F-4DF6-9DA9-14658A355A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030" y="0"/>
            <a:ext cx="3611880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B4058E7-81B6-4DCA-8DF9-FBE64A801FAA}"/>
              </a:ext>
            </a:extLst>
          </p:cNvPr>
          <p:cNvCxnSpPr>
            <a:cxnSpLocks/>
          </p:cNvCxnSpPr>
          <p:nvPr/>
        </p:nvCxnSpPr>
        <p:spPr>
          <a:xfrm>
            <a:off x="-1" y="15498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095FFC0-45AB-4E03-BB90-7CA26CCAB63A}"/>
              </a:ext>
            </a:extLst>
          </p:cNvPr>
          <p:cNvSpPr/>
          <p:nvPr/>
        </p:nvSpPr>
        <p:spPr>
          <a:xfrm>
            <a:off x="-13090" y="0"/>
            <a:ext cx="12192000" cy="68734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5808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DB55355-6DC4-46F0-8D8A-8322FA7E15A3}"/>
              </a:ext>
            </a:extLst>
          </p:cNvPr>
          <p:cNvSpPr txBox="1"/>
          <p:nvPr/>
        </p:nvSpPr>
        <p:spPr>
          <a:xfrm>
            <a:off x="498242" y="1479856"/>
            <a:ext cx="8595887" cy="4505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Assist in advising NHGRI on research needed to evaluate and move genomics into routine medical practice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current progress, identify research, implementation, and education gaps and approaches for filling them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 and publicize key advances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 genomic medicine meetings on timely themes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Facilitate collaborations, coordination, long-term availability of genomic resources</a:t>
            </a:r>
          </a:p>
        </p:txBody>
      </p:sp>
      <p:pic>
        <p:nvPicPr>
          <p:cNvPr id="14" name="Picture 9" descr="H:\Talks\Prep Material for Talks\Images for eMERGE 043014\physician-education-250.jpg">
            <a:extLst>
              <a:ext uri="{FF2B5EF4-FFF2-40B4-BE49-F238E27FC236}">
                <a16:creationId xmlns:a16="http://schemas.microsoft.com/office/drawing/2014/main" id="{63AD1959-CAB9-4965-9D37-EF1CFFE93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372" y="-1"/>
            <a:ext cx="2637000" cy="184454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:\Talks\Prep Material for Talks\Images for eMERGE 043014\EMR_stethoscope_reversed.jpg">
            <a:extLst>
              <a:ext uri="{FF2B5EF4-FFF2-40B4-BE49-F238E27FC236}">
                <a16:creationId xmlns:a16="http://schemas.microsoft.com/office/drawing/2014/main" id="{64509548-ACFE-4D5E-AF73-A12E031C9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92372" y="5269306"/>
            <a:ext cx="2650847" cy="15994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:\Talks\Prep Material for Talks\Images for eMERGE 043014\pillbottlesstethoscope.jpg">
            <a:extLst>
              <a:ext uri="{FF2B5EF4-FFF2-40B4-BE49-F238E27FC236}">
                <a16:creationId xmlns:a16="http://schemas.microsoft.com/office/drawing/2014/main" id="{4DEEA1F7-1346-4BB5-B87E-2F985181D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372" y="1838454"/>
            <a:ext cx="2636999" cy="172065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04DE6EC3-1E00-4B5D-AACD-8C25A2AA8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372" y="3560194"/>
            <a:ext cx="2636999" cy="1704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82D602C8-9D53-4787-BE1F-A6E926F56F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42441" y="273494"/>
            <a:ext cx="8074618" cy="10940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Genomic Medicine Working Group  </a:t>
            </a:r>
            <a:b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ADAE700-E033-8827-0B80-CB35287FCF3C}"/>
              </a:ext>
            </a:extLst>
          </p:cNvPr>
          <p:cNvSpPr/>
          <p:nvPr/>
        </p:nvSpPr>
        <p:spPr>
          <a:xfrm>
            <a:off x="470260" y="3814354"/>
            <a:ext cx="5791203" cy="522515"/>
          </a:xfrm>
          <a:prstGeom prst="round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574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F37E034-79C1-4E3D-B2CF-350AC26C4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41571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25D3291-5ED4-42D6-B160-D53F5D5B5DA0}"/>
              </a:ext>
            </a:extLst>
          </p:cNvPr>
          <p:cNvSpPr/>
          <p:nvPr/>
        </p:nvSpPr>
        <p:spPr>
          <a:xfrm>
            <a:off x="0" y="3853543"/>
            <a:ext cx="12192000" cy="30044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195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E5BD06-CAF8-428A-B0C2-253E15B6E31E}"/>
              </a:ext>
            </a:extLst>
          </p:cNvPr>
          <p:cNvSpPr/>
          <p:nvPr/>
        </p:nvSpPr>
        <p:spPr>
          <a:xfrm>
            <a:off x="4224412" y="4306103"/>
            <a:ext cx="6028542" cy="30156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195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362A4C-82F4-4212-809B-B1C708FEB1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085983" cy="49251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CD056-1F3B-46A2-9CA5-B0528142AC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11930"/>
            <a:ext cx="12192000" cy="36258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C60FCE-9D02-EF6D-B1A7-46C01923EF66}"/>
              </a:ext>
            </a:extLst>
          </p:cNvPr>
          <p:cNvSpPr/>
          <p:nvPr/>
        </p:nvSpPr>
        <p:spPr>
          <a:xfrm>
            <a:off x="0" y="5918063"/>
            <a:ext cx="12192000" cy="9399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195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8C95C6-D624-9D5C-2C53-773A5E5596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239183"/>
            <a:ext cx="12191061" cy="240545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D755A0-8BB9-C11B-CD3F-827552CEE18E}"/>
              </a:ext>
            </a:extLst>
          </p:cNvPr>
          <p:cNvSpPr/>
          <p:nvPr/>
        </p:nvSpPr>
        <p:spPr>
          <a:xfrm>
            <a:off x="126337" y="4489025"/>
            <a:ext cx="11979966" cy="494360"/>
          </a:xfrm>
          <a:prstGeom prst="roundRect">
            <a:avLst/>
          </a:pr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195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1291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276022-87D0-4DB6-8D29-7A09A9169D90}"/>
              </a:ext>
            </a:extLst>
          </p:cNvPr>
          <p:cNvSpPr/>
          <p:nvPr/>
        </p:nvSpPr>
        <p:spPr>
          <a:xfrm>
            <a:off x="1" y="0"/>
            <a:ext cx="7010400" cy="1689702"/>
          </a:xfrm>
          <a:prstGeom prst="rect">
            <a:avLst/>
          </a:prstGeom>
          <a:solidFill>
            <a:srgbClr val="001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195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E5BD06-CAF8-428A-B0C2-253E15B6E31E}"/>
              </a:ext>
            </a:extLst>
          </p:cNvPr>
          <p:cNvSpPr/>
          <p:nvPr/>
        </p:nvSpPr>
        <p:spPr>
          <a:xfrm>
            <a:off x="4224412" y="4306103"/>
            <a:ext cx="6028542" cy="30156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195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E2CE0F-A262-4D56-862F-C63619B81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3022"/>
            <a:ext cx="7129670" cy="33163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C755D3-E631-4E14-A0B4-057155FEF6BA}"/>
              </a:ext>
            </a:extLst>
          </p:cNvPr>
          <p:cNvSpPr/>
          <p:nvPr/>
        </p:nvSpPr>
        <p:spPr>
          <a:xfrm>
            <a:off x="0" y="1563757"/>
            <a:ext cx="12192000" cy="52942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195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251FD-7DAF-4AAE-8A57-E4D5AE42AFB4}"/>
              </a:ext>
            </a:extLst>
          </p:cNvPr>
          <p:cNvSpPr txBox="1"/>
          <p:nvPr/>
        </p:nvSpPr>
        <p:spPr>
          <a:xfrm>
            <a:off x="5380383" y="4306103"/>
            <a:ext cx="1847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001956"/>
              </a:solidFill>
              <a:effectLst/>
              <a:uLnTx/>
              <a:uFillTx/>
              <a:latin typeface="Arial"/>
              <a:ea typeface="Helvetica Neue" charset="0"/>
              <a:cs typeface="Helvetica Neue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45729C-17AA-9203-7B6B-A91465F2E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85" y="1733317"/>
            <a:ext cx="10172844" cy="30507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24C8EA-6D0C-9329-E846-90FE573AB2D2}"/>
              </a:ext>
            </a:extLst>
          </p:cNvPr>
          <p:cNvSpPr/>
          <p:nvPr/>
        </p:nvSpPr>
        <p:spPr>
          <a:xfrm>
            <a:off x="7129670" y="0"/>
            <a:ext cx="5062329" cy="1333500"/>
          </a:xfrm>
          <a:prstGeom prst="rect">
            <a:avLst/>
          </a:prstGeom>
          <a:solidFill>
            <a:srgbClr val="001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195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DD4D85-6025-18CF-36A6-6197AC7D4ECA}"/>
              </a:ext>
            </a:extLst>
          </p:cNvPr>
          <p:cNvSpPr/>
          <p:nvPr/>
        </p:nvSpPr>
        <p:spPr>
          <a:xfrm>
            <a:off x="-1" y="1240735"/>
            <a:ext cx="12192001" cy="4981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195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813933-F410-F8C9-C2A3-B2E0AE615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70" y="1325144"/>
            <a:ext cx="5162550" cy="46672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B9E8C0A-0811-4908-8992-0315FB766491}"/>
              </a:ext>
            </a:extLst>
          </p:cNvPr>
          <p:cNvGraphicFramePr>
            <a:graphicFrameLocks noGrp="1"/>
          </p:cNvGraphicFramePr>
          <p:nvPr/>
        </p:nvGraphicFramePr>
        <p:xfrm>
          <a:off x="1199321" y="4756646"/>
          <a:ext cx="9793357" cy="1977426"/>
        </p:xfrm>
        <a:graphic>
          <a:graphicData uri="http://schemas.openxmlformats.org/drawingml/2006/table">
            <a:tbl>
              <a:tblPr/>
              <a:tblGrid>
                <a:gridCol w="3408000">
                  <a:extLst>
                    <a:ext uri="{9D8B030D-6E8A-4147-A177-3AD203B41FA5}">
                      <a16:colId xmlns:a16="http://schemas.microsoft.com/office/drawing/2014/main" val="3388796431"/>
                    </a:ext>
                  </a:extLst>
                </a:gridCol>
                <a:gridCol w="3120905">
                  <a:extLst>
                    <a:ext uri="{9D8B030D-6E8A-4147-A177-3AD203B41FA5}">
                      <a16:colId xmlns:a16="http://schemas.microsoft.com/office/drawing/2014/main" val="621702633"/>
                    </a:ext>
                  </a:extLst>
                </a:gridCol>
                <a:gridCol w="3264452">
                  <a:extLst>
                    <a:ext uri="{9D8B030D-6E8A-4147-A177-3AD203B41FA5}">
                      <a16:colId xmlns:a16="http://schemas.microsoft.com/office/drawing/2014/main" val="2934614039"/>
                    </a:ext>
                  </a:extLst>
                </a:gridCol>
              </a:tblGrid>
              <a:tr h="384981">
                <a:tc>
                  <a:txBody>
                    <a:bodyPr/>
                    <a:lstStyle/>
                    <a:p>
                      <a:pPr algn="l"/>
                      <a:r>
                        <a:rPr lang="en-US" sz="2100" b="1" dirty="0">
                          <a:solidFill>
                            <a:schemeClr val="bg1"/>
                          </a:solidFill>
                          <a:effectLst/>
                        </a:rPr>
                        <a:t>Categories:</a:t>
                      </a:r>
                    </a:p>
                  </a:txBody>
                  <a:tcPr marL="16985" marR="16985" marT="8492" marB="849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6985" marR="16985" marT="8492" marB="849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1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6985" marR="16985" marT="8492" marB="849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569513"/>
                  </a:ext>
                </a:extLst>
              </a:tr>
              <a:tr h="31848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  <a:effectLst/>
                        </a:rPr>
                        <a:t>Genomic Medicine Resource</a:t>
                      </a:r>
                    </a:p>
                  </a:txBody>
                  <a:tcPr marL="16985" marR="16985" marT="8492" marB="849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  <a:effectLst/>
                        </a:rPr>
                        <a:t>Oncology</a:t>
                      </a:r>
                    </a:p>
                  </a:txBody>
                  <a:tcPr marL="16985" marR="16985" marT="8492" marB="849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  <a:effectLst/>
                        </a:rPr>
                        <a:t>Variant Classification</a:t>
                      </a:r>
                    </a:p>
                  </a:txBody>
                  <a:tcPr marL="16985" marR="16985" marT="8492" marB="849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5064915"/>
                  </a:ext>
                </a:extLst>
              </a:tr>
              <a:tr h="31848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  <a:effectLst/>
                        </a:rPr>
                        <a:t>Pilot Implementation</a:t>
                      </a:r>
                    </a:p>
                  </a:txBody>
                  <a:tcPr marL="16985" marR="16985" marT="8492" marB="849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  <a:effectLst/>
                        </a:rPr>
                        <a:t>Undiagnosed Diseases</a:t>
                      </a:r>
                    </a:p>
                  </a:txBody>
                  <a:tcPr marL="16985" marR="16985" marT="8492" marB="849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  <a:effectLst/>
                        </a:rPr>
                        <a:t>Impact/Outcomes</a:t>
                      </a:r>
                    </a:p>
                  </a:txBody>
                  <a:tcPr marL="16985" marR="16985" marT="8492" marB="849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4868901"/>
                  </a:ext>
                </a:extLst>
              </a:tr>
              <a:tr h="31848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  <a:effectLst/>
                        </a:rPr>
                        <a:t>Systematic Implementation</a:t>
                      </a:r>
                    </a:p>
                  </a:txBody>
                  <a:tcPr marL="16985" marR="16985" marT="8492" marB="849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  <a:effectLst/>
                        </a:rPr>
                        <a:t>Gene-Disease Validation</a:t>
                      </a:r>
                    </a:p>
                  </a:txBody>
                  <a:tcPr marL="16985" marR="16985" marT="8492" marB="849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  <a:effectLst/>
                        </a:rPr>
                        <a:t>Secondary Findings</a:t>
                      </a:r>
                    </a:p>
                  </a:txBody>
                  <a:tcPr marL="16985" marR="16985" marT="8492" marB="849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4644040"/>
                  </a:ext>
                </a:extLst>
              </a:tr>
              <a:tr h="31848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  <a:effectLst/>
                        </a:rPr>
                        <a:t>Risk Assessment/Prediction</a:t>
                      </a:r>
                    </a:p>
                  </a:txBody>
                  <a:tcPr marL="16985" marR="16985" marT="8492" marB="849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  <a:effectLst/>
                        </a:rPr>
                        <a:t>Sequencing</a:t>
                      </a:r>
                    </a:p>
                  </a:txBody>
                  <a:tcPr marL="16985" marR="16985" marT="8492" marB="849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  <a:effectLst/>
                        </a:rPr>
                        <a:t>Health Disparities</a:t>
                      </a:r>
                    </a:p>
                  </a:txBody>
                  <a:tcPr marL="16985" marR="16985" marT="8492" marB="849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3690621"/>
                  </a:ext>
                </a:extLst>
              </a:tr>
              <a:tr h="31848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  <a:effectLst/>
                        </a:rPr>
                        <a:t>Pharmacogenomics</a:t>
                      </a:r>
                    </a:p>
                  </a:txBody>
                  <a:tcPr marL="16985" marR="16985" marT="8492" marB="849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7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6985" marR="16985" marT="8492" marB="849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chemeClr val="bg1"/>
                          </a:solidFill>
                          <a:effectLst/>
                        </a:rPr>
                        <a:t>Other</a:t>
                      </a:r>
                    </a:p>
                  </a:txBody>
                  <a:tcPr marL="16985" marR="16985" marT="8492" marB="849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27822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58521198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69828486-FBB4-37DA-5B53-5EE3C7DD0C2E}"/>
              </a:ext>
            </a:extLst>
          </p:cNvPr>
          <p:cNvGrpSpPr/>
          <p:nvPr/>
        </p:nvGrpSpPr>
        <p:grpSpPr>
          <a:xfrm>
            <a:off x="237889" y="212693"/>
            <a:ext cx="8205071" cy="3134297"/>
            <a:chOff x="-3624335" y="980543"/>
            <a:chExt cx="7829550" cy="299085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748E23B-7B29-5BC1-EF6B-8E471C430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624335" y="980543"/>
              <a:ext cx="7829550" cy="2990850"/>
            </a:xfrm>
            <a:prstGeom prst="rect">
              <a:avLst/>
            </a:prstGeom>
            <a:ln w="28575">
              <a:solidFill>
                <a:srgbClr val="4472C4"/>
              </a:solidFill>
            </a:ln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A24C07D-D04E-415D-B300-BB5C9C18A853}"/>
                </a:ext>
              </a:extLst>
            </p:cNvPr>
            <p:cNvSpPr txBox="1"/>
            <p:nvPr/>
          </p:nvSpPr>
          <p:spPr>
            <a:xfrm>
              <a:off x="231864" y="1009058"/>
              <a:ext cx="3509675" cy="323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0060A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Am J Hum Genet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0A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2019;105:1072-75.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60A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A34583-098F-3814-CAA8-215AB54DE3A6}"/>
              </a:ext>
            </a:extLst>
          </p:cNvPr>
          <p:cNvGrpSpPr/>
          <p:nvPr/>
        </p:nvGrpSpPr>
        <p:grpSpPr>
          <a:xfrm>
            <a:off x="1136722" y="1072493"/>
            <a:ext cx="8220113" cy="3135711"/>
            <a:chOff x="-3328178" y="1740633"/>
            <a:chExt cx="7915275" cy="301942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203AAA1-E01D-4E7D-C28C-0E111F3A3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328178" y="1740633"/>
              <a:ext cx="7915275" cy="3019425"/>
            </a:xfrm>
            <a:prstGeom prst="rect">
              <a:avLst/>
            </a:prstGeom>
            <a:ln w="28575">
              <a:solidFill>
                <a:srgbClr val="4472C4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11B689-BD3E-40D2-9C12-5F0E5149EFDF}"/>
                </a:ext>
              </a:extLst>
            </p:cNvPr>
            <p:cNvSpPr txBox="1"/>
            <p:nvPr/>
          </p:nvSpPr>
          <p:spPr>
            <a:xfrm>
              <a:off x="-3221266" y="1750193"/>
              <a:ext cx="3505725" cy="325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0060A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Am J Hum Genet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0A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2020;107:1007-10.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60A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042606A-135E-4A74-CBA4-1AFE1C53B3DD}"/>
              </a:ext>
            </a:extLst>
          </p:cNvPr>
          <p:cNvGrpSpPr/>
          <p:nvPr/>
        </p:nvGrpSpPr>
        <p:grpSpPr>
          <a:xfrm>
            <a:off x="2029740" y="1965902"/>
            <a:ext cx="8220114" cy="3308095"/>
            <a:chOff x="5922633" y="4660522"/>
            <a:chExt cx="9911555" cy="398879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3AB61F4-6ED1-240E-7705-8FC9A888E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2633" y="4660522"/>
              <a:ext cx="9911555" cy="3988797"/>
            </a:xfrm>
            <a:prstGeom prst="rect">
              <a:avLst/>
            </a:prstGeom>
            <a:ln w="28575">
              <a:solidFill>
                <a:srgbClr val="4472C4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4B12C4C-2780-98C4-3CA5-A0A2EAFBB58F}"/>
                </a:ext>
              </a:extLst>
            </p:cNvPr>
            <p:cNvSpPr txBox="1"/>
            <p:nvPr/>
          </p:nvSpPr>
          <p:spPr>
            <a:xfrm>
              <a:off x="10845434" y="4697808"/>
              <a:ext cx="4539052" cy="4070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0060A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Am J Hum Genet. </a:t>
              </a:r>
              <a:r>
                <a:rPr kumimoji="0" lang="de-DE" sz="1600" b="1" u="none" strike="noStrike" kern="1200" cap="none" spc="0" normalizeH="0" baseline="0" noProof="0" dirty="0">
                  <a:ln>
                    <a:noFill/>
                  </a:ln>
                  <a:solidFill>
                    <a:srgbClr val="0060A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2021;108:2210-14.</a:t>
              </a:r>
              <a:endPara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rgbClr val="0060A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59168F7-D5C8-4666-5D23-800A929F5FAA}"/>
              </a:ext>
            </a:extLst>
          </p:cNvPr>
          <p:cNvGrpSpPr/>
          <p:nvPr/>
        </p:nvGrpSpPr>
        <p:grpSpPr>
          <a:xfrm>
            <a:off x="2966046" y="2857826"/>
            <a:ext cx="8220113" cy="3013383"/>
            <a:chOff x="5084281" y="2843529"/>
            <a:chExt cx="9929525" cy="364003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ADB89DF-5D00-6FEF-50C7-EE83A3211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4281" y="2843529"/>
              <a:ext cx="9929525" cy="3640030"/>
            </a:xfrm>
            <a:prstGeom prst="rect">
              <a:avLst/>
            </a:prstGeom>
            <a:ln w="28575">
              <a:solidFill>
                <a:srgbClr val="4472C4"/>
              </a:solidFill>
            </a:ln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2699695-691E-F5DF-9923-71AD7FA4E4E7}"/>
                </a:ext>
              </a:extLst>
            </p:cNvPr>
            <p:cNvSpPr txBox="1"/>
            <p:nvPr/>
          </p:nvSpPr>
          <p:spPr>
            <a:xfrm>
              <a:off x="5091011" y="2872431"/>
              <a:ext cx="5349526" cy="4089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0060A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Am J Hum Genet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0A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2022;109:2101-104.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60A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C0CEE69-BDAD-E25F-1261-5848D665C640}"/>
              </a:ext>
            </a:extLst>
          </p:cNvPr>
          <p:cNvGrpSpPr/>
          <p:nvPr/>
        </p:nvGrpSpPr>
        <p:grpSpPr>
          <a:xfrm>
            <a:off x="3846988" y="3683640"/>
            <a:ext cx="8506199" cy="3030690"/>
            <a:chOff x="3846988" y="3683640"/>
            <a:chExt cx="8506199" cy="30306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4BFE37C-7660-7701-0F86-7A307BE7F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46988" y="3683640"/>
              <a:ext cx="8220113" cy="3030690"/>
            </a:xfrm>
            <a:prstGeom prst="rect">
              <a:avLst/>
            </a:prstGeom>
            <a:ln w="28575">
              <a:solidFill>
                <a:srgbClr val="4472C4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239F30-480D-80FB-864E-358E7AE2403A}"/>
                </a:ext>
              </a:extLst>
            </p:cNvPr>
            <p:cNvSpPr txBox="1"/>
            <p:nvPr/>
          </p:nvSpPr>
          <p:spPr>
            <a:xfrm>
              <a:off x="7924606" y="3725468"/>
              <a:ext cx="442858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0060A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Am J Hum Genet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0A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2023;110:1992–95.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60A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1D37713-20B5-1163-B88B-83300976BC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8100" y="1206524"/>
            <a:ext cx="10513385" cy="5548731"/>
          </a:xfrm>
          <a:prstGeom prst="rect">
            <a:avLst/>
          </a:prstGeom>
          <a:ln w="28575">
            <a:solidFill>
              <a:srgbClr val="4472C4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020358-E603-4060-8238-58E9DB92B57A}"/>
              </a:ext>
            </a:extLst>
          </p:cNvPr>
          <p:cNvSpPr txBox="1"/>
          <p:nvPr/>
        </p:nvSpPr>
        <p:spPr>
          <a:xfrm rot="21046451">
            <a:off x="2080896" y="3131774"/>
            <a:ext cx="7898316" cy="584775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Send a nomination to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GMWG@nih.gov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90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040623" y="4373316"/>
            <a:ext cx="2856567" cy="2178804"/>
            <a:chOff x="5238591" y="4556502"/>
            <a:chExt cx="3256776" cy="2178804"/>
          </a:xfrm>
        </p:grpSpPr>
        <p:grpSp>
          <p:nvGrpSpPr>
            <p:cNvPr id="28" name="Group 27"/>
            <p:cNvGrpSpPr/>
            <p:nvPr/>
          </p:nvGrpSpPr>
          <p:grpSpPr>
            <a:xfrm>
              <a:off x="5853349" y="4899015"/>
              <a:ext cx="1978483" cy="1836291"/>
              <a:chOff x="88734" y="609599"/>
              <a:chExt cx="6723482" cy="6400801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88734" y="1740273"/>
                <a:ext cx="6464466" cy="514955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50" normalizeH="0" baseline="0" noProof="0" dirty="0">
                    <a:ln w="1143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>
                      <a:glow rad="101600">
                        <a:srgbClr val="0000FF">
                          <a:alpha val="75000"/>
                        </a:srgbClr>
                      </a:glow>
                    </a:effectLst>
                    <a:uLnTx/>
                    <a:uFillTx/>
                    <a:latin typeface="Bauhaus 93" panose="04030905020B02020C02" pitchFamily="82" charset="0"/>
                    <a:ea typeface="+mn-ea"/>
                    <a:cs typeface="+mn-cs"/>
                  </a:rPr>
                  <a:t>Global Leaders in  Genomic Medicine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50" normalizeH="0" baseline="0" noProof="0" dirty="0">
                    <a:ln w="1143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>
                      <a:glow rad="101600">
                        <a:srgbClr val="0000FF">
                          <a:alpha val="75000"/>
                        </a:srgbClr>
                      </a:glow>
                    </a:effectLst>
                    <a:uLnTx/>
                    <a:uFillTx/>
                    <a:latin typeface="Bauhaus 93" panose="04030905020B02020C02" pitchFamily="82" charset="0"/>
                    <a:ea typeface="+mn-ea"/>
                    <a:cs typeface="+mn-cs"/>
                  </a:rPr>
                  <a:t>2014</a:t>
                </a:r>
              </a:p>
            </p:txBody>
          </p:sp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61718" y1="46118" x2="61718" y2="46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60510" y="609599"/>
                <a:ext cx="6551706" cy="640080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</p:pic>
          <p:pic>
            <p:nvPicPr>
              <p:cNvPr id="30" name="Picture 3" descr="C:\Users\rlc29\Dropbox\Center for Personalized Medicine\GM6\Artwork for flashdrive\The-Earth-06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6485" b="84498" l="17031" r="8438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49" t="16594" r="15939" b="15611"/>
              <a:stretch/>
            </p:blipFill>
            <p:spPr bwMode="auto">
              <a:xfrm>
                <a:off x="1587828" y="1981199"/>
                <a:ext cx="3999183" cy="3581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5238591" y="4556502"/>
              <a:ext cx="32567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GM VI: Global Leaders, Jan 2014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59142" y="182093"/>
            <a:ext cx="2526595" cy="2015289"/>
            <a:chOff x="793214" y="97978"/>
            <a:chExt cx="2957924" cy="209562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214" y="567823"/>
              <a:ext cx="2957924" cy="162578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848970" y="97978"/>
              <a:ext cx="2871871" cy="480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Genomic Medicine Colloquium, June 2011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84029" y="171348"/>
            <a:ext cx="2516525" cy="1937271"/>
            <a:chOff x="681717" y="2418250"/>
            <a:chExt cx="2937339" cy="2008485"/>
          </a:xfrm>
        </p:grpSpPr>
        <p:sp>
          <p:nvSpPr>
            <p:cNvPr id="10" name="TextBox 9"/>
            <p:cNvSpPr txBox="1"/>
            <p:nvPr/>
          </p:nvSpPr>
          <p:spPr>
            <a:xfrm>
              <a:off x="711973" y="2418250"/>
              <a:ext cx="2873538" cy="478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GM II: Forming Collaborations, Dec 2011</a:t>
              </a:r>
            </a:p>
          </p:txBody>
        </p:sp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717" y="2881636"/>
              <a:ext cx="2937339" cy="15450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6267449" y="165249"/>
            <a:ext cx="2502211" cy="1953399"/>
            <a:chOff x="997067" y="4617690"/>
            <a:chExt cx="3034457" cy="2047938"/>
          </a:xfrm>
        </p:grpSpPr>
        <p:sp>
          <p:nvSpPr>
            <p:cNvPr id="16" name="TextBox 15"/>
            <p:cNvSpPr txBox="1"/>
            <p:nvPr/>
          </p:nvSpPr>
          <p:spPr>
            <a:xfrm>
              <a:off x="1349922" y="4617690"/>
              <a:ext cx="2314037" cy="484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GM III: Stakeholders, May 2012</a:t>
              </a:r>
            </a:p>
          </p:txBody>
        </p:sp>
        <p:pic>
          <p:nvPicPr>
            <p:cNvPr id="10245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067" y="5083708"/>
              <a:ext cx="3034457" cy="15819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8815648" y="273736"/>
            <a:ext cx="3250350" cy="1844673"/>
            <a:chOff x="4766426" y="-100329"/>
            <a:chExt cx="3961336" cy="2119044"/>
          </a:xfrm>
        </p:grpSpPr>
        <p:sp>
          <p:nvSpPr>
            <p:cNvPr id="19" name="TextBox 18"/>
            <p:cNvSpPr txBox="1"/>
            <p:nvPr/>
          </p:nvSpPr>
          <p:spPr>
            <a:xfrm>
              <a:off x="4766426" y="-100329"/>
              <a:ext cx="3961336" cy="318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GM IV: Physician Education, Jan 2013</a:t>
              </a:r>
            </a:p>
          </p:txBody>
        </p:sp>
        <p:pic>
          <p:nvPicPr>
            <p:cNvPr id="10246" name="Picture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5562" y="389835"/>
              <a:ext cx="2962570" cy="1628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9047931" y="2367787"/>
            <a:ext cx="2926560" cy="1844388"/>
            <a:chOff x="5370513" y="2350357"/>
            <a:chExt cx="3303353" cy="1911044"/>
          </a:xfrm>
        </p:grpSpPr>
        <p:sp>
          <p:nvSpPr>
            <p:cNvPr id="22" name="TextBox 21"/>
            <p:cNvSpPr txBox="1"/>
            <p:nvPr/>
          </p:nvSpPr>
          <p:spPr>
            <a:xfrm>
              <a:off x="5370513" y="2350357"/>
              <a:ext cx="3303353" cy="287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GM V: Federal Strategies, May 2013</a:t>
              </a:r>
            </a:p>
          </p:txBody>
        </p:sp>
        <p:pic>
          <p:nvPicPr>
            <p:cNvPr id="10250" name="Picture 1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122" y="2712509"/>
              <a:ext cx="2955117" cy="15488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38" name="Group 37"/>
          <p:cNvGrpSpPr/>
          <p:nvPr/>
        </p:nvGrpSpPr>
        <p:grpSpPr>
          <a:xfrm>
            <a:off x="3318620" y="4517367"/>
            <a:ext cx="2759273" cy="2104596"/>
            <a:chOff x="1572988" y="5298735"/>
            <a:chExt cx="3711844" cy="2729976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374" y="5954413"/>
              <a:ext cx="3357674" cy="207429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72988" y="5298735"/>
              <a:ext cx="3711844" cy="598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GM VIII: NHGRI’s Genomic Medicine Programs, June 2015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224354" y="4530019"/>
            <a:ext cx="2813221" cy="2057958"/>
            <a:chOff x="4165579" y="2262113"/>
            <a:chExt cx="3985170" cy="2596888"/>
          </a:xfrm>
        </p:grpSpPr>
        <p:sp>
          <p:nvSpPr>
            <p:cNvPr id="42" name="TextBox 41"/>
            <p:cNvSpPr txBox="1"/>
            <p:nvPr/>
          </p:nvSpPr>
          <p:spPr>
            <a:xfrm>
              <a:off x="4165579" y="2262113"/>
              <a:ext cx="3985170" cy="349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GM VII: Genomic CDS, Oct 2014</a:t>
              </a:r>
            </a:p>
          </p:txBody>
        </p:sp>
        <p:pic>
          <p:nvPicPr>
            <p:cNvPr id="43" name="Picture 3" descr="cid:image001.jpg@01CFACD8.60657910"/>
            <p:cNvPicPr>
              <a:picLocks noChangeAspect="1" noChangeArrowheads="1"/>
            </p:cNvPicPr>
            <p:nvPr/>
          </p:nvPicPr>
          <p:blipFill>
            <a:blip r:embed="rId14" r:link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841" y="2646734"/>
              <a:ext cx="2902722" cy="221226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385107" y="4541088"/>
            <a:ext cx="2595969" cy="2142274"/>
            <a:chOff x="3282861" y="2286000"/>
            <a:chExt cx="2595969" cy="2142274"/>
          </a:xfrm>
        </p:grpSpPr>
        <p:grpSp>
          <p:nvGrpSpPr>
            <p:cNvPr id="12" name="Group 11"/>
            <p:cNvGrpSpPr/>
            <p:nvPr/>
          </p:nvGrpSpPr>
          <p:grpSpPr>
            <a:xfrm>
              <a:off x="3352800" y="2743833"/>
              <a:ext cx="2421648" cy="1684441"/>
              <a:chOff x="2920425" y="2743833"/>
              <a:chExt cx="2421648" cy="1684441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0425" y="2743833"/>
                <a:ext cx="1248555" cy="1684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8980" y="2743833"/>
                <a:ext cx="1173093" cy="1684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6" name="TextBox 45"/>
            <p:cNvSpPr txBox="1"/>
            <p:nvPr/>
          </p:nvSpPr>
          <p:spPr>
            <a:xfrm>
              <a:off x="3282861" y="2286000"/>
              <a:ext cx="2595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GM IX: Bedside Back to Bench, April  2016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24249" y="2318154"/>
            <a:ext cx="2543238" cy="2106926"/>
            <a:chOff x="2517616" y="691445"/>
            <a:chExt cx="4038223" cy="334543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517616" y="1376478"/>
              <a:ext cx="4038223" cy="266040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47" name="TextBox 46"/>
            <p:cNvSpPr txBox="1"/>
            <p:nvPr/>
          </p:nvSpPr>
          <p:spPr>
            <a:xfrm>
              <a:off x="2666226" y="691445"/>
              <a:ext cx="3752636" cy="733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GM X: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PGx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Implementation, May 2017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7703B1-40EC-4D37-B306-50877AD9C35B}"/>
              </a:ext>
            </a:extLst>
          </p:cNvPr>
          <p:cNvGrpSpPr/>
          <p:nvPr/>
        </p:nvGrpSpPr>
        <p:grpSpPr>
          <a:xfrm>
            <a:off x="3482453" y="2255949"/>
            <a:ext cx="2588422" cy="2186379"/>
            <a:chOff x="3482453" y="2186937"/>
            <a:chExt cx="2588422" cy="218637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3AA8985-0C4D-4956-BFBC-042E7EC59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2611016"/>
              <a:ext cx="2480274" cy="17623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76500F5-681C-45DA-9BEA-BD58EDE0199D}"/>
                </a:ext>
              </a:extLst>
            </p:cNvPr>
            <p:cNvSpPr txBox="1"/>
            <p:nvPr/>
          </p:nvSpPr>
          <p:spPr>
            <a:xfrm>
              <a:off x="3482453" y="2186937"/>
              <a:ext cx="25884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GM XI: Clinical Implementation, Sept 2018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729F2A-67C0-4D75-B78D-0F4FFA81C29C}"/>
              </a:ext>
            </a:extLst>
          </p:cNvPr>
          <p:cNvGrpSpPr/>
          <p:nvPr/>
        </p:nvGrpSpPr>
        <p:grpSpPr>
          <a:xfrm>
            <a:off x="6351628" y="2265840"/>
            <a:ext cx="2461550" cy="2193106"/>
            <a:chOff x="12041219" y="2215041"/>
            <a:chExt cx="2461550" cy="219310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D4B9B5A-41CD-4CE1-9CCF-7A830C43B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2041219" y="2645847"/>
              <a:ext cx="2461550" cy="1762300"/>
            </a:xfrm>
            <a:prstGeom prst="rect">
              <a:avLst/>
            </a:prstGeom>
            <a:ln>
              <a:noFill/>
            </a:ln>
            <a:effectLst>
              <a:softEdge rad="12700"/>
            </a:effec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BB1F4B5-8CF7-47F9-BBC7-E070E867B929}"/>
                </a:ext>
              </a:extLst>
            </p:cNvPr>
            <p:cNvSpPr txBox="1"/>
            <p:nvPr/>
          </p:nvSpPr>
          <p:spPr>
            <a:xfrm>
              <a:off x="12152455" y="2215041"/>
              <a:ext cx="2294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GM XII: Genomics and Risk Prediction, May 2019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8832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040623" y="4373316"/>
            <a:ext cx="2856567" cy="2178804"/>
            <a:chOff x="5238591" y="4556502"/>
            <a:chExt cx="3256776" cy="2178804"/>
          </a:xfrm>
        </p:grpSpPr>
        <p:grpSp>
          <p:nvGrpSpPr>
            <p:cNvPr id="28" name="Group 27"/>
            <p:cNvGrpSpPr/>
            <p:nvPr/>
          </p:nvGrpSpPr>
          <p:grpSpPr>
            <a:xfrm>
              <a:off x="5853349" y="4899015"/>
              <a:ext cx="1978483" cy="1836291"/>
              <a:chOff x="88734" y="609599"/>
              <a:chExt cx="6723482" cy="6400801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88734" y="1740273"/>
                <a:ext cx="6464466" cy="514955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50" normalizeH="0" baseline="0" noProof="0" dirty="0">
                    <a:ln w="1143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>
                      <a:glow rad="101600">
                        <a:srgbClr val="0000FF">
                          <a:alpha val="75000"/>
                        </a:srgbClr>
                      </a:glow>
                    </a:effectLst>
                    <a:uLnTx/>
                    <a:uFillTx/>
                    <a:latin typeface="Bauhaus 93" panose="04030905020B02020C02" pitchFamily="82" charset="0"/>
                    <a:ea typeface="+mn-ea"/>
                    <a:cs typeface="+mn-cs"/>
                  </a:rPr>
                  <a:t>Global Leaders in  Genomic Medicine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50" normalizeH="0" baseline="0" noProof="0" dirty="0">
                    <a:ln w="11430">
                      <a:solidFill>
                        <a:srgbClr val="000000"/>
                      </a:solidFill>
                    </a:ln>
                    <a:solidFill>
                      <a:srgbClr val="FFFFFF"/>
                    </a:solidFill>
                    <a:effectLst>
                      <a:glow rad="101600">
                        <a:srgbClr val="0000FF">
                          <a:alpha val="75000"/>
                        </a:srgbClr>
                      </a:glow>
                    </a:effectLst>
                    <a:uLnTx/>
                    <a:uFillTx/>
                    <a:latin typeface="Bauhaus 93" panose="04030905020B02020C02" pitchFamily="82" charset="0"/>
                    <a:ea typeface="+mn-ea"/>
                    <a:cs typeface="+mn-cs"/>
                  </a:rPr>
                  <a:t>2014</a:t>
                </a:r>
              </a:p>
            </p:txBody>
          </p:sp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61718" y1="46118" x2="61718" y2="461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60510" y="609599"/>
                <a:ext cx="6551706" cy="640080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</p:pic>
          <p:pic>
            <p:nvPicPr>
              <p:cNvPr id="30" name="Picture 3" descr="C:\Users\rlc29\Dropbox\Center for Personalized Medicine\GM6\Artwork for flashdrive\The-Earth-06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6485" b="84498" l="17031" r="8438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49" t="16594" r="15939" b="15611"/>
              <a:stretch/>
            </p:blipFill>
            <p:spPr bwMode="auto">
              <a:xfrm>
                <a:off x="1587828" y="1981199"/>
                <a:ext cx="3999183" cy="3581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5238591" y="4556502"/>
              <a:ext cx="32567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GM VI: Global Leaders, Jan 2014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59142" y="182093"/>
            <a:ext cx="2526595" cy="2015289"/>
            <a:chOff x="793214" y="97978"/>
            <a:chExt cx="2957924" cy="209562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214" y="567823"/>
              <a:ext cx="2957924" cy="16257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848970" y="97978"/>
              <a:ext cx="2871871" cy="480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Genomic Medicine Colloquium, June 2011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84029" y="171348"/>
            <a:ext cx="2516525" cy="1937271"/>
            <a:chOff x="681717" y="2418250"/>
            <a:chExt cx="2937339" cy="2008485"/>
          </a:xfrm>
        </p:grpSpPr>
        <p:sp>
          <p:nvSpPr>
            <p:cNvPr id="10" name="TextBox 9"/>
            <p:cNvSpPr txBox="1"/>
            <p:nvPr/>
          </p:nvSpPr>
          <p:spPr>
            <a:xfrm>
              <a:off x="711973" y="2418250"/>
              <a:ext cx="2873538" cy="478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GM II: Forming Collaborations, Dec 2011</a:t>
              </a:r>
            </a:p>
          </p:txBody>
        </p:sp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717" y="2881636"/>
              <a:ext cx="2937339" cy="1545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6267449" y="165249"/>
            <a:ext cx="2502211" cy="1953399"/>
            <a:chOff x="997067" y="4617690"/>
            <a:chExt cx="3034457" cy="2047938"/>
          </a:xfrm>
        </p:grpSpPr>
        <p:sp>
          <p:nvSpPr>
            <p:cNvPr id="16" name="TextBox 15"/>
            <p:cNvSpPr txBox="1"/>
            <p:nvPr/>
          </p:nvSpPr>
          <p:spPr>
            <a:xfrm>
              <a:off x="1349922" y="4617690"/>
              <a:ext cx="2314037" cy="484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GM III: Stakeholders, May 2012</a:t>
              </a:r>
            </a:p>
          </p:txBody>
        </p:sp>
        <p:pic>
          <p:nvPicPr>
            <p:cNvPr id="10245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067" y="5083708"/>
              <a:ext cx="3034457" cy="158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8815648" y="273736"/>
            <a:ext cx="3250350" cy="1844673"/>
            <a:chOff x="4766426" y="-100329"/>
            <a:chExt cx="3961336" cy="2119044"/>
          </a:xfrm>
        </p:grpSpPr>
        <p:sp>
          <p:nvSpPr>
            <p:cNvPr id="19" name="TextBox 18"/>
            <p:cNvSpPr txBox="1"/>
            <p:nvPr/>
          </p:nvSpPr>
          <p:spPr>
            <a:xfrm>
              <a:off x="4766426" y="-100329"/>
              <a:ext cx="3961336" cy="318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GM IV: Physician Education, Jan 2013</a:t>
              </a:r>
            </a:p>
          </p:txBody>
        </p:sp>
        <p:pic>
          <p:nvPicPr>
            <p:cNvPr id="10246" name="Picture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5562" y="389835"/>
              <a:ext cx="2962570" cy="1628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9047931" y="2367787"/>
            <a:ext cx="2926560" cy="1844388"/>
            <a:chOff x="5370513" y="2350357"/>
            <a:chExt cx="3303353" cy="1911044"/>
          </a:xfrm>
        </p:grpSpPr>
        <p:sp>
          <p:nvSpPr>
            <p:cNvPr id="22" name="TextBox 21"/>
            <p:cNvSpPr txBox="1"/>
            <p:nvPr/>
          </p:nvSpPr>
          <p:spPr>
            <a:xfrm>
              <a:off x="5370513" y="2350357"/>
              <a:ext cx="3303353" cy="287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GM V: Federal Strategies, May 2013</a:t>
              </a:r>
            </a:p>
          </p:txBody>
        </p:sp>
        <p:pic>
          <p:nvPicPr>
            <p:cNvPr id="10250" name="Picture 1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122" y="2712509"/>
              <a:ext cx="2955117" cy="1548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8" name="Group 37"/>
          <p:cNvGrpSpPr/>
          <p:nvPr/>
        </p:nvGrpSpPr>
        <p:grpSpPr>
          <a:xfrm>
            <a:off x="3318620" y="4517367"/>
            <a:ext cx="2759273" cy="2104596"/>
            <a:chOff x="1572988" y="5298735"/>
            <a:chExt cx="3711844" cy="2729976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374" y="5954413"/>
              <a:ext cx="3357674" cy="207429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72988" y="5298735"/>
              <a:ext cx="3711844" cy="598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GM VIII: NHGRI’s Genomic Medicine Programs, June 2015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224354" y="4530019"/>
            <a:ext cx="2813221" cy="2057958"/>
            <a:chOff x="4165579" y="2262113"/>
            <a:chExt cx="3985170" cy="2596888"/>
          </a:xfrm>
        </p:grpSpPr>
        <p:sp>
          <p:nvSpPr>
            <p:cNvPr id="42" name="TextBox 41"/>
            <p:cNvSpPr txBox="1"/>
            <p:nvPr/>
          </p:nvSpPr>
          <p:spPr>
            <a:xfrm>
              <a:off x="4165579" y="2262113"/>
              <a:ext cx="3985170" cy="349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GM VII: Genomic CDS, Oct 2014</a:t>
              </a:r>
            </a:p>
          </p:txBody>
        </p:sp>
        <p:pic>
          <p:nvPicPr>
            <p:cNvPr id="43" name="Picture 3" descr="cid:image001.jpg@01CFACD8.60657910"/>
            <p:cNvPicPr>
              <a:picLocks noChangeAspect="1" noChangeArrowheads="1"/>
            </p:cNvPicPr>
            <p:nvPr/>
          </p:nvPicPr>
          <p:blipFill>
            <a:blip r:embed="rId14" r:link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841" y="2646734"/>
              <a:ext cx="2902722" cy="2212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385107" y="4541088"/>
            <a:ext cx="2595969" cy="2142274"/>
            <a:chOff x="3282861" y="2286000"/>
            <a:chExt cx="2595969" cy="2142274"/>
          </a:xfrm>
        </p:grpSpPr>
        <p:grpSp>
          <p:nvGrpSpPr>
            <p:cNvPr id="12" name="Group 11"/>
            <p:cNvGrpSpPr/>
            <p:nvPr/>
          </p:nvGrpSpPr>
          <p:grpSpPr>
            <a:xfrm>
              <a:off x="3352800" y="2743833"/>
              <a:ext cx="2421648" cy="1684441"/>
              <a:chOff x="2920425" y="2743833"/>
              <a:chExt cx="2421648" cy="1684441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0425" y="2743833"/>
                <a:ext cx="1248555" cy="1684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8980" y="2743833"/>
                <a:ext cx="1173093" cy="1684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6" name="TextBox 45"/>
            <p:cNvSpPr txBox="1"/>
            <p:nvPr/>
          </p:nvSpPr>
          <p:spPr>
            <a:xfrm>
              <a:off x="3282861" y="2286000"/>
              <a:ext cx="2595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GM IX: Bedside Back to Bench, April  2016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24249" y="2318154"/>
            <a:ext cx="2543238" cy="2106926"/>
            <a:chOff x="2517616" y="691445"/>
            <a:chExt cx="4038223" cy="334543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517616" y="1376478"/>
              <a:ext cx="4038223" cy="266040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2666226" y="691445"/>
              <a:ext cx="3752636" cy="733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GM X: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PGx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 Implementation, May 2017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7703B1-40EC-4D37-B306-50877AD9C35B}"/>
              </a:ext>
            </a:extLst>
          </p:cNvPr>
          <p:cNvGrpSpPr/>
          <p:nvPr/>
        </p:nvGrpSpPr>
        <p:grpSpPr>
          <a:xfrm>
            <a:off x="3482453" y="2255949"/>
            <a:ext cx="2588422" cy="2186379"/>
            <a:chOff x="3482453" y="2186937"/>
            <a:chExt cx="2588422" cy="218637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3AA8985-0C4D-4956-BFBC-042E7EC59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2611016"/>
              <a:ext cx="2480274" cy="176230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76500F5-681C-45DA-9BEA-BD58EDE0199D}"/>
                </a:ext>
              </a:extLst>
            </p:cNvPr>
            <p:cNvSpPr txBox="1"/>
            <p:nvPr/>
          </p:nvSpPr>
          <p:spPr>
            <a:xfrm>
              <a:off x="3482453" y="2186937"/>
              <a:ext cx="25884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GM XI: Clinical Implementation, Sept 2018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729F2A-67C0-4D75-B78D-0F4FFA81C29C}"/>
              </a:ext>
            </a:extLst>
          </p:cNvPr>
          <p:cNvGrpSpPr/>
          <p:nvPr/>
        </p:nvGrpSpPr>
        <p:grpSpPr>
          <a:xfrm>
            <a:off x="6351628" y="2265840"/>
            <a:ext cx="2461550" cy="2193106"/>
            <a:chOff x="12041219" y="2215041"/>
            <a:chExt cx="2461550" cy="219310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D4B9B5A-41CD-4CE1-9CCF-7A830C43B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2041219" y="2645847"/>
              <a:ext cx="2461550" cy="1762300"/>
            </a:xfrm>
            <a:prstGeom prst="rect">
              <a:avLst/>
            </a:prstGeom>
            <a:ln>
              <a:noFill/>
            </a:ln>
            <a:effectLst>
              <a:softEdge rad="12700"/>
            </a:effec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BB1F4B5-8CF7-47F9-BBC7-E070E867B929}"/>
                </a:ext>
              </a:extLst>
            </p:cNvPr>
            <p:cNvSpPr txBox="1"/>
            <p:nvPr/>
          </p:nvSpPr>
          <p:spPr>
            <a:xfrm>
              <a:off x="12152455" y="2215041"/>
              <a:ext cx="2294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GM XII: Genomics and Risk Prediction, May 2019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CC3B6F6-3222-4DD2-9A8F-CA3E7122BE46}"/>
              </a:ext>
            </a:extLst>
          </p:cNvPr>
          <p:cNvSpPr/>
          <p:nvPr/>
        </p:nvSpPr>
        <p:spPr>
          <a:xfrm>
            <a:off x="-25377" y="-9423"/>
            <a:ext cx="12205185" cy="6858000"/>
          </a:xfrm>
          <a:prstGeom prst="rect">
            <a:avLst/>
          </a:prstGeom>
          <a:solidFill>
            <a:srgbClr val="0060AF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195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CFC65D1-BFD4-4B96-A5EB-C2FF8D107C3B}"/>
              </a:ext>
            </a:extLst>
          </p:cNvPr>
          <p:cNvGrpSpPr/>
          <p:nvPr/>
        </p:nvGrpSpPr>
        <p:grpSpPr>
          <a:xfrm>
            <a:off x="2253362" y="659090"/>
            <a:ext cx="3237952" cy="2568873"/>
            <a:chOff x="-6867533" y="-1485755"/>
            <a:chExt cx="5477962" cy="434601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78709C2-6BF0-403C-BF3E-B4A6A3A27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-6865615" y="-1485755"/>
              <a:ext cx="5476044" cy="380390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0F07591-56B1-4FCB-B222-B718FD247F48}"/>
                </a:ext>
              </a:extLst>
            </p:cNvPr>
            <p:cNvSpPr txBox="1"/>
            <p:nvPr/>
          </p:nvSpPr>
          <p:spPr>
            <a:xfrm>
              <a:off x="-6867533" y="1818866"/>
              <a:ext cx="5476044" cy="1041391"/>
            </a:xfrm>
            <a:prstGeom prst="rect">
              <a:avLst/>
            </a:prstGeom>
            <a:solidFill>
              <a:srgbClr val="0E3FA5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GM XIII: Clinical Informatics Research Agenda, Feb 2021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1B76E66-BC9E-4682-AF15-86AF9A2F9C3F}"/>
              </a:ext>
            </a:extLst>
          </p:cNvPr>
          <p:cNvGrpSpPr/>
          <p:nvPr/>
        </p:nvGrpSpPr>
        <p:grpSpPr>
          <a:xfrm>
            <a:off x="6694855" y="703568"/>
            <a:ext cx="3142415" cy="2539831"/>
            <a:chOff x="10654926" y="2049826"/>
            <a:chExt cx="3142415" cy="253983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5A02A4D-E047-4F75-9978-DED3D9B5C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654926" y="2049826"/>
              <a:ext cx="3142415" cy="1952265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FE9AC0C-297A-4A7E-A082-1D3766CD2C2C}"/>
                </a:ext>
              </a:extLst>
            </p:cNvPr>
            <p:cNvSpPr txBox="1"/>
            <p:nvPr/>
          </p:nvSpPr>
          <p:spPr>
            <a:xfrm>
              <a:off x="10661944" y="4004882"/>
              <a:ext cx="3134756" cy="584775"/>
            </a:xfrm>
            <a:prstGeom prst="rect">
              <a:avLst/>
            </a:prstGeom>
            <a:solidFill>
              <a:srgbClr val="0E3FA5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GM XIV: Genomic Learning Healthcare Systems, Aug 2022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B31FA1-CC53-51E6-71AD-4A42C114D47C}"/>
              </a:ext>
            </a:extLst>
          </p:cNvPr>
          <p:cNvGrpSpPr/>
          <p:nvPr/>
        </p:nvGrpSpPr>
        <p:grpSpPr>
          <a:xfrm>
            <a:off x="4535927" y="3682910"/>
            <a:ext cx="3134756" cy="2620097"/>
            <a:chOff x="4140000" y="3682910"/>
            <a:chExt cx="3134756" cy="262009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291B760-EB89-8AC6-E4DD-0945BF6BE45F}"/>
                </a:ext>
              </a:extLst>
            </p:cNvPr>
            <p:cNvSpPr txBox="1"/>
            <p:nvPr/>
          </p:nvSpPr>
          <p:spPr>
            <a:xfrm>
              <a:off x="4140000" y="5718232"/>
              <a:ext cx="3134756" cy="584775"/>
            </a:xfrm>
            <a:prstGeom prst="rect">
              <a:avLst/>
            </a:prstGeom>
            <a:solidFill>
              <a:srgbClr val="0E3FA5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GM XV: Population Screening and Genomics, Nov 2023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FF75AC5-62A0-2EDF-0B5C-2BC8302E3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147147" y="3682910"/>
              <a:ext cx="3127609" cy="204240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14299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Freeform 112"/>
          <p:cNvSpPr/>
          <p:nvPr/>
        </p:nvSpPr>
        <p:spPr>
          <a:xfrm rot="20577787">
            <a:off x="397762" y="6033495"/>
            <a:ext cx="492988" cy="151219"/>
          </a:xfrm>
          <a:custGeom>
            <a:avLst/>
            <a:gdLst>
              <a:gd name="connsiteX0" fmla="*/ 0 w 1654048"/>
              <a:gd name="connsiteY0" fmla="*/ 0 h 650240"/>
              <a:gd name="connsiteX1" fmla="*/ 1654048 w 1654048"/>
              <a:gd name="connsiteY1" fmla="*/ 0 h 650240"/>
              <a:gd name="connsiteX2" fmla="*/ 1654048 w 1654048"/>
              <a:gd name="connsiteY2" fmla="*/ 650240 h 650240"/>
              <a:gd name="connsiteX3" fmla="*/ 0 w 1654048"/>
              <a:gd name="connsiteY3" fmla="*/ 650240 h 650240"/>
              <a:gd name="connsiteX4" fmla="*/ 0 w 1654048"/>
              <a:gd name="connsiteY4" fmla="*/ 0 h 65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4048" h="650240">
                <a:moveTo>
                  <a:pt x="0" y="0"/>
                </a:moveTo>
                <a:lnTo>
                  <a:pt x="1654048" y="0"/>
                </a:lnTo>
                <a:lnTo>
                  <a:pt x="1654048" y="650240"/>
                </a:lnTo>
                <a:lnTo>
                  <a:pt x="0" y="6502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560" tIns="35560" rIns="35560" bIns="35560" numCol="1" spcCol="1270" anchor="b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 Unicode MS"/>
              <a:ea typeface="+mn-ea"/>
              <a:cs typeface="+mn-cs"/>
            </a:endParaRPr>
          </a:p>
        </p:txBody>
      </p:sp>
      <p:sp>
        <p:nvSpPr>
          <p:cNvPr id="123" name="Title 1"/>
          <p:cNvSpPr>
            <a:spLocks noGrp="1"/>
          </p:cNvSpPr>
          <p:nvPr>
            <p:ph type="title"/>
          </p:nvPr>
        </p:nvSpPr>
        <p:spPr>
          <a:xfrm>
            <a:off x="952683" y="-10064"/>
            <a:ext cx="10309463" cy="965669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Products of Genomic Medicine Meetings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A08778-690C-4AC1-868D-6B0C3CCB31E7}"/>
              </a:ext>
            </a:extLst>
          </p:cNvPr>
          <p:cNvGrpSpPr/>
          <p:nvPr/>
        </p:nvGrpSpPr>
        <p:grpSpPr>
          <a:xfrm>
            <a:off x="4655730" y="752940"/>
            <a:ext cx="2118013" cy="1420727"/>
            <a:chOff x="5986728" y="3293006"/>
            <a:chExt cx="2118013" cy="142072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8ADEFF3-A752-4434-87F8-90AFB8AE8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7620" y="3779825"/>
              <a:ext cx="1387764" cy="93390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673" name="TextBox 672">
              <a:extLst>
                <a:ext uri="{FF2B5EF4-FFF2-40B4-BE49-F238E27FC236}">
                  <a16:creationId xmlns:a16="http://schemas.microsoft.com/office/drawing/2014/main" id="{B6EB1A11-A3EE-4C80-B7CB-06A30C20C830}"/>
                </a:ext>
              </a:extLst>
            </p:cNvPr>
            <p:cNvSpPr txBox="1"/>
            <p:nvPr/>
          </p:nvSpPr>
          <p:spPr>
            <a:xfrm>
              <a:off x="5986728" y="3293006"/>
              <a:ext cx="2118013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 Unicode MS"/>
                  <a:ea typeface="+mn-ea"/>
                  <a:cs typeface="+mn-cs"/>
                </a:rPr>
                <a:t>Employers Health and Wellness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5163" y="1015905"/>
            <a:ext cx="12116837" cy="5792215"/>
            <a:chOff x="609600" y="1209674"/>
            <a:chExt cx="8077200" cy="5048250"/>
          </a:xfrm>
        </p:grpSpPr>
        <p:sp>
          <p:nvSpPr>
            <p:cNvPr id="17" name="Shape 16"/>
            <p:cNvSpPr/>
            <p:nvPr/>
          </p:nvSpPr>
          <p:spPr>
            <a:xfrm>
              <a:off x="609600" y="1209674"/>
              <a:ext cx="8077200" cy="5048250"/>
            </a:xfrm>
            <a:prstGeom prst="swooshArrow">
              <a:avLst>
                <a:gd name="adj1" fmla="val 25000"/>
                <a:gd name="adj2" fmla="val 25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5980938" y="2749391"/>
              <a:ext cx="1938528" cy="3508533"/>
            </a:xfrm>
            <a:custGeom>
              <a:avLst/>
              <a:gdLst>
                <a:gd name="connsiteX0" fmla="*/ 0 w 1938528"/>
                <a:gd name="connsiteY0" fmla="*/ 0 h 3508533"/>
                <a:gd name="connsiteX1" fmla="*/ 1938528 w 1938528"/>
                <a:gd name="connsiteY1" fmla="*/ 0 h 3508533"/>
                <a:gd name="connsiteX2" fmla="*/ 1938528 w 1938528"/>
                <a:gd name="connsiteY2" fmla="*/ 3508533 h 3508533"/>
                <a:gd name="connsiteX3" fmla="*/ 0 w 1938528"/>
                <a:gd name="connsiteY3" fmla="*/ 3508533 h 3508533"/>
                <a:gd name="connsiteX4" fmla="*/ 0 w 1938528"/>
                <a:gd name="connsiteY4" fmla="*/ 0 h 3508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528" h="3508533">
                  <a:moveTo>
                    <a:pt x="0" y="0"/>
                  </a:moveTo>
                  <a:lnTo>
                    <a:pt x="1938528" y="0"/>
                  </a:lnTo>
                  <a:lnTo>
                    <a:pt x="1938528" y="3508533"/>
                  </a:lnTo>
                  <a:lnTo>
                    <a:pt x="0" y="350853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8196" tIns="0" rIns="0" bIns="0" numCol="1" spcCol="1270" anchor="t" anchorCtr="0">
              <a:noAutofit/>
            </a:bodyPr>
            <a:lstStyle/>
            <a:p>
              <a:pPr marL="0" marR="0" lvl="0" indent="0" algn="l" defTabSz="2311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4E4EC6"/>
                </a:solidFill>
                <a:effectLst/>
                <a:uLnTx/>
                <a:uFillTx/>
                <a:latin typeface="Arial Unicode MS"/>
                <a:ea typeface="+mn-ea"/>
                <a:cs typeface="+mn-cs"/>
              </a:endParaRPr>
            </a:p>
          </p:txBody>
        </p:sp>
      </p:grpSp>
      <p:grpSp>
        <p:nvGrpSpPr>
          <p:cNvPr id="2070" name="Group 2069"/>
          <p:cNvGrpSpPr/>
          <p:nvPr/>
        </p:nvGrpSpPr>
        <p:grpSpPr>
          <a:xfrm>
            <a:off x="3345481" y="4744949"/>
            <a:ext cx="1012828" cy="1157446"/>
            <a:chOff x="5830556" y="586628"/>
            <a:chExt cx="886927" cy="1042943"/>
          </a:xfrm>
        </p:grpSpPr>
        <p:pic>
          <p:nvPicPr>
            <p:cNvPr id="84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" t="1455" r="69327" b="9135"/>
            <a:stretch/>
          </p:blipFill>
          <p:spPr bwMode="auto">
            <a:xfrm>
              <a:off x="5881045" y="586628"/>
              <a:ext cx="802149" cy="7243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4" name="TextBox 93"/>
            <p:cNvSpPr txBox="1"/>
            <p:nvPr/>
          </p:nvSpPr>
          <p:spPr>
            <a:xfrm>
              <a:off x="5830556" y="1302323"/>
              <a:ext cx="886927" cy="3272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b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 Unicode MS"/>
                  <a:ea typeface="+mn-ea"/>
                  <a:cs typeface="+mn-cs"/>
                </a:rPr>
                <a:t>G2MC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-96181" y="4922076"/>
            <a:ext cx="1216937" cy="634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Clin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Unicode MS"/>
                <a:ea typeface="+mn-ea"/>
                <a:cs typeface="+mn-cs"/>
              </a:rPr>
              <a:t> Action</a:t>
            </a:r>
          </a:p>
        </p:txBody>
      </p:sp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51" y="2696909"/>
            <a:ext cx="1551509" cy="13041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2642648" y="5883058"/>
            <a:ext cx="1440915" cy="815106"/>
            <a:chOff x="1883511" y="1964574"/>
            <a:chExt cx="5279289" cy="2889159"/>
          </a:xfrm>
        </p:grpSpPr>
        <p:sp>
          <p:nvSpPr>
            <p:cNvPr id="24" name="Oval 23"/>
            <p:cNvSpPr/>
            <p:nvPr/>
          </p:nvSpPr>
          <p:spPr>
            <a:xfrm>
              <a:off x="2048351" y="4343400"/>
              <a:ext cx="209074" cy="20907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883511" y="1964574"/>
              <a:ext cx="5279289" cy="28891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+mn-ea"/>
                <a:cs typeface="+mn-cs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838" y="2162175"/>
              <a:ext cx="4886325" cy="253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9" name="Group 2048"/>
          <p:cNvGrpSpPr/>
          <p:nvPr/>
        </p:nvGrpSpPr>
        <p:grpSpPr>
          <a:xfrm>
            <a:off x="404156" y="6096513"/>
            <a:ext cx="324454" cy="217088"/>
            <a:chOff x="1216838" y="4601917"/>
            <a:chExt cx="745955" cy="499109"/>
          </a:xfrm>
        </p:grpSpPr>
        <p:sp>
          <p:nvSpPr>
            <p:cNvPr id="33" name="Oval 32"/>
            <p:cNvSpPr/>
            <p:nvPr/>
          </p:nvSpPr>
          <p:spPr>
            <a:xfrm>
              <a:off x="1334518" y="4849740"/>
              <a:ext cx="221180" cy="221180"/>
            </a:xfrm>
            <a:prstGeom prst="ellipse">
              <a:avLst/>
            </a:prstGeom>
            <a:solidFill>
              <a:srgbClr val="A3A3E0"/>
            </a:solidFill>
            <a:ln>
              <a:solidFill>
                <a:srgbClr val="7575D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1216838" y="4601917"/>
              <a:ext cx="745955" cy="499109"/>
            </a:xfrm>
            <a:custGeom>
              <a:avLst/>
              <a:gdLst>
                <a:gd name="connsiteX0" fmla="*/ 0 w 801651"/>
                <a:gd name="connsiteY0" fmla="*/ 0 h 542916"/>
                <a:gd name="connsiteX1" fmla="*/ 801651 w 801651"/>
                <a:gd name="connsiteY1" fmla="*/ 0 h 542916"/>
                <a:gd name="connsiteX2" fmla="*/ 801651 w 801651"/>
                <a:gd name="connsiteY2" fmla="*/ 542916 h 542916"/>
                <a:gd name="connsiteX3" fmla="*/ 0 w 801651"/>
                <a:gd name="connsiteY3" fmla="*/ 542916 h 542916"/>
                <a:gd name="connsiteX4" fmla="*/ 0 w 801651"/>
                <a:gd name="connsiteY4" fmla="*/ 0 h 54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651" h="542916">
                  <a:moveTo>
                    <a:pt x="0" y="0"/>
                  </a:moveTo>
                  <a:lnTo>
                    <a:pt x="801651" y="0"/>
                  </a:lnTo>
                  <a:lnTo>
                    <a:pt x="801651" y="542916"/>
                  </a:lnTo>
                  <a:lnTo>
                    <a:pt x="0" y="5429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1278" tIns="0" rIns="0" bIns="0" numCol="1" spcCol="1270" anchor="t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4EC6"/>
                  </a:solidFill>
                  <a:effectLst/>
                  <a:uLnTx/>
                  <a:uFillTx/>
                  <a:latin typeface="Arial Unicode MS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051" name="Group 2050"/>
          <p:cNvGrpSpPr/>
          <p:nvPr/>
        </p:nvGrpSpPr>
        <p:grpSpPr>
          <a:xfrm>
            <a:off x="605547" y="5787510"/>
            <a:ext cx="347376" cy="284654"/>
            <a:chOff x="1728002" y="4238031"/>
            <a:chExt cx="613524" cy="502746"/>
          </a:xfrm>
        </p:grpSpPr>
        <p:sp>
          <p:nvSpPr>
            <p:cNvPr id="34" name="Oval 33"/>
            <p:cNvSpPr/>
            <p:nvPr/>
          </p:nvSpPr>
          <p:spPr>
            <a:xfrm>
              <a:off x="1973548" y="4325545"/>
              <a:ext cx="306063" cy="306063"/>
            </a:xfrm>
            <a:prstGeom prst="ellipse">
              <a:avLst/>
            </a:prstGeom>
            <a:solidFill>
              <a:srgbClr val="A3A3E0"/>
            </a:solidFill>
            <a:ln>
              <a:solidFill>
                <a:srgbClr val="7575D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Freeform 36"/>
            <p:cNvSpPr/>
            <p:nvPr/>
          </p:nvSpPr>
          <p:spPr>
            <a:xfrm>
              <a:off x="1728002" y="4238031"/>
              <a:ext cx="613524" cy="502746"/>
            </a:xfrm>
            <a:custGeom>
              <a:avLst/>
              <a:gdLst>
                <a:gd name="connsiteX0" fmla="*/ 0 w 801651"/>
                <a:gd name="connsiteY0" fmla="*/ 0 h 542916"/>
                <a:gd name="connsiteX1" fmla="*/ 801651 w 801651"/>
                <a:gd name="connsiteY1" fmla="*/ 0 h 542916"/>
                <a:gd name="connsiteX2" fmla="*/ 801651 w 801651"/>
                <a:gd name="connsiteY2" fmla="*/ 542916 h 542916"/>
                <a:gd name="connsiteX3" fmla="*/ 0 w 801651"/>
                <a:gd name="connsiteY3" fmla="*/ 542916 h 542916"/>
                <a:gd name="connsiteX4" fmla="*/ 0 w 801651"/>
                <a:gd name="connsiteY4" fmla="*/ 0 h 54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651" h="542916">
                  <a:moveTo>
                    <a:pt x="0" y="0"/>
                  </a:moveTo>
                  <a:lnTo>
                    <a:pt x="801651" y="0"/>
                  </a:lnTo>
                  <a:lnTo>
                    <a:pt x="801651" y="542916"/>
                  </a:lnTo>
                  <a:lnTo>
                    <a:pt x="0" y="5429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1278" tIns="0" rIns="0" bIns="0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052" name="Group 2051"/>
          <p:cNvGrpSpPr/>
          <p:nvPr/>
        </p:nvGrpSpPr>
        <p:grpSpPr>
          <a:xfrm>
            <a:off x="865447" y="5449303"/>
            <a:ext cx="479310" cy="368881"/>
            <a:chOff x="2539190" y="3761929"/>
            <a:chExt cx="653000" cy="502554"/>
          </a:xfrm>
        </p:grpSpPr>
        <p:sp>
          <p:nvSpPr>
            <p:cNvPr id="42" name="Oval 41"/>
            <p:cNvSpPr/>
            <p:nvPr/>
          </p:nvSpPr>
          <p:spPr>
            <a:xfrm>
              <a:off x="2759825" y="3836358"/>
              <a:ext cx="364375" cy="364375"/>
            </a:xfrm>
            <a:prstGeom prst="ellipse">
              <a:avLst/>
            </a:prstGeom>
            <a:solidFill>
              <a:srgbClr val="A3A3E0"/>
            </a:solidFill>
            <a:ln>
              <a:solidFill>
                <a:srgbClr val="7575D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Freeform 47"/>
            <p:cNvSpPr/>
            <p:nvPr/>
          </p:nvSpPr>
          <p:spPr>
            <a:xfrm>
              <a:off x="2539190" y="3761929"/>
              <a:ext cx="653000" cy="502554"/>
            </a:xfrm>
            <a:custGeom>
              <a:avLst/>
              <a:gdLst>
                <a:gd name="connsiteX0" fmla="*/ 0 w 801651"/>
                <a:gd name="connsiteY0" fmla="*/ 0 h 542916"/>
                <a:gd name="connsiteX1" fmla="*/ 801651 w 801651"/>
                <a:gd name="connsiteY1" fmla="*/ 0 h 542916"/>
                <a:gd name="connsiteX2" fmla="*/ 801651 w 801651"/>
                <a:gd name="connsiteY2" fmla="*/ 542916 h 542916"/>
                <a:gd name="connsiteX3" fmla="*/ 0 w 801651"/>
                <a:gd name="connsiteY3" fmla="*/ 542916 h 542916"/>
                <a:gd name="connsiteX4" fmla="*/ 0 w 801651"/>
                <a:gd name="connsiteY4" fmla="*/ 0 h 54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651" h="542916">
                  <a:moveTo>
                    <a:pt x="0" y="0"/>
                  </a:moveTo>
                  <a:lnTo>
                    <a:pt x="801651" y="0"/>
                  </a:lnTo>
                  <a:lnTo>
                    <a:pt x="801651" y="542916"/>
                  </a:lnTo>
                  <a:lnTo>
                    <a:pt x="0" y="5429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1278" tIns="0" rIns="0" bIns="0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053" name="Group 2052"/>
          <p:cNvGrpSpPr/>
          <p:nvPr/>
        </p:nvGrpSpPr>
        <p:grpSpPr>
          <a:xfrm>
            <a:off x="1256119" y="5052805"/>
            <a:ext cx="584153" cy="454315"/>
            <a:chOff x="3485602" y="3350951"/>
            <a:chExt cx="685953" cy="499548"/>
          </a:xfrm>
        </p:grpSpPr>
        <p:sp>
          <p:nvSpPr>
            <p:cNvPr id="50" name="Oval 49"/>
            <p:cNvSpPr/>
            <p:nvPr/>
          </p:nvSpPr>
          <p:spPr>
            <a:xfrm>
              <a:off x="3680879" y="3376079"/>
              <a:ext cx="433922" cy="433922"/>
            </a:xfrm>
            <a:prstGeom prst="ellipse">
              <a:avLst/>
            </a:prstGeom>
            <a:solidFill>
              <a:srgbClr val="A3A3E0"/>
            </a:solidFill>
            <a:ln>
              <a:solidFill>
                <a:srgbClr val="7575D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Freeform 48"/>
            <p:cNvSpPr/>
            <p:nvPr/>
          </p:nvSpPr>
          <p:spPr>
            <a:xfrm>
              <a:off x="3485602" y="3350951"/>
              <a:ext cx="685953" cy="499548"/>
            </a:xfrm>
            <a:custGeom>
              <a:avLst/>
              <a:gdLst>
                <a:gd name="connsiteX0" fmla="*/ 0 w 801651"/>
                <a:gd name="connsiteY0" fmla="*/ 0 h 542916"/>
                <a:gd name="connsiteX1" fmla="*/ 801651 w 801651"/>
                <a:gd name="connsiteY1" fmla="*/ 0 h 542916"/>
                <a:gd name="connsiteX2" fmla="*/ 801651 w 801651"/>
                <a:gd name="connsiteY2" fmla="*/ 542916 h 542916"/>
                <a:gd name="connsiteX3" fmla="*/ 0 w 801651"/>
                <a:gd name="connsiteY3" fmla="*/ 542916 h 542916"/>
                <a:gd name="connsiteX4" fmla="*/ 0 w 801651"/>
                <a:gd name="connsiteY4" fmla="*/ 0 h 54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651" h="542916">
                  <a:moveTo>
                    <a:pt x="0" y="0"/>
                  </a:moveTo>
                  <a:lnTo>
                    <a:pt x="801651" y="0"/>
                  </a:lnTo>
                  <a:lnTo>
                    <a:pt x="801651" y="542916"/>
                  </a:lnTo>
                  <a:lnTo>
                    <a:pt x="0" y="5429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1278" tIns="0" rIns="0" bIns="0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2054" name="Group 2053"/>
          <p:cNvGrpSpPr/>
          <p:nvPr/>
        </p:nvGrpSpPr>
        <p:grpSpPr>
          <a:xfrm>
            <a:off x="1844646" y="4638303"/>
            <a:ext cx="595851" cy="531671"/>
            <a:chOff x="4532827" y="3001908"/>
            <a:chExt cx="595851" cy="531671"/>
          </a:xfrm>
        </p:grpSpPr>
        <p:sp>
          <p:nvSpPr>
            <p:cNvPr id="44" name="Oval 43"/>
            <p:cNvSpPr/>
            <p:nvPr/>
          </p:nvSpPr>
          <p:spPr>
            <a:xfrm>
              <a:off x="4601951" y="3001908"/>
              <a:ext cx="526727" cy="526727"/>
            </a:xfrm>
            <a:prstGeom prst="ellipse">
              <a:avLst/>
            </a:prstGeom>
            <a:solidFill>
              <a:srgbClr val="A3A3E0"/>
            </a:solidFill>
            <a:ln>
              <a:solidFill>
                <a:srgbClr val="7575D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Freeform 50"/>
            <p:cNvSpPr/>
            <p:nvPr/>
          </p:nvSpPr>
          <p:spPr>
            <a:xfrm>
              <a:off x="4532827" y="3006851"/>
              <a:ext cx="544563" cy="526728"/>
            </a:xfrm>
            <a:custGeom>
              <a:avLst/>
              <a:gdLst>
                <a:gd name="connsiteX0" fmla="*/ 0 w 801651"/>
                <a:gd name="connsiteY0" fmla="*/ 0 h 542916"/>
                <a:gd name="connsiteX1" fmla="*/ 801651 w 801651"/>
                <a:gd name="connsiteY1" fmla="*/ 0 h 542916"/>
                <a:gd name="connsiteX2" fmla="*/ 801651 w 801651"/>
                <a:gd name="connsiteY2" fmla="*/ 542916 h 542916"/>
                <a:gd name="connsiteX3" fmla="*/ 0 w 801651"/>
                <a:gd name="connsiteY3" fmla="*/ 542916 h 542916"/>
                <a:gd name="connsiteX4" fmla="*/ 0 w 801651"/>
                <a:gd name="connsiteY4" fmla="*/ 0 h 54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651" h="542916">
                  <a:moveTo>
                    <a:pt x="0" y="0"/>
                  </a:moveTo>
                  <a:lnTo>
                    <a:pt x="801651" y="0"/>
                  </a:lnTo>
                  <a:lnTo>
                    <a:pt x="801651" y="542916"/>
                  </a:lnTo>
                  <a:lnTo>
                    <a:pt x="0" y="5429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1278" tIns="0" rIns="0" bIns="0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2055" name="Group 2054"/>
          <p:cNvGrpSpPr/>
          <p:nvPr/>
        </p:nvGrpSpPr>
        <p:grpSpPr>
          <a:xfrm>
            <a:off x="2418658" y="4220541"/>
            <a:ext cx="749879" cy="611566"/>
            <a:chOff x="5675285" y="2709346"/>
            <a:chExt cx="749879" cy="611566"/>
          </a:xfrm>
        </p:grpSpPr>
        <p:sp>
          <p:nvSpPr>
            <p:cNvPr id="58" name="Oval 57"/>
            <p:cNvSpPr/>
            <p:nvPr/>
          </p:nvSpPr>
          <p:spPr>
            <a:xfrm>
              <a:off x="5791200" y="2709346"/>
              <a:ext cx="611566" cy="611566"/>
            </a:xfrm>
            <a:prstGeom prst="ellipse">
              <a:avLst/>
            </a:prstGeom>
            <a:solidFill>
              <a:srgbClr val="A3A3E0"/>
            </a:solidFill>
            <a:ln>
              <a:solidFill>
                <a:srgbClr val="7575D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Freeform 51"/>
            <p:cNvSpPr/>
            <p:nvPr/>
          </p:nvSpPr>
          <p:spPr>
            <a:xfrm>
              <a:off x="5675285" y="2758225"/>
              <a:ext cx="749879" cy="506360"/>
            </a:xfrm>
            <a:custGeom>
              <a:avLst/>
              <a:gdLst>
                <a:gd name="connsiteX0" fmla="*/ 0 w 801651"/>
                <a:gd name="connsiteY0" fmla="*/ 0 h 542916"/>
                <a:gd name="connsiteX1" fmla="*/ 801651 w 801651"/>
                <a:gd name="connsiteY1" fmla="*/ 0 h 542916"/>
                <a:gd name="connsiteX2" fmla="*/ 801651 w 801651"/>
                <a:gd name="connsiteY2" fmla="*/ 542916 h 542916"/>
                <a:gd name="connsiteX3" fmla="*/ 0 w 801651"/>
                <a:gd name="connsiteY3" fmla="*/ 542916 h 542916"/>
                <a:gd name="connsiteX4" fmla="*/ 0 w 801651"/>
                <a:gd name="connsiteY4" fmla="*/ 0 h 54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651" h="542916">
                  <a:moveTo>
                    <a:pt x="0" y="0"/>
                  </a:moveTo>
                  <a:lnTo>
                    <a:pt x="801651" y="0"/>
                  </a:lnTo>
                  <a:lnTo>
                    <a:pt x="801651" y="542916"/>
                  </a:lnTo>
                  <a:lnTo>
                    <a:pt x="0" y="5429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1278" tIns="0" rIns="0" bIns="0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/>
                  <a:ea typeface="+mn-ea"/>
                  <a:cs typeface="+mn-cs"/>
                </a:rPr>
                <a:t>7</a:t>
              </a:r>
            </a:p>
          </p:txBody>
        </p:sp>
      </p:grpSp>
      <p:sp>
        <p:nvSpPr>
          <p:cNvPr id="97" name="Freeform 96"/>
          <p:cNvSpPr/>
          <p:nvPr/>
        </p:nvSpPr>
        <p:spPr>
          <a:xfrm rot="17596930" flipH="1">
            <a:off x="5554812" y="3858589"/>
            <a:ext cx="650085" cy="206601"/>
          </a:xfrm>
          <a:custGeom>
            <a:avLst/>
            <a:gdLst>
              <a:gd name="connsiteX0" fmla="*/ 0 w 1654048"/>
              <a:gd name="connsiteY0" fmla="*/ 0 h 650240"/>
              <a:gd name="connsiteX1" fmla="*/ 1654048 w 1654048"/>
              <a:gd name="connsiteY1" fmla="*/ 0 h 650240"/>
              <a:gd name="connsiteX2" fmla="*/ 1654048 w 1654048"/>
              <a:gd name="connsiteY2" fmla="*/ 650240 h 650240"/>
              <a:gd name="connsiteX3" fmla="*/ 0 w 1654048"/>
              <a:gd name="connsiteY3" fmla="*/ 650240 h 650240"/>
              <a:gd name="connsiteX4" fmla="*/ 0 w 1654048"/>
              <a:gd name="connsiteY4" fmla="*/ 0 h 65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4048" h="650240">
                <a:moveTo>
                  <a:pt x="0" y="0"/>
                </a:moveTo>
                <a:lnTo>
                  <a:pt x="1654048" y="0"/>
                </a:lnTo>
                <a:lnTo>
                  <a:pt x="1654048" y="650240"/>
                </a:lnTo>
                <a:lnTo>
                  <a:pt x="0" y="6502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560" tIns="35560" rIns="35560" bIns="35560" numCol="1" spcCol="1270" anchor="b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 Unicode MS"/>
              <a:ea typeface="+mn-ea"/>
              <a:cs typeface="+mn-cs"/>
            </a:endParaRPr>
          </a:p>
        </p:txBody>
      </p:sp>
      <p:grpSp>
        <p:nvGrpSpPr>
          <p:cNvPr id="2068" name="Group 2067"/>
          <p:cNvGrpSpPr/>
          <p:nvPr/>
        </p:nvGrpSpPr>
        <p:grpSpPr>
          <a:xfrm>
            <a:off x="62680" y="6324496"/>
            <a:ext cx="514073" cy="371967"/>
            <a:chOff x="504911" y="5260717"/>
            <a:chExt cx="796191" cy="505194"/>
          </a:xfrm>
        </p:grpSpPr>
        <p:sp>
          <p:nvSpPr>
            <p:cNvPr id="114" name="Oval 113"/>
            <p:cNvSpPr/>
            <p:nvPr/>
          </p:nvSpPr>
          <p:spPr>
            <a:xfrm>
              <a:off x="800100" y="5447296"/>
              <a:ext cx="112789" cy="112789"/>
            </a:xfrm>
            <a:prstGeom prst="ellipse">
              <a:avLst/>
            </a:prstGeom>
            <a:solidFill>
              <a:srgbClr val="A3A3E0"/>
            </a:solidFill>
            <a:ln>
              <a:solidFill>
                <a:srgbClr val="7575D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5" name="Freeform 114"/>
            <p:cNvSpPr/>
            <p:nvPr/>
          </p:nvSpPr>
          <p:spPr>
            <a:xfrm>
              <a:off x="504911" y="5260717"/>
              <a:ext cx="796191" cy="505194"/>
            </a:xfrm>
            <a:custGeom>
              <a:avLst/>
              <a:gdLst>
                <a:gd name="connsiteX0" fmla="*/ 0 w 801651"/>
                <a:gd name="connsiteY0" fmla="*/ 0 h 542916"/>
                <a:gd name="connsiteX1" fmla="*/ 801651 w 801651"/>
                <a:gd name="connsiteY1" fmla="*/ 0 h 542916"/>
                <a:gd name="connsiteX2" fmla="*/ 801651 w 801651"/>
                <a:gd name="connsiteY2" fmla="*/ 542916 h 542916"/>
                <a:gd name="connsiteX3" fmla="*/ 0 w 801651"/>
                <a:gd name="connsiteY3" fmla="*/ 542916 h 542916"/>
                <a:gd name="connsiteX4" fmla="*/ 0 w 801651"/>
                <a:gd name="connsiteY4" fmla="*/ 0 h 54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651" h="542916">
                  <a:moveTo>
                    <a:pt x="0" y="0"/>
                  </a:moveTo>
                  <a:lnTo>
                    <a:pt x="801651" y="0"/>
                  </a:lnTo>
                  <a:lnTo>
                    <a:pt x="801651" y="542916"/>
                  </a:lnTo>
                  <a:lnTo>
                    <a:pt x="0" y="5429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1278" tIns="0" rIns="0" bIns="0" numCol="1" spcCol="1270" anchor="t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4EC6"/>
                  </a:solidFill>
                  <a:effectLst/>
                  <a:uLnTx/>
                  <a:uFillTx/>
                  <a:latin typeface="Arial Unicode MS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3172195" y="3783471"/>
            <a:ext cx="764617" cy="706582"/>
            <a:chOff x="5637139" y="2579466"/>
            <a:chExt cx="764617" cy="706582"/>
          </a:xfrm>
        </p:grpSpPr>
        <p:sp>
          <p:nvSpPr>
            <p:cNvPr id="100" name="Oval 99"/>
            <p:cNvSpPr/>
            <p:nvPr/>
          </p:nvSpPr>
          <p:spPr>
            <a:xfrm>
              <a:off x="5695174" y="2579466"/>
              <a:ext cx="706582" cy="706582"/>
            </a:xfrm>
            <a:prstGeom prst="ellipse">
              <a:avLst/>
            </a:prstGeom>
            <a:solidFill>
              <a:srgbClr val="A3A3E0"/>
            </a:solidFill>
            <a:ln>
              <a:solidFill>
                <a:srgbClr val="7575D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Freeform 98"/>
            <p:cNvSpPr/>
            <p:nvPr/>
          </p:nvSpPr>
          <p:spPr>
            <a:xfrm>
              <a:off x="5637139" y="2666127"/>
              <a:ext cx="734536" cy="527917"/>
            </a:xfrm>
            <a:custGeom>
              <a:avLst/>
              <a:gdLst>
                <a:gd name="connsiteX0" fmla="*/ 0 w 801651"/>
                <a:gd name="connsiteY0" fmla="*/ 0 h 542916"/>
                <a:gd name="connsiteX1" fmla="*/ 801651 w 801651"/>
                <a:gd name="connsiteY1" fmla="*/ 0 h 542916"/>
                <a:gd name="connsiteX2" fmla="*/ 801651 w 801651"/>
                <a:gd name="connsiteY2" fmla="*/ 542916 h 542916"/>
                <a:gd name="connsiteX3" fmla="*/ 0 w 801651"/>
                <a:gd name="connsiteY3" fmla="*/ 542916 h 542916"/>
                <a:gd name="connsiteX4" fmla="*/ 0 w 801651"/>
                <a:gd name="connsiteY4" fmla="*/ 0 h 54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651" h="542916">
                  <a:moveTo>
                    <a:pt x="0" y="0"/>
                  </a:moveTo>
                  <a:lnTo>
                    <a:pt x="801651" y="0"/>
                  </a:lnTo>
                  <a:lnTo>
                    <a:pt x="801651" y="542916"/>
                  </a:lnTo>
                  <a:lnTo>
                    <a:pt x="0" y="5429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1278" tIns="0" rIns="0" bIns="0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/>
                  <a:ea typeface="+mn-ea"/>
                  <a:cs typeface="+mn-cs"/>
                </a:rPr>
                <a:t>8</a:t>
              </a:r>
            </a:p>
          </p:txBody>
        </p:sp>
      </p:grpSp>
      <p:sp>
        <p:nvSpPr>
          <p:cNvPr id="136" name="Freeform 89">
            <a:extLst>
              <a:ext uri="{FF2B5EF4-FFF2-40B4-BE49-F238E27FC236}">
                <a16:creationId xmlns:a16="http://schemas.microsoft.com/office/drawing/2014/main" id="{3924A065-D97B-4067-B353-74D8C8EB758F}"/>
              </a:ext>
            </a:extLst>
          </p:cNvPr>
          <p:cNvSpPr/>
          <p:nvPr/>
        </p:nvSpPr>
        <p:spPr>
          <a:xfrm rot="20853924">
            <a:off x="7640615" y="2785080"/>
            <a:ext cx="591749" cy="157337"/>
          </a:xfrm>
          <a:custGeom>
            <a:avLst/>
            <a:gdLst>
              <a:gd name="connsiteX0" fmla="*/ 0 w 1654048"/>
              <a:gd name="connsiteY0" fmla="*/ 0 h 650240"/>
              <a:gd name="connsiteX1" fmla="*/ 1654048 w 1654048"/>
              <a:gd name="connsiteY1" fmla="*/ 0 h 650240"/>
              <a:gd name="connsiteX2" fmla="*/ 1654048 w 1654048"/>
              <a:gd name="connsiteY2" fmla="*/ 650240 h 650240"/>
              <a:gd name="connsiteX3" fmla="*/ 0 w 1654048"/>
              <a:gd name="connsiteY3" fmla="*/ 650240 h 650240"/>
              <a:gd name="connsiteX4" fmla="*/ 0 w 1654048"/>
              <a:gd name="connsiteY4" fmla="*/ 0 h 65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4048" h="650240">
                <a:moveTo>
                  <a:pt x="0" y="0"/>
                </a:moveTo>
                <a:lnTo>
                  <a:pt x="1654048" y="0"/>
                </a:lnTo>
                <a:lnTo>
                  <a:pt x="1654048" y="650240"/>
                </a:lnTo>
                <a:lnTo>
                  <a:pt x="0" y="6502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560" tIns="35560" rIns="35560" bIns="35560" numCol="1" spcCol="1270" anchor="b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 Unicode MS"/>
              <a:ea typeface="+mn-ea"/>
              <a:cs typeface="+mn-cs"/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016CAB61-AAAE-46CE-B283-2FFF9B0ABD31}"/>
              </a:ext>
            </a:extLst>
          </p:cNvPr>
          <p:cNvGrpSpPr/>
          <p:nvPr/>
        </p:nvGrpSpPr>
        <p:grpSpPr>
          <a:xfrm>
            <a:off x="4043233" y="3392075"/>
            <a:ext cx="815640" cy="796986"/>
            <a:chOff x="5423857" y="2546552"/>
            <a:chExt cx="815640" cy="796986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9C1146E3-6D86-4A49-A205-F3A299A3A285}"/>
                </a:ext>
              </a:extLst>
            </p:cNvPr>
            <p:cNvSpPr/>
            <p:nvPr/>
          </p:nvSpPr>
          <p:spPr>
            <a:xfrm>
              <a:off x="5442511" y="2546552"/>
              <a:ext cx="796986" cy="796986"/>
            </a:xfrm>
            <a:prstGeom prst="ellipse">
              <a:avLst/>
            </a:prstGeom>
            <a:solidFill>
              <a:srgbClr val="A3A3E0"/>
            </a:solidFill>
            <a:ln>
              <a:solidFill>
                <a:srgbClr val="7575D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9" name="Freeform 98">
              <a:extLst>
                <a:ext uri="{FF2B5EF4-FFF2-40B4-BE49-F238E27FC236}">
                  <a16:creationId xmlns:a16="http://schemas.microsoft.com/office/drawing/2014/main" id="{3CC90D66-9296-49D8-9B98-0889CA1AE72F}"/>
                </a:ext>
              </a:extLst>
            </p:cNvPr>
            <p:cNvSpPr/>
            <p:nvPr/>
          </p:nvSpPr>
          <p:spPr>
            <a:xfrm>
              <a:off x="5423857" y="2687460"/>
              <a:ext cx="757675" cy="550569"/>
            </a:xfrm>
            <a:custGeom>
              <a:avLst/>
              <a:gdLst>
                <a:gd name="connsiteX0" fmla="*/ 0 w 801651"/>
                <a:gd name="connsiteY0" fmla="*/ 0 h 542916"/>
                <a:gd name="connsiteX1" fmla="*/ 801651 w 801651"/>
                <a:gd name="connsiteY1" fmla="*/ 0 h 542916"/>
                <a:gd name="connsiteX2" fmla="*/ 801651 w 801651"/>
                <a:gd name="connsiteY2" fmla="*/ 542916 h 542916"/>
                <a:gd name="connsiteX3" fmla="*/ 0 w 801651"/>
                <a:gd name="connsiteY3" fmla="*/ 542916 h 542916"/>
                <a:gd name="connsiteX4" fmla="*/ 0 w 801651"/>
                <a:gd name="connsiteY4" fmla="*/ 0 h 54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651" h="542916">
                  <a:moveTo>
                    <a:pt x="0" y="0"/>
                  </a:moveTo>
                  <a:lnTo>
                    <a:pt x="801651" y="0"/>
                  </a:lnTo>
                  <a:lnTo>
                    <a:pt x="801651" y="542916"/>
                  </a:lnTo>
                  <a:lnTo>
                    <a:pt x="0" y="5429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1278" tIns="0" rIns="0" bIns="0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C5F24E67-FE07-4B59-AC13-BEB6C78183FD}"/>
              </a:ext>
            </a:extLst>
          </p:cNvPr>
          <p:cNvGrpSpPr/>
          <p:nvPr/>
        </p:nvGrpSpPr>
        <p:grpSpPr>
          <a:xfrm>
            <a:off x="4878562" y="3063594"/>
            <a:ext cx="926996" cy="825379"/>
            <a:chOff x="5410984" y="2653421"/>
            <a:chExt cx="775080" cy="690117"/>
          </a:xfrm>
        </p:grpSpPr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1CB3802C-8832-4510-A2AF-B63B6B1EAB85}"/>
                </a:ext>
              </a:extLst>
            </p:cNvPr>
            <p:cNvSpPr/>
            <p:nvPr/>
          </p:nvSpPr>
          <p:spPr>
            <a:xfrm>
              <a:off x="5475435" y="2653421"/>
              <a:ext cx="710629" cy="690117"/>
            </a:xfrm>
            <a:prstGeom prst="ellipse">
              <a:avLst/>
            </a:prstGeom>
            <a:solidFill>
              <a:srgbClr val="A3A3E0"/>
            </a:solidFill>
            <a:ln>
              <a:solidFill>
                <a:srgbClr val="7575D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2" name="Freeform 98">
              <a:extLst>
                <a:ext uri="{FF2B5EF4-FFF2-40B4-BE49-F238E27FC236}">
                  <a16:creationId xmlns:a16="http://schemas.microsoft.com/office/drawing/2014/main" id="{08B12DD7-A5B0-44E5-9439-CB18C627B806}"/>
                </a:ext>
              </a:extLst>
            </p:cNvPr>
            <p:cNvSpPr/>
            <p:nvPr/>
          </p:nvSpPr>
          <p:spPr>
            <a:xfrm>
              <a:off x="5410984" y="2751352"/>
              <a:ext cx="756723" cy="511784"/>
            </a:xfrm>
            <a:custGeom>
              <a:avLst/>
              <a:gdLst>
                <a:gd name="connsiteX0" fmla="*/ 0 w 801651"/>
                <a:gd name="connsiteY0" fmla="*/ 0 h 542916"/>
                <a:gd name="connsiteX1" fmla="*/ 801651 w 801651"/>
                <a:gd name="connsiteY1" fmla="*/ 0 h 542916"/>
                <a:gd name="connsiteX2" fmla="*/ 801651 w 801651"/>
                <a:gd name="connsiteY2" fmla="*/ 542916 h 542916"/>
                <a:gd name="connsiteX3" fmla="*/ 0 w 801651"/>
                <a:gd name="connsiteY3" fmla="*/ 542916 h 542916"/>
                <a:gd name="connsiteX4" fmla="*/ 0 w 801651"/>
                <a:gd name="connsiteY4" fmla="*/ 0 h 54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651" h="542916">
                  <a:moveTo>
                    <a:pt x="0" y="0"/>
                  </a:moveTo>
                  <a:lnTo>
                    <a:pt x="801651" y="0"/>
                  </a:lnTo>
                  <a:lnTo>
                    <a:pt x="801651" y="542916"/>
                  </a:lnTo>
                  <a:lnTo>
                    <a:pt x="0" y="5429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1278" tIns="0" rIns="0" bIns="0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663" name="Group 662">
            <a:extLst>
              <a:ext uri="{FF2B5EF4-FFF2-40B4-BE49-F238E27FC236}">
                <a16:creationId xmlns:a16="http://schemas.microsoft.com/office/drawing/2014/main" id="{947547C8-7090-4CCB-BB96-9ED7C0486B0E}"/>
              </a:ext>
            </a:extLst>
          </p:cNvPr>
          <p:cNvGrpSpPr/>
          <p:nvPr/>
        </p:nvGrpSpPr>
        <p:grpSpPr>
          <a:xfrm>
            <a:off x="5858710" y="2751240"/>
            <a:ext cx="949803" cy="905046"/>
            <a:chOff x="5298842" y="2586812"/>
            <a:chExt cx="794152" cy="756727"/>
          </a:xfrm>
        </p:grpSpPr>
        <p:sp>
          <p:nvSpPr>
            <p:cNvPr id="665" name="Oval 664">
              <a:extLst>
                <a:ext uri="{FF2B5EF4-FFF2-40B4-BE49-F238E27FC236}">
                  <a16:creationId xmlns:a16="http://schemas.microsoft.com/office/drawing/2014/main" id="{1F4294C2-EF4E-497E-A021-AA9471AC4C77}"/>
                </a:ext>
              </a:extLst>
            </p:cNvPr>
            <p:cNvSpPr/>
            <p:nvPr/>
          </p:nvSpPr>
          <p:spPr>
            <a:xfrm>
              <a:off x="5336269" y="2586812"/>
              <a:ext cx="756725" cy="756727"/>
            </a:xfrm>
            <a:prstGeom prst="ellipse">
              <a:avLst/>
            </a:prstGeom>
            <a:solidFill>
              <a:srgbClr val="A3A3E0"/>
            </a:solidFill>
            <a:ln>
              <a:solidFill>
                <a:srgbClr val="7575D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4" name="Freeform 98">
              <a:extLst>
                <a:ext uri="{FF2B5EF4-FFF2-40B4-BE49-F238E27FC236}">
                  <a16:creationId xmlns:a16="http://schemas.microsoft.com/office/drawing/2014/main" id="{9F0C3338-B7B2-4255-B083-9B9E4638741B}"/>
                </a:ext>
              </a:extLst>
            </p:cNvPr>
            <p:cNvSpPr/>
            <p:nvPr/>
          </p:nvSpPr>
          <p:spPr>
            <a:xfrm>
              <a:off x="5298842" y="2691840"/>
              <a:ext cx="763410" cy="529604"/>
            </a:xfrm>
            <a:custGeom>
              <a:avLst/>
              <a:gdLst>
                <a:gd name="connsiteX0" fmla="*/ 0 w 801651"/>
                <a:gd name="connsiteY0" fmla="*/ 0 h 542916"/>
                <a:gd name="connsiteX1" fmla="*/ 801651 w 801651"/>
                <a:gd name="connsiteY1" fmla="*/ 0 h 542916"/>
                <a:gd name="connsiteX2" fmla="*/ 801651 w 801651"/>
                <a:gd name="connsiteY2" fmla="*/ 542916 h 542916"/>
                <a:gd name="connsiteX3" fmla="*/ 0 w 801651"/>
                <a:gd name="connsiteY3" fmla="*/ 542916 h 542916"/>
                <a:gd name="connsiteX4" fmla="*/ 0 w 801651"/>
                <a:gd name="connsiteY4" fmla="*/ 0 h 54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651" h="542916">
                  <a:moveTo>
                    <a:pt x="0" y="0"/>
                  </a:moveTo>
                  <a:lnTo>
                    <a:pt x="801651" y="0"/>
                  </a:lnTo>
                  <a:lnTo>
                    <a:pt x="801651" y="542916"/>
                  </a:lnTo>
                  <a:lnTo>
                    <a:pt x="0" y="5429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1278" tIns="0" rIns="0" bIns="0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/>
                  <a:ea typeface="+mn-ea"/>
                  <a:cs typeface="+mn-cs"/>
                </a:rPr>
                <a:t>11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C1562B67-5208-4EB4-A0AC-D56E2F530F34}"/>
              </a:ext>
            </a:extLst>
          </p:cNvPr>
          <p:cNvGrpSpPr/>
          <p:nvPr/>
        </p:nvGrpSpPr>
        <p:grpSpPr>
          <a:xfrm>
            <a:off x="6855201" y="2467825"/>
            <a:ext cx="1040231" cy="969467"/>
            <a:chOff x="5369739" y="2440309"/>
            <a:chExt cx="869759" cy="810591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290B31F0-D66D-4893-A8A1-E59ECFF4C22C}"/>
                </a:ext>
              </a:extLst>
            </p:cNvPr>
            <p:cNvSpPr/>
            <p:nvPr/>
          </p:nvSpPr>
          <p:spPr>
            <a:xfrm>
              <a:off x="5428908" y="2440309"/>
              <a:ext cx="810590" cy="810591"/>
            </a:xfrm>
            <a:prstGeom prst="ellipse">
              <a:avLst/>
            </a:prstGeom>
            <a:solidFill>
              <a:srgbClr val="A3A3E0"/>
            </a:solidFill>
            <a:ln>
              <a:solidFill>
                <a:srgbClr val="7575D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8" name="Freeform 98">
              <a:extLst>
                <a:ext uri="{FF2B5EF4-FFF2-40B4-BE49-F238E27FC236}">
                  <a16:creationId xmlns:a16="http://schemas.microsoft.com/office/drawing/2014/main" id="{AA735712-A813-4067-B2A0-DE3786FDBE0D}"/>
                </a:ext>
              </a:extLst>
            </p:cNvPr>
            <p:cNvSpPr/>
            <p:nvPr/>
          </p:nvSpPr>
          <p:spPr>
            <a:xfrm>
              <a:off x="5369739" y="2576131"/>
              <a:ext cx="801651" cy="542916"/>
            </a:xfrm>
            <a:custGeom>
              <a:avLst/>
              <a:gdLst>
                <a:gd name="connsiteX0" fmla="*/ 0 w 801651"/>
                <a:gd name="connsiteY0" fmla="*/ 0 h 542916"/>
                <a:gd name="connsiteX1" fmla="*/ 801651 w 801651"/>
                <a:gd name="connsiteY1" fmla="*/ 0 h 542916"/>
                <a:gd name="connsiteX2" fmla="*/ 801651 w 801651"/>
                <a:gd name="connsiteY2" fmla="*/ 542916 h 542916"/>
                <a:gd name="connsiteX3" fmla="*/ 0 w 801651"/>
                <a:gd name="connsiteY3" fmla="*/ 542916 h 542916"/>
                <a:gd name="connsiteX4" fmla="*/ 0 w 801651"/>
                <a:gd name="connsiteY4" fmla="*/ 0 h 54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651" h="542916">
                  <a:moveTo>
                    <a:pt x="0" y="0"/>
                  </a:moveTo>
                  <a:lnTo>
                    <a:pt x="801651" y="0"/>
                  </a:lnTo>
                  <a:lnTo>
                    <a:pt x="801651" y="542916"/>
                  </a:lnTo>
                  <a:lnTo>
                    <a:pt x="0" y="5429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1278" tIns="0" rIns="0" bIns="0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4521B96-C145-43C2-9D5F-167D895E8800}"/>
              </a:ext>
            </a:extLst>
          </p:cNvPr>
          <p:cNvGrpSpPr/>
          <p:nvPr/>
        </p:nvGrpSpPr>
        <p:grpSpPr>
          <a:xfrm>
            <a:off x="7999963" y="2239504"/>
            <a:ext cx="1047187" cy="1035391"/>
            <a:chOff x="5363922" y="2477827"/>
            <a:chExt cx="875576" cy="865712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21528708-B3BE-431B-B0C6-763411A80684}"/>
                </a:ext>
              </a:extLst>
            </p:cNvPr>
            <p:cNvSpPr/>
            <p:nvPr/>
          </p:nvSpPr>
          <p:spPr>
            <a:xfrm>
              <a:off x="5373787" y="2477827"/>
              <a:ext cx="865711" cy="865712"/>
            </a:xfrm>
            <a:prstGeom prst="ellipse">
              <a:avLst/>
            </a:prstGeom>
            <a:solidFill>
              <a:srgbClr val="A3A3E0"/>
            </a:solidFill>
            <a:ln>
              <a:solidFill>
                <a:srgbClr val="7575D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8" name="Freeform 98">
              <a:extLst>
                <a:ext uri="{FF2B5EF4-FFF2-40B4-BE49-F238E27FC236}">
                  <a16:creationId xmlns:a16="http://schemas.microsoft.com/office/drawing/2014/main" id="{983C10E8-9E0F-4D17-B335-AA7640F37B3C}"/>
                </a:ext>
              </a:extLst>
            </p:cNvPr>
            <p:cNvSpPr/>
            <p:nvPr/>
          </p:nvSpPr>
          <p:spPr>
            <a:xfrm>
              <a:off x="5363922" y="2638891"/>
              <a:ext cx="801651" cy="542916"/>
            </a:xfrm>
            <a:custGeom>
              <a:avLst/>
              <a:gdLst>
                <a:gd name="connsiteX0" fmla="*/ 0 w 801651"/>
                <a:gd name="connsiteY0" fmla="*/ 0 h 542916"/>
                <a:gd name="connsiteX1" fmla="*/ 801651 w 801651"/>
                <a:gd name="connsiteY1" fmla="*/ 0 h 542916"/>
                <a:gd name="connsiteX2" fmla="*/ 801651 w 801651"/>
                <a:gd name="connsiteY2" fmla="*/ 542916 h 542916"/>
                <a:gd name="connsiteX3" fmla="*/ 0 w 801651"/>
                <a:gd name="connsiteY3" fmla="*/ 542916 h 542916"/>
                <a:gd name="connsiteX4" fmla="*/ 0 w 801651"/>
                <a:gd name="connsiteY4" fmla="*/ 0 h 54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651" h="542916">
                  <a:moveTo>
                    <a:pt x="0" y="0"/>
                  </a:moveTo>
                  <a:lnTo>
                    <a:pt x="801651" y="0"/>
                  </a:lnTo>
                  <a:lnTo>
                    <a:pt x="801651" y="542916"/>
                  </a:lnTo>
                  <a:lnTo>
                    <a:pt x="0" y="5429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1278" tIns="0" rIns="0" bIns="0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/>
                  <a:ea typeface="+mn-ea"/>
                  <a:cs typeface="+mn-cs"/>
                </a:rPr>
                <a:t>13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1F73B61A-C320-40BC-9032-B1CE196C1680}"/>
              </a:ext>
            </a:extLst>
          </p:cNvPr>
          <p:cNvGrpSpPr/>
          <p:nvPr/>
        </p:nvGrpSpPr>
        <p:grpSpPr>
          <a:xfrm rot="14471927">
            <a:off x="-233179" y="5716640"/>
            <a:ext cx="954828" cy="729529"/>
            <a:chOff x="2739135" y="1397000"/>
            <a:chExt cx="2859726" cy="3610040"/>
          </a:xfrm>
        </p:grpSpPr>
        <p:sp>
          <p:nvSpPr>
            <p:cNvPr id="131" name="Shape 130">
              <a:extLst>
                <a:ext uri="{FF2B5EF4-FFF2-40B4-BE49-F238E27FC236}">
                  <a16:creationId xmlns:a16="http://schemas.microsoft.com/office/drawing/2014/main" id="{DACBD3F8-A6ED-4C29-8518-B5BC113C53BE}"/>
                </a:ext>
              </a:extLst>
            </p:cNvPr>
            <p:cNvSpPr/>
            <p:nvPr/>
          </p:nvSpPr>
          <p:spPr>
            <a:xfrm rot="4396374">
              <a:off x="2801357" y="2209537"/>
              <a:ext cx="3281279" cy="2313728"/>
            </a:xfrm>
            <a:prstGeom prst="swooshArrow">
              <a:avLst>
                <a:gd name="adj1" fmla="val 16310"/>
                <a:gd name="adj2" fmla="val 31370"/>
              </a:avLst>
            </a:prstGeom>
            <a:solidFill>
              <a:srgbClr val="BBE0E3"/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2" name="Freeform 112">
              <a:extLst>
                <a:ext uri="{FF2B5EF4-FFF2-40B4-BE49-F238E27FC236}">
                  <a16:creationId xmlns:a16="http://schemas.microsoft.com/office/drawing/2014/main" id="{5BF3D205-D71B-4D68-9048-EDD01382EBAE}"/>
                </a:ext>
              </a:extLst>
            </p:cNvPr>
            <p:cNvSpPr/>
            <p:nvPr/>
          </p:nvSpPr>
          <p:spPr>
            <a:xfrm>
              <a:off x="2739135" y="1397000"/>
              <a:ext cx="1654048" cy="650240"/>
            </a:xfrm>
            <a:custGeom>
              <a:avLst/>
              <a:gdLst>
                <a:gd name="connsiteX0" fmla="*/ 0 w 1654048"/>
                <a:gd name="connsiteY0" fmla="*/ 0 h 650240"/>
                <a:gd name="connsiteX1" fmla="*/ 1654048 w 1654048"/>
                <a:gd name="connsiteY1" fmla="*/ 0 h 650240"/>
                <a:gd name="connsiteX2" fmla="*/ 1654048 w 1654048"/>
                <a:gd name="connsiteY2" fmla="*/ 650240 h 650240"/>
                <a:gd name="connsiteX3" fmla="*/ 0 w 1654048"/>
                <a:gd name="connsiteY3" fmla="*/ 650240 h 650240"/>
                <a:gd name="connsiteX4" fmla="*/ 0 w 1654048"/>
                <a:gd name="connsiteY4" fmla="*/ 0 h 65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4048" h="650240">
                  <a:moveTo>
                    <a:pt x="0" y="0"/>
                  </a:moveTo>
                  <a:lnTo>
                    <a:pt x="1654048" y="0"/>
                  </a:lnTo>
                  <a:lnTo>
                    <a:pt x="1654048" y="650240"/>
                  </a:lnTo>
                  <a:lnTo>
                    <a:pt x="0" y="650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b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 Unicode MS"/>
                <a:ea typeface="+mn-ea"/>
                <a:cs typeface="+mn-cs"/>
              </a:endParaRPr>
            </a:p>
          </p:txBody>
        </p:sp>
      </p:grpSp>
      <p:sp>
        <p:nvSpPr>
          <p:cNvPr id="145" name="Freeform 112">
            <a:extLst>
              <a:ext uri="{FF2B5EF4-FFF2-40B4-BE49-F238E27FC236}">
                <a16:creationId xmlns:a16="http://schemas.microsoft.com/office/drawing/2014/main" id="{95729D2A-1CCB-424C-AC15-1E2CADADB722}"/>
              </a:ext>
            </a:extLst>
          </p:cNvPr>
          <p:cNvSpPr/>
          <p:nvPr/>
        </p:nvSpPr>
        <p:spPr>
          <a:xfrm rot="18276949">
            <a:off x="3465778" y="3836012"/>
            <a:ext cx="578059" cy="482505"/>
          </a:xfrm>
          <a:custGeom>
            <a:avLst/>
            <a:gdLst>
              <a:gd name="connsiteX0" fmla="*/ 0 w 1654048"/>
              <a:gd name="connsiteY0" fmla="*/ 0 h 650240"/>
              <a:gd name="connsiteX1" fmla="*/ 1654048 w 1654048"/>
              <a:gd name="connsiteY1" fmla="*/ 0 h 650240"/>
              <a:gd name="connsiteX2" fmla="*/ 1654048 w 1654048"/>
              <a:gd name="connsiteY2" fmla="*/ 650240 h 650240"/>
              <a:gd name="connsiteX3" fmla="*/ 0 w 1654048"/>
              <a:gd name="connsiteY3" fmla="*/ 650240 h 650240"/>
              <a:gd name="connsiteX4" fmla="*/ 0 w 1654048"/>
              <a:gd name="connsiteY4" fmla="*/ 0 h 65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4048" h="650240">
                <a:moveTo>
                  <a:pt x="0" y="0"/>
                </a:moveTo>
                <a:lnTo>
                  <a:pt x="1654048" y="0"/>
                </a:lnTo>
                <a:lnTo>
                  <a:pt x="1654048" y="650240"/>
                </a:lnTo>
                <a:lnTo>
                  <a:pt x="0" y="6502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560" tIns="35560" rIns="35560" bIns="35560" numCol="1" spcCol="1270" anchor="b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 Unicode MS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882714-7258-4299-914A-54FA9B4524B8}"/>
              </a:ext>
            </a:extLst>
          </p:cNvPr>
          <p:cNvGrpSpPr/>
          <p:nvPr/>
        </p:nvGrpSpPr>
        <p:grpSpPr>
          <a:xfrm>
            <a:off x="4543193" y="5688912"/>
            <a:ext cx="1575778" cy="1095775"/>
            <a:chOff x="8411500" y="4343126"/>
            <a:chExt cx="1575778" cy="10957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56EE7C8-35C1-49E0-9ADF-926B14C86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11500" y="4343126"/>
              <a:ext cx="1575778" cy="72776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698B5261-49DB-408D-84A1-1DA1F6CA58C7}"/>
                </a:ext>
              </a:extLst>
            </p:cNvPr>
            <p:cNvSpPr txBox="1"/>
            <p:nvPr/>
          </p:nvSpPr>
          <p:spPr>
            <a:xfrm>
              <a:off x="8476332" y="5075725"/>
              <a:ext cx="1440915" cy="3631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b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 Unicode MS"/>
                  <a:ea typeface="+mn-ea"/>
                  <a:cs typeface="+mn-cs"/>
                </a:rPr>
                <a:t>IHCC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1EAA5F-1A6E-4C09-99E0-2E8B8855A217}"/>
              </a:ext>
            </a:extLst>
          </p:cNvPr>
          <p:cNvGrpSpPr/>
          <p:nvPr/>
        </p:nvGrpSpPr>
        <p:grpSpPr>
          <a:xfrm>
            <a:off x="7943307" y="4097467"/>
            <a:ext cx="2292071" cy="695466"/>
            <a:chOff x="8579943" y="4476430"/>
            <a:chExt cx="2481379" cy="7529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0463161-0A32-487C-AD36-63DC579C8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79943" y="4907843"/>
              <a:ext cx="2471477" cy="32149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695DFC7-B0BA-46C8-B02B-94551CFC6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92458" y="4476430"/>
              <a:ext cx="2468864" cy="35780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BBA28546-C895-4D65-9209-B348DACD7C8F}"/>
              </a:ext>
            </a:extLst>
          </p:cNvPr>
          <p:cNvGrpSpPr/>
          <p:nvPr/>
        </p:nvGrpSpPr>
        <p:grpSpPr>
          <a:xfrm>
            <a:off x="7086203" y="3065470"/>
            <a:ext cx="1546164" cy="1084803"/>
            <a:chOff x="2739135" y="1067259"/>
            <a:chExt cx="4086536" cy="3508286"/>
          </a:xfrm>
        </p:grpSpPr>
        <p:sp>
          <p:nvSpPr>
            <p:cNvPr id="148" name="Shape 147">
              <a:extLst>
                <a:ext uri="{FF2B5EF4-FFF2-40B4-BE49-F238E27FC236}">
                  <a16:creationId xmlns:a16="http://schemas.microsoft.com/office/drawing/2014/main" id="{914DABF4-24FC-46B5-A93C-34AD482B61EA}"/>
                </a:ext>
              </a:extLst>
            </p:cNvPr>
            <p:cNvSpPr/>
            <p:nvPr/>
          </p:nvSpPr>
          <p:spPr>
            <a:xfrm rot="4396374">
              <a:off x="3848233" y="1598107"/>
              <a:ext cx="3508286" cy="2446590"/>
            </a:xfrm>
            <a:prstGeom prst="swooshArrow">
              <a:avLst>
                <a:gd name="adj1" fmla="val 16310"/>
                <a:gd name="adj2" fmla="val 31370"/>
              </a:avLst>
            </a:prstGeom>
            <a:solidFill>
              <a:srgbClr val="BBE0E3"/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9" name="Freeform 112">
              <a:extLst>
                <a:ext uri="{FF2B5EF4-FFF2-40B4-BE49-F238E27FC236}">
                  <a16:creationId xmlns:a16="http://schemas.microsoft.com/office/drawing/2014/main" id="{3995F4D3-7AEA-4A76-88EC-6294E25391F5}"/>
                </a:ext>
              </a:extLst>
            </p:cNvPr>
            <p:cNvSpPr/>
            <p:nvPr/>
          </p:nvSpPr>
          <p:spPr>
            <a:xfrm>
              <a:off x="2739135" y="1397000"/>
              <a:ext cx="1654048" cy="650240"/>
            </a:xfrm>
            <a:custGeom>
              <a:avLst/>
              <a:gdLst>
                <a:gd name="connsiteX0" fmla="*/ 0 w 1654048"/>
                <a:gd name="connsiteY0" fmla="*/ 0 h 650240"/>
                <a:gd name="connsiteX1" fmla="*/ 1654048 w 1654048"/>
                <a:gd name="connsiteY1" fmla="*/ 0 h 650240"/>
                <a:gd name="connsiteX2" fmla="*/ 1654048 w 1654048"/>
                <a:gd name="connsiteY2" fmla="*/ 650240 h 650240"/>
                <a:gd name="connsiteX3" fmla="*/ 0 w 1654048"/>
                <a:gd name="connsiteY3" fmla="*/ 650240 h 650240"/>
                <a:gd name="connsiteX4" fmla="*/ 0 w 1654048"/>
                <a:gd name="connsiteY4" fmla="*/ 0 h 65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4048" h="650240">
                  <a:moveTo>
                    <a:pt x="0" y="0"/>
                  </a:moveTo>
                  <a:lnTo>
                    <a:pt x="1654048" y="0"/>
                  </a:lnTo>
                  <a:lnTo>
                    <a:pt x="1654048" y="650240"/>
                  </a:lnTo>
                  <a:lnTo>
                    <a:pt x="0" y="650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b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 Unicode MS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CC0B24-424B-4F67-8706-D1E16E2DC5A2}"/>
              </a:ext>
            </a:extLst>
          </p:cNvPr>
          <p:cNvGrpSpPr/>
          <p:nvPr/>
        </p:nvGrpSpPr>
        <p:grpSpPr>
          <a:xfrm>
            <a:off x="5029702" y="4370981"/>
            <a:ext cx="2013162" cy="817685"/>
            <a:chOff x="8322396" y="558963"/>
            <a:chExt cx="1823759" cy="7407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4FB667-4D82-4E45-B080-A93C83C97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22396" y="558963"/>
              <a:ext cx="1823759" cy="74075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A1CD49-224E-4AC9-8880-4F202A933B5F}"/>
                </a:ext>
              </a:extLst>
            </p:cNvPr>
            <p:cNvSpPr txBox="1"/>
            <p:nvPr/>
          </p:nvSpPr>
          <p:spPr>
            <a:xfrm>
              <a:off x="8599854" y="783091"/>
              <a:ext cx="1232328" cy="362467"/>
            </a:xfrm>
            <a:prstGeom prst="rect">
              <a:avLst/>
            </a:prstGeom>
            <a:solidFill>
              <a:srgbClr val="57ACFE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 Light" panose="020F0302020204030204"/>
                  <a:ea typeface="Helvetica Neue" charset="0"/>
                  <a:cs typeface="Helvetica Neue" charset="0"/>
                </a:rPr>
                <a:t>ADOPT-PGx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4F1D5ADA-23A7-4614-995E-CF7F7927393C}"/>
              </a:ext>
            </a:extLst>
          </p:cNvPr>
          <p:cNvGrpSpPr/>
          <p:nvPr/>
        </p:nvGrpSpPr>
        <p:grpSpPr>
          <a:xfrm rot="13983360">
            <a:off x="515446" y="2036221"/>
            <a:ext cx="588340" cy="616559"/>
            <a:chOff x="2739135" y="1397000"/>
            <a:chExt cx="3212624" cy="3786142"/>
          </a:xfrm>
        </p:grpSpPr>
        <p:sp>
          <p:nvSpPr>
            <p:cNvPr id="144" name="Shape 143">
              <a:extLst>
                <a:ext uri="{FF2B5EF4-FFF2-40B4-BE49-F238E27FC236}">
                  <a16:creationId xmlns:a16="http://schemas.microsoft.com/office/drawing/2014/main" id="{A28B9454-AC4A-4F1E-BEA5-B7E185B48E8C}"/>
                </a:ext>
              </a:extLst>
            </p:cNvPr>
            <p:cNvSpPr/>
            <p:nvPr/>
          </p:nvSpPr>
          <p:spPr>
            <a:xfrm rot="4396374">
              <a:off x="2974321" y="2205704"/>
              <a:ext cx="3508285" cy="2446591"/>
            </a:xfrm>
            <a:prstGeom prst="swooshArrow">
              <a:avLst>
                <a:gd name="adj1" fmla="val 16310"/>
                <a:gd name="adj2" fmla="val 31370"/>
              </a:avLst>
            </a:prstGeom>
            <a:solidFill>
              <a:srgbClr val="BBE0E3"/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0" name="Freeform 89">
              <a:extLst>
                <a:ext uri="{FF2B5EF4-FFF2-40B4-BE49-F238E27FC236}">
                  <a16:creationId xmlns:a16="http://schemas.microsoft.com/office/drawing/2014/main" id="{C159479B-5281-4DAA-9015-5CD281AE7469}"/>
                </a:ext>
              </a:extLst>
            </p:cNvPr>
            <p:cNvSpPr/>
            <p:nvPr/>
          </p:nvSpPr>
          <p:spPr>
            <a:xfrm>
              <a:off x="2739135" y="1397000"/>
              <a:ext cx="1654048" cy="650240"/>
            </a:xfrm>
            <a:custGeom>
              <a:avLst/>
              <a:gdLst>
                <a:gd name="connsiteX0" fmla="*/ 0 w 1654048"/>
                <a:gd name="connsiteY0" fmla="*/ 0 h 650240"/>
                <a:gd name="connsiteX1" fmla="*/ 1654048 w 1654048"/>
                <a:gd name="connsiteY1" fmla="*/ 0 h 650240"/>
                <a:gd name="connsiteX2" fmla="*/ 1654048 w 1654048"/>
                <a:gd name="connsiteY2" fmla="*/ 650240 h 650240"/>
                <a:gd name="connsiteX3" fmla="*/ 0 w 1654048"/>
                <a:gd name="connsiteY3" fmla="*/ 650240 h 650240"/>
                <a:gd name="connsiteX4" fmla="*/ 0 w 1654048"/>
                <a:gd name="connsiteY4" fmla="*/ 0 h 65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4048" h="650240">
                  <a:moveTo>
                    <a:pt x="0" y="0"/>
                  </a:moveTo>
                  <a:lnTo>
                    <a:pt x="1654048" y="0"/>
                  </a:lnTo>
                  <a:lnTo>
                    <a:pt x="1654048" y="650240"/>
                  </a:lnTo>
                  <a:lnTo>
                    <a:pt x="0" y="650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b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 Unicode MS"/>
                <a:ea typeface="+mn-ea"/>
                <a:cs typeface="+mn-cs"/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89EF71DA-F301-4E1C-A8CA-D1647C950C3E}"/>
              </a:ext>
            </a:extLst>
          </p:cNvPr>
          <p:cNvGrpSpPr/>
          <p:nvPr/>
        </p:nvGrpSpPr>
        <p:grpSpPr>
          <a:xfrm rot="13174904">
            <a:off x="5508229" y="2338780"/>
            <a:ext cx="865053" cy="744835"/>
            <a:chOff x="2739135" y="1397000"/>
            <a:chExt cx="3212624" cy="3786142"/>
          </a:xfrm>
        </p:grpSpPr>
        <p:sp>
          <p:nvSpPr>
            <p:cNvPr id="152" name="Shape 151">
              <a:extLst>
                <a:ext uri="{FF2B5EF4-FFF2-40B4-BE49-F238E27FC236}">
                  <a16:creationId xmlns:a16="http://schemas.microsoft.com/office/drawing/2014/main" id="{6B88DEF3-70CC-462F-B294-1AF98B773DA3}"/>
                </a:ext>
              </a:extLst>
            </p:cNvPr>
            <p:cNvSpPr/>
            <p:nvPr/>
          </p:nvSpPr>
          <p:spPr>
            <a:xfrm rot="3961740">
              <a:off x="2974321" y="2205704"/>
              <a:ext cx="3508285" cy="2446591"/>
            </a:xfrm>
            <a:prstGeom prst="swooshArrow">
              <a:avLst>
                <a:gd name="adj1" fmla="val 16310"/>
                <a:gd name="adj2" fmla="val 31370"/>
              </a:avLst>
            </a:prstGeom>
            <a:solidFill>
              <a:srgbClr val="BBE0E3"/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3" name="Freeform 112">
              <a:extLst>
                <a:ext uri="{FF2B5EF4-FFF2-40B4-BE49-F238E27FC236}">
                  <a16:creationId xmlns:a16="http://schemas.microsoft.com/office/drawing/2014/main" id="{E979D292-E818-4C0F-9BF2-AA1B3B3577A1}"/>
                </a:ext>
              </a:extLst>
            </p:cNvPr>
            <p:cNvSpPr/>
            <p:nvPr/>
          </p:nvSpPr>
          <p:spPr>
            <a:xfrm>
              <a:off x="2739135" y="1397000"/>
              <a:ext cx="1654048" cy="650240"/>
            </a:xfrm>
            <a:custGeom>
              <a:avLst/>
              <a:gdLst>
                <a:gd name="connsiteX0" fmla="*/ 0 w 1654048"/>
                <a:gd name="connsiteY0" fmla="*/ 0 h 650240"/>
                <a:gd name="connsiteX1" fmla="*/ 1654048 w 1654048"/>
                <a:gd name="connsiteY1" fmla="*/ 0 h 650240"/>
                <a:gd name="connsiteX2" fmla="*/ 1654048 w 1654048"/>
                <a:gd name="connsiteY2" fmla="*/ 650240 h 650240"/>
                <a:gd name="connsiteX3" fmla="*/ 0 w 1654048"/>
                <a:gd name="connsiteY3" fmla="*/ 650240 h 650240"/>
                <a:gd name="connsiteX4" fmla="*/ 0 w 1654048"/>
                <a:gd name="connsiteY4" fmla="*/ 0 h 65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4048" h="650240">
                  <a:moveTo>
                    <a:pt x="0" y="0"/>
                  </a:moveTo>
                  <a:lnTo>
                    <a:pt x="1654048" y="0"/>
                  </a:lnTo>
                  <a:lnTo>
                    <a:pt x="1654048" y="650240"/>
                  </a:lnTo>
                  <a:lnTo>
                    <a:pt x="0" y="650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b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 Unicode MS"/>
                <a:ea typeface="+mn-ea"/>
                <a:cs typeface="+mn-cs"/>
              </a:endParaRP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80446972-3B5B-4B54-8E98-7DCFB49F8D46}"/>
              </a:ext>
            </a:extLst>
          </p:cNvPr>
          <p:cNvGrpSpPr/>
          <p:nvPr/>
        </p:nvGrpSpPr>
        <p:grpSpPr>
          <a:xfrm rot="7547463" flipV="1">
            <a:off x="6781436" y="3024338"/>
            <a:ext cx="1771690" cy="2228841"/>
            <a:chOff x="2739135" y="1397000"/>
            <a:chExt cx="3375169" cy="3794444"/>
          </a:xfrm>
        </p:grpSpPr>
        <p:sp>
          <p:nvSpPr>
            <p:cNvPr id="155" name="Shape 154">
              <a:extLst>
                <a:ext uri="{FF2B5EF4-FFF2-40B4-BE49-F238E27FC236}">
                  <a16:creationId xmlns:a16="http://schemas.microsoft.com/office/drawing/2014/main" id="{BB95F824-59BB-40C9-A8B9-F870B0622AB0}"/>
                </a:ext>
              </a:extLst>
            </p:cNvPr>
            <p:cNvSpPr/>
            <p:nvPr/>
          </p:nvSpPr>
          <p:spPr>
            <a:xfrm rot="4396374">
              <a:off x="3136866" y="2214005"/>
              <a:ext cx="3508286" cy="2446591"/>
            </a:xfrm>
            <a:prstGeom prst="swooshArrow">
              <a:avLst>
                <a:gd name="adj1" fmla="val 16310"/>
                <a:gd name="adj2" fmla="val 33448"/>
              </a:avLst>
            </a:prstGeom>
            <a:solidFill>
              <a:srgbClr val="BBE0E3"/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1" name="Freeform 39">
              <a:extLst>
                <a:ext uri="{FF2B5EF4-FFF2-40B4-BE49-F238E27FC236}">
                  <a16:creationId xmlns:a16="http://schemas.microsoft.com/office/drawing/2014/main" id="{EF96FAE4-C7CB-4ACB-A81B-ABED0C9FDD44}"/>
                </a:ext>
              </a:extLst>
            </p:cNvPr>
            <p:cNvSpPr/>
            <p:nvPr/>
          </p:nvSpPr>
          <p:spPr>
            <a:xfrm>
              <a:off x="2739135" y="1397000"/>
              <a:ext cx="1654048" cy="650240"/>
            </a:xfrm>
            <a:custGeom>
              <a:avLst/>
              <a:gdLst>
                <a:gd name="connsiteX0" fmla="*/ 0 w 1654048"/>
                <a:gd name="connsiteY0" fmla="*/ 0 h 650240"/>
                <a:gd name="connsiteX1" fmla="*/ 1654048 w 1654048"/>
                <a:gd name="connsiteY1" fmla="*/ 0 h 650240"/>
                <a:gd name="connsiteX2" fmla="*/ 1654048 w 1654048"/>
                <a:gd name="connsiteY2" fmla="*/ 650240 h 650240"/>
                <a:gd name="connsiteX3" fmla="*/ 0 w 1654048"/>
                <a:gd name="connsiteY3" fmla="*/ 650240 h 650240"/>
                <a:gd name="connsiteX4" fmla="*/ 0 w 1654048"/>
                <a:gd name="connsiteY4" fmla="*/ 0 h 65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4048" h="650240">
                  <a:moveTo>
                    <a:pt x="0" y="0"/>
                  </a:moveTo>
                  <a:lnTo>
                    <a:pt x="1654048" y="0"/>
                  </a:lnTo>
                  <a:lnTo>
                    <a:pt x="1654048" y="650240"/>
                  </a:lnTo>
                  <a:lnTo>
                    <a:pt x="0" y="650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b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 Unicode MS"/>
                <a:ea typeface="+mn-ea"/>
                <a:cs typeface="+mn-cs"/>
              </a:endParaRP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5FDD9DB2-D664-4E56-996E-35C57EB00216}"/>
              </a:ext>
            </a:extLst>
          </p:cNvPr>
          <p:cNvGrpSpPr/>
          <p:nvPr/>
        </p:nvGrpSpPr>
        <p:grpSpPr>
          <a:xfrm rot="19818113">
            <a:off x="2400247" y="4619033"/>
            <a:ext cx="619376" cy="1007140"/>
            <a:chOff x="2739135" y="1397000"/>
            <a:chExt cx="3212624" cy="3786142"/>
          </a:xfrm>
        </p:grpSpPr>
        <p:sp>
          <p:nvSpPr>
            <p:cNvPr id="157" name="Shape 156">
              <a:extLst>
                <a:ext uri="{FF2B5EF4-FFF2-40B4-BE49-F238E27FC236}">
                  <a16:creationId xmlns:a16="http://schemas.microsoft.com/office/drawing/2014/main" id="{53D545AE-7076-48CB-B787-3B50C95ABC61}"/>
                </a:ext>
              </a:extLst>
            </p:cNvPr>
            <p:cNvSpPr/>
            <p:nvPr/>
          </p:nvSpPr>
          <p:spPr>
            <a:xfrm rot="4396374">
              <a:off x="2974321" y="2205704"/>
              <a:ext cx="3508285" cy="2446591"/>
            </a:xfrm>
            <a:prstGeom prst="swooshArrow">
              <a:avLst>
                <a:gd name="adj1" fmla="val 16310"/>
                <a:gd name="adj2" fmla="val 31370"/>
              </a:avLst>
            </a:prstGeom>
            <a:solidFill>
              <a:srgbClr val="BBE0E3"/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8" name="Freeform 112">
              <a:extLst>
                <a:ext uri="{FF2B5EF4-FFF2-40B4-BE49-F238E27FC236}">
                  <a16:creationId xmlns:a16="http://schemas.microsoft.com/office/drawing/2014/main" id="{C59CDAB6-BD17-4136-A1FD-31A154B02308}"/>
                </a:ext>
              </a:extLst>
            </p:cNvPr>
            <p:cNvSpPr/>
            <p:nvPr/>
          </p:nvSpPr>
          <p:spPr>
            <a:xfrm>
              <a:off x="2739135" y="1397000"/>
              <a:ext cx="1654048" cy="650240"/>
            </a:xfrm>
            <a:custGeom>
              <a:avLst/>
              <a:gdLst>
                <a:gd name="connsiteX0" fmla="*/ 0 w 1654048"/>
                <a:gd name="connsiteY0" fmla="*/ 0 h 650240"/>
                <a:gd name="connsiteX1" fmla="*/ 1654048 w 1654048"/>
                <a:gd name="connsiteY1" fmla="*/ 0 h 650240"/>
                <a:gd name="connsiteX2" fmla="*/ 1654048 w 1654048"/>
                <a:gd name="connsiteY2" fmla="*/ 650240 h 650240"/>
                <a:gd name="connsiteX3" fmla="*/ 0 w 1654048"/>
                <a:gd name="connsiteY3" fmla="*/ 650240 h 650240"/>
                <a:gd name="connsiteX4" fmla="*/ 0 w 1654048"/>
                <a:gd name="connsiteY4" fmla="*/ 0 h 65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4048" h="650240">
                  <a:moveTo>
                    <a:pt x="0" y="0"/>
                  </a:moveTo>
                  <a:lnTo>
                    <a:pt x="1654048" y="0"/>
                  </a:lnTo>
                  <a:lnTo>
                    <a:pt x="1654048" y="650240"/>
                  </a:lnTo>
                  <a:lnTo>
                    <a:pt x="0" y="650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b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 Unicode MS"/>
                <a:ea typeface="+mn-ea"/>
                <a:cs typeface="+mn-cs"/>
              </a:endParaRPr>
            </a:p>
          </p:txBody>
        </p:sp>
      </p:grpSp>
      <p:sp>
        <p:nvSpPr>
          <p:cNvPr id="162" name="Freeform 39">
            <a:extLst>
              <a:ext uri="{FF2B5EF4-FFF2-40B4-BE49-F238E27FC236}">
                <a16:creationId xmlns:a16="http://schemas.microsoft.com/office/drawing/2014/main" id="{218D4467-AB8D-4A65-8A0D-2A21E0820BF0}"/>
              </a:ext>
            </a:extLst>
          </p:cNvPr>
          <p:cNvSpPr/>
          <p:nvPr/>
        </p:nvSpPr>
        <p:spPr>
          <a:xfrm rot="18370841" flipV="1">
            <a:off x="3590961" y="3856814"/>
            <a:ext cx="975128" cy="291024"/>
          </a:xfrm>
          <a:custGeom>
            <a:avLst/>
            <a:gdLst>
              <a:gd name="connsiteX0" fmla="*/ 0 w 1654048"/>
              <a:gd name="connsiteY0" fmla="*/ 0 h 650240"/>
              <a:gd name="connsiteX1" fmla="*/ 1654048 w 1654048"/>
              <a:gd name="connsiteY1" fmla="*/ 0 h 650240"/>
              <a:gd name="connsiteX2" fmla="*/ 1654048 w 1654048"/>
              <a:gd name="connsiteY2" fmla="*/ 650240 h 650240"/>
              <a:gd name="connsiteX3" fmla="*/ 0 w 1654048"/>
              <a:gd name="connsiteY3" fmla="*/ 650240 h 650240"/>
              <a:gd name="connsiteX4" fmla="*/ 0 w 1654048"/>
              <a:gd name="connsiteY4" fmla="*/ 0 h 65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4048" h="650240">
                <a:moveTo>
                  <a:pt x="0" y="0"/>
                </a:moveTo>
                <a:lnTo>
                  <a:pt x="1654048" y="0"/>
                </a:lnTo>
                <a:lnTo>
                  <a:pt x="1654048" y="650240"/>
                </a:lnTo>
                <a:lnTo>
                  <a:pt x="0" y="6502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560" tIns="35560" rIns="35560" bIns="35560" numCol="1" spcCol="1270" anchor="b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Arial Unicode MS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60FE29-CB32-476D-86F6-D9B46C51B1B7}"/>
              </a:ext>
            </a:extLst>
          </p:cNvPr>
          <p:cNvSpPr txBox="1"/>
          <p:nvPr/>
        </p:nvSpPr>
        <p:spPr>
          <a:xfrm>
            <a:off x="1879463" y="1481493"/>
            <a:ext cx="2172390" cy="5632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F3F6C"/>
                </a:solidFill>
                <a:effectLst/>
                <a:uLnTx/>
                <a:uFillTx/>
                <a:latin typeface="Calibri Light" panose="020F0302020204030204"/>
                <a:ea typeface="Helvetica Neue" charset="0"/>
                <a:cs typeface="Helvetica Neue" charset="0"/>
              </a:rPr>
              <a:t>NOT-HG-20-020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9F3F6C"/>
                </a:solidFill>
                <a:effectLst/>
                <a:uLnTx/>
                <a:uFillTx/>
                <a:latin typeface="Calibri Light" panose="020F0302020204030204"/>
                <a:ea typeface="Helvetica Neue" charset="0"/>
                <a:cs typeface="Helvetica Neue" charset="0"/>
              </a:rPr>
              <a:t>Genomic Medicine Modules</a:t>
            </a:r>
          </a:p>
        </p:txBody>
      </p:sp>
      <p:grpSp>
        <p:nvGrpSpPr>
          <p:cNvPr id="675" name="Group 674">
            <a:extLst>
              <a:ext uri="{FF2B5EF4-FFF2-40B4-BE49-F238E27FC236}">
                <a16:creationId xmlns:a16="http://schemas.microsoft.com/office/drawing/2014/main" id="{4C56ED47-A701-4F75-960B-D9B7DB0F1DA1}"/>
              </a:ext>
            </a:extLst>
          </p:cNvPr>
          <p:cNvGrpSpPr/>
          <p:nvPr/>
        </p:nvGrpSpPr>
        <p:grpSpPr>
          <a:xfrm>
            <a:off x="369608" y="799678"/>
            <a:ext cx="1353552" cy="1066998"/>
            <a:chOff x="619808" y="453360"/>
            <a:chExt cx="1107982" cy="8734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6935D24-6C7E-4F7A-933B-4F4131637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9808" y="453360"/>
              <a:ext cx="1107982" cy="873415"/>
            </a:xfrm>
            <a:prstGeom prst="rect">
              <a:avLst/>
            </a:prstGeom>
            <a:ln>
              <a:solidFill>
                <a:srgbClr val="CCFFFF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EE53377-6F56-4C0D-B57E-F82774A6DF38}"/>
                </a:ext>
              </a:extLst>
            </p:cNvPr>
            <p:cNvSpPr txBox="1"/>
            <p:nvPr/>
          </p:nvSpPr>
          <p:spPr>
            <a:xfrm>
              <a:off x="692691" y="487281"/>
              <a:ext cx="953513" cy="307364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4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 Light" panose="020B0304020202020204" pitchFamily="34" charset="0"/>
                  <a:ea typeface="Helvetica Neue" charset="0"/>
                  <a:cs typeface="Helvetica Neue" charset="0"/>
                </a:rPr>
                <a:t>GenCC</a:t>
              </a:r>
              <a:endParaRPr kumimoji="0" lang="en-US" sz="244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  <a:ea typeface="Helvetica Neue" charset="0"/>
                <a:cs typeface="Helvetica Neue" charset="0"/>
              </a:endParaRPr>
            </a:p>
          </p:txBody>
        </p:sp>
      </p:grpSp>
      <p:pic>
        <p:nvPicPr>
          <p:cNvPr id="677" name="Picture 676">
            <a:extLst>
              <a:ext uri="{FF2B5EF4-FFF2-40B4-BE49-F238E27FC236}">
                <a16:creationId xmlns:a16="http://schemas.microsoft.com/office/drawing/2014/main" id="{A4886BA1-5F19-43A2-A2A8-3FB2597387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78601" y="5539741"/>
            <a:ext cx="2263635" cy="8609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78" name="TextBox 677">
            <a:extLst>
              <a:ext uri="{FF2B5EF4-FFF2-40B4-BE49-F238E27FC236}">
                <a16:creationId xmlns:a16="http://schemas.microsoft.com/office/drawing/2014/main" id="{EFD4E8EE-B87E-418F-874F-6533FDCA02C3}"/>
              </a:ext>
            </a:extLst>
          </p:cNvPr>
          <p:cNvSpPr txBox="1"/>
          <p:nvPr/>
        </p:nvSpPr>
        <p:spPr>
          <a:xfrm>
            <a:off x="6736993" y="1338836"/>
            <a:ext cx="2364065" cy="5632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245B"/>
                </a:solidFill>
                <a:effectLst/>
                <a:uLnTx/>
                <a:uFillTx/>
                <a:latin typeface="Calibri Light" panose="020F0302020204030204"/>
                <a:ea typeface="Helvetica Neue" charset="0"/>
                <a:cs typeface="Helvetica Neue" charset="0"/>
              </a:rPr>
              <a:t>NOT-HG-22-011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92245B"/>
                </a:solidFill>
                <a:effectLst/>
                <a:uLnTx/>
                <a:uFillTx/>
                <a:latin typeface="Calibri Light" panose="020F0302020204030204"/>
                <a:ea typeface="Helvetica Neue" charset="0"/>
                <a:cs typeface="Helvetica Neue" charset="0"/>
              </a:rPr>
              <a:t>Patient-Centered Informatics</a:t>
            </a:r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8518C6DD-9E7A-462C-A9F3-33F9C109CB08}"/>
              </a:ext>
            </a:extLst>
          </p:cNvPr>
          <p:cNvGrpSpPr/>
          <p:nvPr/>
        </p:nvGrpSpPr>
        <p:grpSpPr>
          <a:xfrm rot="14964239">
            <a:off x="1006822" y="3850480"/>
            <a:ext cx="1194201" cy="2004065"/>
            <a:chOff x="2739135" y="1397000"/>
            <a:chExt cx="3212624" cy="3786142"/>
          </a:xfrm>
        </p:grpSpPr>
        <p:sp>
          <p:nvSpPr>
            <p:cNvPr id="170" name="Shape 169">
              <a:extLst>
                <a:ext uri="{FF2B5EF4-FFF2-40B4-BE49-F238E27FC236}">
                  <a16:creationId xmlns:a16="http://schemas.microsoft.com/office/drawing/2014/main" id="{14D3A9A9-7275-4F3D-8AF2-53B611979F05}"/>
                </a:ext>
              </a:extLst>
            </p:cNvPr>
            <p:cNvSpPr/>
            <p:nvPr/>
          </p:nvSpPr>
          <p:spPr>
            <a:xfrm rot="4396374">
              <a:off x="2974321" y="2205704"/>
              <a:ext cx="3508285" cy="2446591"/>
            </a:xfrm>
            <a:prstGeom prst="swooshArrow">
              <a:avLst>
                <a:gd name="adj1" fmla="val 16310"/>
                <a:gd name="adj2" fmla="val 31370"/>
              </a:avLst>
            </a:prstGeom>
            <a:solidFill>
              <a:srgbClr val="BBE0E3"/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1" name="Freeform 112">
              <a:extLst>
                <a:ext uri="{FF2B5EF4-FFF2-40B4-BE49-F238E27FC236}">
                  <a16:creationId xmlns:a16="http://schemas.microsoft.com/office/drawing/2014/main" id="{F3F7FD4C-1878-4822-BCA5-499A089A50BD}"/>
                </a:ext>
              </a:extLst>
            </p:cNvPr>
            <p:cNvSpPr/>
            <p:nvPr/>
          </p:nvSpPr>
          <p:spPr>
            <a:xfrm>
              <a:off x="2739135" y="1397000"/>
              <a:ext cx="1654048" cy="650240"/>
            </a:xfrm>
            <a:custGeom>
              <a:avLst/>
              <a:gdLst>
                <a:gd name="connsiteX0" fmla="*/ 0 w 1654048"/>
                <a:gd name="connsiteY0" fmla="*/ 0 h 650240"/>
                <a:gd name="connsiteX1" fmla="*/ 1654048 w 1654048"/>
                <a:gd name="connsiteY1" fmla="*/ 0 h 650240"/>
                <a:gd name="connsiteX2" fmla="*/ 1654048 w 1654048"/>
                <a:gd name="connsiteY2" fmla="*/ 650240 h 650240"/>
                <a:gd name="connsiteX3" fmla="*/ 0 w 1654048"/>
                <a:gd name="connsiteY3" fmla="*/ 650240 h 650240"/>
                <a:gd name="connsiteX4" fmla="*/ 0 w 1654048"/>
                <a:gd name="connsiteY4" fmla="*/ 0 h 65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4048" h="650240">
                  <a:moveTo>
                    <a:pt x="0" y="0"/>
                  </a:moveTo>
                  <a:lnTo>
                    <a:pt x="1654048" y="0"/>
                  </a:lnTo>
                  <a:lnTo>
                    <a:pt x="1654048" y="650240"/>
                  </a:lnTo>
                  <a:lnTo>
                    <a:pt x="0" y="650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b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 Unicode MS"/>
                <a:ea typeface="+mn-ea"/>
                <a:cs typeface="+mn-cs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 rot="18131783" flipV="1">
            <a:off x="3452817" y="1564069"/>
            <a:ext cx="1821614" cy="2039995"/>
            <a:chOff x="2739135" y="1397000"/>
            <a:chExt cx="3212624" cy="3786142"/>
          </a:xfrm>
        </p:grpSpPr>
        <p:sp>
          <p:nvSpPr>
            <p:cNvPr id="61" name="Shape 60"/>
            <p:cNvSpPr/>
            <p:nvPr/>
          </p:nvSpPr>
          <p:spPr>
            <a:xfrm rot="4396374">
              <a:off x="2974321" y="2205704"/>
              <a:ext cx="3508285" cy="2446591"/>
            </a:xfrm>
            <a:prstGeom prst="swooshArrow">
              <a:avLst>
                <a:gd name="adj1" fmla="val 13666"/>
                <a:gd name="adj2" fmla="val 31370"/>
              </a:avLst>
            </a:prstGeom>
            <a:solidFill>
              <a:srgbClr val="BBE0E3"/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Freeform 61"/>
            <p:cNvSpPr/>
            <p:nvPr/>
          </p:nvSpPr>
          <p:spPr>
            <a:xfrm>
              <a:off x="2739135" y="1397000"/>
              <a:ext cx="1654048" cy="650240"/>
            </a:xfrm>
            <a:custGeom>
              <a:avLst/>
              <a:gdLst>
                <a:gd name="connsiteX0" fmla="*/ 0 w 1654048"/>
                <a:gd name="connsiteY0" fmla="*/ 0 h 650240"/>
                <a:gd name="connsiteX1" fmla="*/ 1654048 w 1654048"/>
                <a:gd name="connsiteY1" fmla="*/ 0 h 650240"/>
                <a:gd name="connsiteX2" fmla="*/ 1654048 w 1654048"/>
                <a:gd name="connsiteY2" fmla="*/ 650240 h 650240"/>
                <a:gd name="connsiteX3" fmla="*/ 0 w 1654048"/>
                <a:gd name="connsiteY3" fmla="*/ 650240 h 650240"/>
                <a:gd name="connsiteX4" fmla="*/ 0 w 1654048"/>
                <a:gd name="connsiteY4" fmla="*/ 0 h 65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4048" h="650240">
                  <a:moveTo>
                    <a:pt x="0" y="0"/>
                  </a:moveTo>
                  <a:lnTo>
                    <a:pt x="1654048" y="0"/>
                  </a:lnTo>
                  <a:lnTo>
                    <a:pt x="1654048" y="650240"/>
                  </a:lnTo>
                  <a:lnTo>
                    <a:pt x="0" y="650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b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 Unicode MS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1C86B1A-23D8-3390-1A0B-0099F3D00143}"/>
              </a:ext>
            </a:extLst>
          </p:cNvPr>
          <p:cNvGrpSpPr/>
          <p:nvPr/>
        </p:nvGrpSpPr>
        <p:grpSpPr>
          <a:xfrm>
            <a:off x="9190627" y="1991482"/>
            <a:ext cx="1173677" cy="1163779"/>
            <a:chOff x="5366423" y="2477827"/>
            <a:chExt cx="873075" cy="86571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C3AF6A2-343F-3B93-0193-D444F720BE5F}"/>
                </a:ext>
              </a:extLst>
            </p:cNvPr>
            <p:cNvSpPr/>
            <p:nvPr/>
          </p:nvSpPr>
          <p:spPr>
            <a:xfrm>
              <a:off x="5373787" y="2477827"/>
              <a:ext cx="865711" cy="865712"/>
            </a:xfrm>
            <a:prstGeom prst="ellipse">
              <a:avLst/>
            </a:prstGeom>
            <a:solidFill>
              <a:srgbClr val="A3A3E0"/>
            </a:solidFill>
            <a:ln>
              <a:solidFill>
                <a:srgbClr val="7575D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reeform 98">
              <a:extLst>
                <a:ext uri="{FF2B5EF4-FFF2-40B4-BE49-F238E27FC236}">
                  <a16:creationId xmlns:a16="http://schemas.microsoft.com/office/drawing/2014/main" id="{A55A3D9A-A4BF-AD35-1EFD-163780A50ADE}"/>
                </a:ext>
              </a:extLst>
            </p:cNvPr>
            <p:cNvSpPr/>
            <p:nvPr/>
          </p:nvSpPr>
          <p:spPr>
            <a:xfrm>
              <a:off x="5366423" y="2798876"/>
              <a:ext cx="801651" cy="542916"/>
            </a:xfrm>
            <a:custGeom>
              <a:avLst/>
              <a:gdLst>
                <a:gd name="connsiteX0" fmla="*/ 0 w 801651"/>
                <a:gd name="connsiteY0" fmla="*/ 0 h 542916"/>
                <a:gd name="connsiteX1" fmla="*/ 801651 w 801651"/>
                <a:gd name="connsiteY1" fmla="*/ 0 h 542916"/>
                <a:gd name="connsiteX2" fmla="*/ 801651 w 801651"/>
                <a:gd name="connsiteY2" fmla="*/ 542916 h 542916"/>
                <a:gd name="connsiteX3" fmla="*/ 0 w 801651"/>
                <a:gd name="connsiteY3" fmla="*/ 542916 h 542916"/>
                <a:gd name="connsiteX4" fmla="*/ 0 w 801651"/>
                <a:gd name="connsiteY4" fmla="*/ 0 h 54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651" h="542916">
                  <a:moveTo>
                    <a:pt x="0" y="0"/>
                  </a:moveTo>
                  <a:lnTo>
                    <a:pt x="801651" y="0"/>
                  </a:lnTo>
                  <a:lnTo>
                    <a:pt x="801651" y="542916"/>
                  </a:lnTo>
                  <a:lnTo>
                    <a:pt x="0" y="5429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1278" tIns="0" rIns="0" bIns="0" numCol="1" spcCol="1270" anchor="t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/>
                  <a:ea typeface="+mn-ea"/>
                  <a:cs typeface="+mn-cs"/>
                </a:rPr>
                <a:t>14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5E4C3C-AAF9-9335-8169-9F8A0ECF5689}"/>
              </a:ext>
            </a:extLst>
          </p:cNvPr>
          <p:cNvGrpSpPr/>
          <p:nvPr/>
        </p:nvGrpSpPr>
        <p:grpSpPr>
          <a:xfrm rot="16438951" flipV="1">
            <a:off x="8893699" y="1222421"/>
            <a:ext cx="1515311" cy="906379"/>
            <a:chOff x="2739135" y="1397000"/>
            <a:chExt cx="3212624" cy="3786142"/>
          </a:xfrm>
        </p:grpSpPr>
        <p:sp>
          <p:nvSpPr>
            <p:cNvPr id="21" name="Shape 20">
              <a:extLst>
                <a:ext uri="{FF2B5EF4-FFF2-40B4-BE49-F238E27FC236}">
                  <a16:creationId xmlns:a16="http://schemas.microsoft.com/office/drawing/2014/main" id="{2152DB5C-369E-05B5-76B6-9E4F4D7DDD7F}"/>
                </a:ext>
              </a:extLst>
            </p:cNvPr>
            <p:cNvSpPr/>
            <p:nvPr/>
          </p:nvSpPr>
          <p:spPr>
            <a:xfrm rot="4396374">
              <a:off x="2974321" y="2205704"/>
              <a:ext cx="3508285" cy="2446591"/>
            </a:xfrm>
            <a:prstGeom prst="swooshArrow">
              <a:avLst>
                <a:gd name="adj1" fmla="val 16310"/>
                <a:gd name="adj2" fmla="val 31370"/>
              </a:avLst>
            </a:prstGeom>
            <a:solidFill>
              <a:srgbClr val="BBE0E3"/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 39">
              <a:extLst>
                <a:ext uri="{FF2B5EF4-FFF2-40B4-BE49-F238E27FC236}">
                  <a16:creationId xmlns:a16="http://schemas.microsoft.com/office/drawing/2014/main" id="{B1495821-E4F7-F630-4419-9D94C7D42811}"/>
                </a:ext>
              </a:extLst>
            </p:cNvPr>
            <p:cNvSpPr/>
            <p:nvPr/>
          </p:nvSpPr>
          <p:spPr>
            <a:xfrm>
              <a:off x="2739135" y="1397000"/>
              <a:ext cx="1654048" cy="650240"/>
            </a:xfrm>
            <a:custGeom>
              <a:avLst/>
              <a:gdLst>
                <a:gd name="connsiteX0" fmla="*/ 0 w 1654048"/>
                <a:gd name="connsiteY0" fmla="*/ 0 h 650240"/>
                <a:gd name="connsiteX1" fmla="*/ 1654048 w 1654048"/>
                <a:gd name="connsiteY1" fmla="*/ 0 h 650240"/>
                <a:gd name="connsiteX2" fmla="*/ 1654048 w 1654048"/>
                <a:gd name="connsiteY2" fmla="*/ 650240 h 650240"/>
                <a:gd name="connsiteX3" fmla="*/ 0 w 1654048"/>
                <a:gd name="connsiteY3" fmla="*/ 650240 h 650240"/>
                <a:gd name="connsiteX4" fmla="*/ 0 w 1654048"/>
                <a:gd name="connsiteY4" fmla="*/ 0 h 65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4048" h="650240">
                  <a:moveTo>
                    <a:pt x="0" y="0"/>
                  </a:moveTo>
                  <a:lnTo>
                    <a:pt x="1654048" y="0"/>
                  </a:lnTo>
                  <a:lnTo>
                    <a:pt x="1654048" y="650240"/>
                  </a:lnTo>
                  <a:lnTo>
                    <a:pt x="0" y="650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b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 Unicode MS"/>
                <a:ea typeface="+mn-ea"/>
                <a:cs typeface="+mn-cs"/>
              </a:endParaRPr>
            </a:p>
          </p:txBody>
        </p:sp>
      </p:grpSp>
      <p:grpSp>
        <p:nvGrpSpPr>
          <p:cNvPr id="674" name="Group 673">
            <a:extLst>
              <a:ext uri="{FF2B5EF4-FFF2-40B4-BE49-F238E27FC236}">
                <a16:creationId xmlns:a16="http://schemas.microsoft.com/office/drawing/2014/main" id="{00110853-1B08-8485-C9F6-DB7C57134E11}"/>
              </a:ext>
            </a:extLst>
          </p:cNvPr>
          <p:cNvGrpSpPr/>
          <p:nvPr/>
        </p:nvGrpSpPr>
        <p:grpSpPr>
          <a:xfrm rot="19069468" flipV="1">
            <a:off x="266787" y="4157288"/>
            <a:ext cx="680292" cy="669449"/>
            <a:chOff x="2739135" y="1342988"/>
            <a:chExt cx="2971586" cy="3508287"/>
          </a:xfrm>
        </p:grpSpPr>
        <p:sp>
          <p:nvSpPr>
            <p:cNvPr id="676" name="Shape 675">
              <a:extLst>
                <a:ext uri="{FF2B5EF4-FFF2-40B4-BE49-F238E27FC236}">
                  <a16:creationId xmlns:a16="http://schemas.microsoft.com/office/drawing/2014/main" id="{E8CC9F29-3031-18E3-E10F-AE3838B6B96A}"/>
                </a:ext>
              </a:extLst>
            </p:cNvPr>
            <p:cNvSpPr/>
            <p:nvPr/>
          </p:nvSpPr>
          <p:spPr>
            <a:xfrm rot="4396374">
              <a:off x="2733280" y="1873835"/>
              <a:ext cx="3508287" cy="2446594"/>
            </a:xfrm>
            <a:prstGeom prst="swooshArrow">
              <a:avLst>
                <a:gd name="adj1" fmla="val 16310"/>
                <a:gd name="adj2" fmla="val 31370"/>
              </a:avLst>
            </a:prstGeom>
            <a:solidFill>
              <a:srgbClr val="BBE0E3"/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79" name="Freeform 39">
              <a:extLst>
                <a:ext uri="{FF2B5EF4-FFF2-40B4-BE49-F238E27FC236}">
                  <a16:creationId xmlns:a16="http://schemas.microsoft.com/office/drawing/2014/main" id="{CA54BBBD-FCE3-C7F4-38C7-53F2A4EADFE2}"/>
                </a:ext>
              </a:extLst>
            </p:cNvPr>
            <p:cNvSpPr/>
            <p:nvPr/>
          </p:nvSpPr>
          <p:spPr>
            <a:xfrm>
              <a:off x="2739135" y="1397000"/>
              <a:ext cx="1654048" cy="650240"/>
            </a:xfrm>
            <a:custGeom>
              <a:avLst/>
              <a:gdLst>
                <a:gd name="connsiteX0" fmla="*/ 0 w 1654048"/>
                <a:gd name="connsiteY0" fmla="*/ 0 h 650240"/>
                <a:gd name="connsiteX1" fmla="*/ 1654048 w 1654048"/>
                <a:gd name="connsiteY1" fmla="*/ 0 h 650240"/>
                <a:gd name="connsiteX2" fmla="*/ 1654048 w 1654048"/>
                <a:gd name="connsiteY2" fmla="*/ 650240 h 650240"/>
                <a:gd name="connsiteX3" fmla="*/ 0 w 1654048"/>
                <a:gd name="connsiteY3" fmla="*/ 650240 h 650240"/>
                <a:gd name="connsiteX4" fmla="*/ 0 w 1654048"/>
                <a:gd name="connsiteY4" fmla="*/ 0 h 65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4048" h="650240">
                  <a:moveTo>
                    <a:pt x="0" y="0"/>
                  </a:moveTo>
                  <a:lnTo>
                    <a:pt x="1654048" y="0"/>
                  </a:lnTo>
                  <a:lnTo>
                    <a:pt x="1654048" y="650240"/>
                  </a:lnTo>
                  <a:lnTo>
                    <a:pt x="0" y="650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b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 Unicode MS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58A65EF-DF91-1102-19CB-723F9A9AF97D}"/>
              </a:ext>
            </a:extLst>
          </p:cNvPr>
          <p:cNvGrpSpPr/>
          <p:nvPr/>
        </p:nvGrpSpPr>
        <p:grpSpPr>
          <a:xfrm rot="12844002">
            <a:off x="7770569" y="2017147"/>
            <a:ext cx="787063" cy="601873"/>
            <a:chOff x="2739135" y="1397000"/>
            <a:chExt cx="3212624" cy="3786142"/>
          </a:xfrm>
        </p:grpSpPr>
        <p:sp>
          <p:nvSpPr>
            <p:cNvPr id="680" name="Shape 679">
              <a:extLst>
                <a:ext uri="{FF2B5EF4-FFF2-40B4-BE49-F238E27FC236}">
                  <a16:creationId xmlns:a16="http://schemas.microsoft.com/office/drawing/2014/main" id="{65107717-5915-F739-AEAC-FD207FAB4AB0}"/>
                </a:ext>
              </a:extLst>
            </p:cNvPr>
            <p:cNvSpPr/>
            <p:nvPr/>
          </p:nvSpPr>
          <p:spPr>
            <a:xfrm rot="3961740">
              <a:off x="2974321" y="2205704"/>
              <a:ext cx="3508285" cy="2446591"/>
            </a:xfrm>
            <a:prstGeom prst="swooshArrow">
              <a:avLst>
                <a:gd name="adj1" fmla="val 16310"/>
                <a:gd name="adj2" fmla="val 31370"/>
              </a:avLst>
            </a:prstGeom>
            <a:solidFill>
              <a:srgbClr val="BBE0E3"/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81" name="Freeform 112">
              <a:extLst>
                <a:ext uri="{FF2B5EF4-FFF2-40B4-BE49-F238E27FC236}">
                  <a16:creationId xmlns:a16="http://schemas.microsoft.com/office/drawing/2014/main" id="{907506BF-E2E3-38D8-FA6B-11136FC51FFE}"/>
                </a:ext>
              </a:extLst>
            </p:cNvPr>
            <p:cNvSpPr/>
            <p:nvPr/>
          </p:nvSpPr>
          <p:spPr>
            <a:xfrm>
              <a:off x="2739135" y="1397000"/>
              <a:ext cx="1654048" cy="650240"/>
            </a:xfrm>
            <a:custGeom>
              <a:avLst/>
              <a:gdLst>
                <a:gd name="connsiteX0" fmla="*/ 0 w 1654048"/>
                <a:gd name="connsiteY0" fmla="*/ 0 h 650240"/>
                <a:gd name="connsiteX1" fmla="*/ 1654048 w 1654048"/>
                <a:gd name="connsiteY1" fmla="*/ 0 h 650240"/>
                <a:gd name="connsiteX2" fmla="*/ 1654048 w 1654048"/>
                <a:gd name="connsiteY2" fmla="*/ 650240 h 650240"/>
                <a:gd name="connsiteX3" fmla="*/ 0 w 1654048"/>
                <a:gd name="connsiteY3" fmla="*/ 650240 h 650240"/>
                <a:gd name="connsiteX4" fmla="*/ 0 w 1654048"/>
                <a:gd name="connsiteY4" fmla="*/ 0 h 65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4048" h="650240">
                  <a:moveTo>
                    <a:pt x="0" y="0"/>
                  </a:moveTo>
                  <a:lnTo>
                    <a:pt x="1654048" y="0"/>
                  </a:lnTo>
                  <a:lnTo>
                    <a:pt x="1654048" y="650240"/>
                  </a:lnTo>
                  <a:lnTo>
                    <a:pt x="0" y="650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b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 Unicode MS"/>
                <a:ea typeface="+mn-ea"/>
                <a:cs typeface="+mn-cs"/>
              </a:endParaRPr>
            </a:p>
          </p:txBody>
        </p:sp>
      </p:grpSp>
      <p:sp>
        <p:nvSpPr>
          <p:cNvPr id="682" name="TextBox 681">
            <a:extLst>
              <a:ext uri="{FF2B5EF4-FFF2-40B4-BE49-F238E27FC236}">
                <a16:creationId xmlns:a16="http://schemas.microsoft.com/office/drawing/2014/main" id="{30CC2744-A7BF-5295-51D4-5E3BB8D09CD4}"/>
              </a:ext>
            </a:extLst>
          </p:cNvPr>
          <p:cNvSpPr txBox="1"/>
          <p:nvPr/>
        </p:nvSpPr>
        <p:spPr>
          <a:xfrm>
            <a:off x="7427554" y="370196"/>
            <a:ext cx="1920831" cy="8402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245B"/>
                </a:solidFill>
                <a:effectLst/>
                <a:uLnTx/>
                <a:uFillTx/>
                <a:latin typeface="Calibri Light" panose="020F0302020204030204"/>
                <a:ea typeface="Helvetica Neue" charset="0"/>
                <a:cs typeface="Helvetica Neue" charset="0"/>
              </a:rPr>
              <a:t>RFA-HG-24-001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245B"/>
                </a:solidFill>
                <a:effectLst/>
                <a:uLnTx/>
                <a:uFillTx/>
                <a:latin typeface="Calibri Light" panose="020F0302020204030204"/>
                <a:ea typeface="Helvetica Neue" charset="0"/>
                <a:cs typeface="Helvetica Neue" charset="0"/>
              </a:rPr>
              <a:t>PAR-24-106/7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92245B"/>
                </a:solidFill>
                <a:effectLst/>
                <a:uLnTx/>
                <a:uFillTx/>
                <a:latin typeface="Calibri Light" panose="020F0302020204030204"/>
                <a:ea typeface="Helvetica Neue" charset="0"/>
                <a:cs typeface="Helvetica Neue" charset="0"/>
              </a:rPr>
              <a:t>eConsults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92245B"/>
              </a:solidFill>
              <a:effectLst/>
              <a:uLnTx/>
              <a:uFillTx/>
              <a:latin typeface="Calibri Light" panose="020F0302020204030204"/>
              <a:ea typeface="Helvetica Neue" charset="0"/>
              <a:cs typeface="Helvetica Neue" charset="0"/>
            </a:endParaRPr>
          </a:p>
        </p:txBody>
      </p:sp>
      <p:sp>
        <p:nvSpPr>
          <p:cNvPr id="683" name="TextBox 682">
            <a:extLst>
              <a:ext uri="{FF2B5EF4-FFF2-40B4-BE49-F238E27FC236}">
                <a16:creationId xmlns:a16="http://schemas.microsoft.com/office/drawing/2014/main" id="{D88DF5F9-6C98-4B70-FCC5-57CA7E0B0897}"/>
              </a:ext>
            </a:extLst>
          </p:cNvPr>
          <p:cNvSpPr txBox="1"/>
          <p:nvPr/>
        </p:nvSpPr>
        <p:spPr>
          <a:xfrm>
            <a:off x="2071798" y="650089"/>
            <a:ext cx="2080441" cy="5632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F3F6C"/>
                </a:solidFill>
                <a:effectLst/>
                <a:uLnTx/>
                <a:uFillTx/>
                <a:latin typeface="Calibri Light" panose="020F0302020204030204"/>
                <a:ea typeface="Helvetica Neue" charset="0"/>
                <a:cs typeface="Helvetica Neue" charset="0"/>
              </a:rPr>
              <a:t>PA-18-167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9F3F6C"/>
                </a:solidFill>
                <a:effectLst/>
                <a:uLnTx/>
                <a:uFillTx/>
                <a:latin typeface="Calibri Light" panose="020F0302020204030204"/>
                <a:ea typeface="Helvetica Neue" charset="0"/>
                <a:cs typeface="Helvetica Neue" charset="0"/>
              </a:rPr>
              <a:t>Variant, Function, Disease</a:t>
            </a:r>
          </a:p>
        </p:txBody>
      </p:sp>
      <p:sp>
        <p:nvSpPr>
          <p:cNvPr id="684" name="TextBox 683">
            <a:extLst>
              <a:ext uri="{FF2B5EF4-FFF2-40B4-BE49-F238E27FC236}">
                <a16:creationId xmlns:a16="http://schemas.microsoft.com/office/drawing/2014/main" id="{4EE7308F-3FB4-FD80-6699-9EFF40B580B8}"/>
              </a:ext>
            </a:extLst>
          </p:cNvPr>
          <p:cNvSpPr txBox="1"/>
          <p:nvPr/>
        </p:nvSpPr>
        <p:spPr>
          <a:xfrm>
            <a:off x="9067521" y="5489694"/>
            <a:ext cx="2099223" cy="51520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245B"/>
                </a:solidFill>
                <a:effectLst/>
                <a:uLnTx/>
                <a:uFillTx/>
                <a:latin typeface="Calibri Light" panose="020F0302020204030204"/>
                <a:ea typeface="Helvetica Neue" charset="0"/>
                <a:cs typeface="Helvetica Neue" charset="0"/>
              </a:rPr>
              <a:t>RFA-HG-23-041/2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92245B"/>
                </a:solidFill>
                <a:effectLst/>
                <a:uLnTx/>
                <a:uFillTx/>
                <a:latin typeface="Calibri Light" panose="020F0302020204030204"/>
                <a:ea typeface="Helvetica Neue" charset="0"/>
                <a:cs typeface="Helvetica Neue" charset="0"/>
              </a:rPr>
              <a:t>Genomic LHS</a:t>
            </a:r>
          </a:p>
        </p:txBody>
      </p:sp>
      <p:grpSp>
        <p:nvGrpSpPr>
          <p:cNvPr id="688" name="Group 687">
            <a:extLst>
              <a:ext uri="{FF2B5EF4-FFF2-40B4-BE49-F238E27FC236}">
                <a16:creationId xmlns:a16="http://schemas.microsoft.com/office/drawing/2014/main" id="{EB8B2714-FE47-D7D0-3076-12F10B715E34}"/>
              </a:ext>
            </a:extLst>
          </p:cNvPr>
          <p:cNvGrpSpPr/>
          <p:nvPr/>
        </p:nvGrpSpPr>
        <p:grpSpPr>
          <a:xfrm rot="3639179">
            <a:off x="9080642" y="3189774"/>
            <a:ext cx="2359039" cy="1795001"/>
            <a:chOff x="2739135" y="1397000"/>
            <a:chExt cx="2855414" cy="3428925"/>
          </a:xfrm>
        </p:grpSpPr>
        <p:sp>
          <p:nvSpPr>
            <p:cNvPr id="689" name="Shape 688">
              <a:extLst>
                <a:ext uri="{FF2B5EF4-FFF2-40B4-BE49-F238E27FC236}">
                  <a16:creationId xmlns:a16="http://schemas.microsoft.com/office/drawing/2014/main" id="{205FB27B-FE55-30AA-BC1C-4104C95325F0}"/>
                </a:ext>
              </a:extLst>
            </p:cNvPr>
            <p:cNvSpPr/>
            <p:nvPr/>
          </p:nvSpPr>
          <p:spPr>
            <a:xfrm rot="3932490">
              <a:off x="2604226" y="1835601"/>
              <a:ext cx="3259248" cy="2721399"/>
            </a:xfrm>
            <a:prstGeom prst="swooshArrow">
              <a:avLst>
                <a:gd name="adj1" fmla="val 10718"/>
                <a:gd name="adj2" fmla="val 31370"/>
              </a:avLst>
            </a:prstGeom>
            <a:solidFill>
              <a:srgbClr val="BBE0E3"/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0" name="Freeform 112">
              <a:extLst>
                <a:ext uri="{FF2B5EF4-FFF2-40B4-BE49-F238E27FC236}">
                  <a16:creationId xmlns:a16="http://schemas.microsoft.com/office/drawing/2014/main" id="{8B291237-E05C-74A0-48B8-7E31777722A8}"/>
                </a:ext>
              </a:extLst>
            </p:cNvPr>
            <p:cNvSpPr/>
            <p:nvPr/>
          </p:nvSpPr>
          <p:spPr>
            <a:xfrm>
              <a:off x="2739135" y="1397000"/>
              <a:ext cx="1654048" cy="650240"/>
            </a:xfrm>
            <a:custGeom>
              <a:avLst/>
              <a:gdLst>
                <a:gd name="connsiteX0" fmla="*/ 0 w 1654048"/>
                <a:gd name="connsiteY0" fmla="*/ 0 h 650240"/>
                <a:gd name="connsiteX1" fmla="*/ 1654048 w 1654048"/>
                <a:gd name="connsiteY1" fmla="*/ 0 h 650240"/>
                <a:gd name="connsiteX2" fmla="*/ 1654048 w 1654048"/>
                <a:gd name="connsiteY2" fmla="*/ 650240 h 650240"/>
                <a:gd name="connsiteX3" fmla="*/ 0 w 1654048"/>
                <a:gd name="connsiteY3" fmla="*/ 650240 h 650240"/>
                <a:gd name="connsiteX4" fmla="*/ 0 w 1654048"/>
                <a:gd name="connsiteY4" fmla="*/ 0 h 65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4048" h="650240">
                  <a:moveTo>
                    <a:pt x="0" y="0"/>
                  </a:moveTo>
                  <a:lnTo>
                    <a:pt x="1654048" y="0"/>
                  </a:lnTo>
                  <a:lnTo>
                    <a:pt x="1654048" y="650240"/>
                  </a:lnTo>
                  <a:lnTo>
                    <a:pt x="0" y="650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b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 Unicode MS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898F0D7-5D23-EBC2-8813-FC80406EAB8C}"/>
              </a:ext>
            </a:extLst>
          </p:cNvPr>
          <p:cNvGrpSpPr/>
          <p:nvPr/>
        </p:nvGrpSpPr>
        <p:grpSpPr>
          <a:xfrm>
            <a:off x="10484040" y="1688670"/>
            <a:ext cx="1344994" cy="1360456"/>
            <a:chOff x="5366423" y="2477827"/>
            <a:chExt cx="873075" cy="883112"/>
          </a:xfrm>
        </p:grpSpPr>
        <p:sp>
          <p:nvSpPr>
            <p:cNvPr id="685" name="Oval 684">
              <a:extLst>
                <a:ext uri="{FF2B5EF4-FFF2-40B4-BE49-F238E27FC236}">
                  <a16:creationId xmlns:a16="http://schemas.microsoft.com/office/drawing/2014/main" id="{7C6E756C-C126-2D37-39E1-839967922CD9}"/>
                </a:ext>
              </a:extLst>
            </p:cNvPr>
            <p:cNvSpPr/>
            <p:nvPr/>
          </p:nvSpPr>
          <p:spPr>
            <a:xfrm>
              <a:off x="5373787" y="2477827"/>
              <a:ext cx="865711" cy="865712"/>
            </a:xfrm>
            <a:prstGeom prst="ellipse">
              <a:avLst/>
            </a:prstGeom>
            <a:solidFill>
              <a:srgbClr val="A3A3E0"/>
            </a:solidFill>
            <a:ln>
              <a:solidFill>
                <a:srgbClr val="7575D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86" name="Freeform 98">
              <a:extLst>
                <a:ext uri="{FF2B5EF4-FFF2-40B4-BE49-F238E27FC236}">
                  <a16:creationId xmlns:a16="http://schemas.microsoft.com/office/drawing/2014/main" id="{CFFB2651-1D6C-B275-9CA0-4AA379334D96}"/>
                </a:ext>
              </a:extLst>
            </p:cNvPr>
            <p:cNvSpPr/>
            <p:nvPr/>
          </p:nvSpPr>
          <p:spPr>
            <a:xfrm>
              <a:off x="5366423" y="2818023"/>
              <a:ext cx="801651" cy="542916"/>
            </a:xfrm>
            <a:custGeom>
              <a:avLst/>
              <a:gdLst>
                <a:gd name="connsiteX0" fmla="*/ 0 w 801651"/>
                <a:gd name="connsiteY0" fmla="*/ 0 h 542916"/>
                <a:gd name="connsiteX1" fmla="*/ 801651 w 801651"/>
                <a:gd name="connsiteY1" fmla="*/ 0 h 542916"/>
                <a:gd name="connsiteX2" fmla="*/ 801651 w 801651"/>
                <a:gd name="connsiteY2" fmla="*/ 542916 h 542916"/>
                <a:gd name="connsiteX3" fmla="*/ 0 w 801651"/>
                <a:gd name="connsiteY3" fmla="*/ 542916 h 542916"/>
                <a:gd name="connsiteX4" fmla="*/ 0 w 801651"/>
                <a:gd name="connsiteY4" fmla="*/ 0 h 54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651" h="542916">
                  <a:moveTo>
                    <a:pt x="0" y="0"/>
                  </a:moveTo>
                  <a:lnTo>
                    <a:pt x="801651" y="0"/>
                  </a:lnTo>
                  <a:lnTo>
                    <a:pt x="801651" y="542916"/>
                  </a:lnTo>
                  <a:lnTo>
                    <a:pt x="0" y="5429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1278" tIns="0" rIns="0" bIns="0" numCol="1" spcCol="1270" anchor="t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687" name="Group 686">
            <a:extLst>
              <a:ext uri="{FF2B5EF4-FFF2-40B4-BE49-F238E27FC236}">
                <a16:creationId xmlns:a16="http://schemas.microsoft.com/office/drawing/2014/main" id="{33D6CC85-7610-0B61-B77E-16CB893DC94F}"/>
              </a:ext>
            </a:extLst>
          </p:cNvPr>
          <p:cNvGrpSpPr/>
          <p:nvPr/>
        </p:nvGrpSpPr>
        <p:grpSpPr>
          <a:xfrm rot="3431442" flipV="1">
            <a:off x="375320" y="6130401"/>
            <a:ext cx="710749" cy="518541"/>
            <a:chOff x="2739135" y="1397000"/>
            <a:chExt cx="3212624" cy="3786142"/>
          </a:xfrm>
        </p:grpSpPr>
        <p:sp>
          <p:nvSpPr>
            <p:cNvPr id="691" name="Shape 690">
              <a:extLst>
                <a:ext uri="{FF2B5EF4-FFF2-40B4-BE49-F238E27FC236}">
                  <a16:creationId xmlns:a16="http://schemas.microsoft.com/office/drawing/2014/main" id="{E9A6A7F9-E9D5-DB11-3D48-725AE7B63052}"/>
                </a:ext>
              </a:extLst>
            </p:cNvPr>
            <p:cNvSpPr/>
            <p:nvPr/>
          </p:nvSpPr>
          <p:spPr>
            <a:xfrm rot="4396374">
              <a:off x="2974321" y="2205704"/>
              <a:ext cx="3508285" cy="2446591"/>
            </a:xfrm>
            <a:prstGeom prst="swooshArrow">
              <a:avLst>
                <a:gd name="adj1" fmla="val 16310"/>
                <a:gd name="adj2" fmla="val 31370"/>
              </a:avLst>
            </a:prstGeom>
            <a:solidFill>
              <a:srgbClr val="BBE0E3"/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2" name="Freeform 39">
              <a:extLst>
                <a:ext uri="{FF2B5EF4-FFF2-40B4-BE49-F238E27FC236}">
                  <a16:creationId xmlns:a16="http://schemas.microsoft.com/office/drawing/2014/main" id="{E3648BAC-A438-A066-6FAA-9450E918241A}"/>
                </a:ext>
              </a:extLst>
            </p:cNvPr>
            <p:cNvSpPr/>
            <p:nvPr/>
          </p:nvSpPr>
          <p:spPr>
            <a:xfrm>
              <a:off x="2739135" y="1397000"/>
              <a:ext cx="1654048" cy="650240"/>
            </a:xfrm>
            <a:custGeom>
              <a:avLst/>
              <a:gdLst>
                <a:gd name="connsiteX0" fmla="*/ 0 w 1654048"/>
                <a:gd name="connsiteY0" fmla="*/ 0 h 650240"/>
                <a:gd name="connsiteX1" fmla="*/ 1654048 w 1654048"/>
                <a:gd name="connsiteY1" fmla="*/ 0 h 650240"/>
                <a:gd name="connsiteX2" fmla="*/ 1654048 w 1654048"/>
                <a:gd name="connsiteY2" fmla="*/ 650240 h 650240"/>
                <a:gd name="connsiteX3" fmla="*/ 0 w 1654048"/>
                <a:gd name="connsiteY3" fmla="*/ 650240 h 650240"/>
                <a:gd name="connsiteX4" fmla="*/ 0 w 1654048"/>
                <a:gd name="connsiteY4" fmla="*/ 0 h 65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4048" h="650240">
                  <a:moveTo>
                    <a:pt x="0" y="0"/>
                  </a:moveTo>
                  <a:lnTo>
                    <a:pt x="1654048" y="0"/>
                  </a:lnTo>
                  <a:lnTo>
                    <a:pt x="1654048" y="650240"/>
                  </a:lnTo>
                  <a:lnTo>
                    <a:pt x="0" y="650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b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 Unicode MS"/>
                <a:ea typeface="+mn-ea"/>
                <a:cs typeface="+mn-cs"/>
              </a:endParaRPr>
            </a:p>
          </p:txBody>
        </p:sp>
      </p:grpSp>
      <p:grpSp>
        <p:nvGrpSpPr>
          <p:cNvPr id="2067" name="Group 2066"/>
          <p:cNvGrpSpPr/>
          <p:nvPr/>
        </p:nvGrpSpPr>
        <p:grpSpPr>
          <a:xfrm>
            <a:off x="1179337" y="6106718"/>
            <a:ext cx="1042434" cy="664840"/>
            <a:chOff x="813920" y="5771764"/>
            <a:chExt cx="1591230" cy="1014849"/>
          </a:xfrm>
        </p:grpSpPr>
        <p:sp>
          <p:nvSpPr>
            <p:cNvPr id="107" name="Rectangle 106"/>
            <p:cNvSpPr/>
            <p:nvPr/>
          </p:nvSpPr>
          <p:spPr>
            <a:xfrm>
              <a:off x="813920" y="5771764"/>
              <a:ext cx="1591230" cy="1014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+mn-ea"/>
                <a:cs typeface="+mn-cs"/>
              </a:endParaRPr>
            </a:p>
          </p:txBody>
        </p:sp>
        <p:pic>
          <p:nvPicPr>
            <p:cNvPr id="2065" name="Picture 12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632"/>
            <a:stretch/>
          </p:blipFill>
          <p:spPr bwMode="auto">
            <a:xfrm>
              <a:off x="858289" y="5798314"/>
              <a:ext cx="1504889" cy="428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6" name="Picture 13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875" y="6231775"/>
              <a:ext cx="1105396" cy="537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D19BF113-1EEC-466C-B9E4-8ECBD16DC47B}"/>
              </a:ext>
            </a:extLst>
          </p:cNvPr>
          <p:cNvGrpSpPr/>
          <p:nvPr/>
        </p:nvGrpSpPr>
        <p:grpSpPr>
          <a:xfrm rot="18094423">
            <a:off x="1177057" y="4978876"/>
            <a:ext cx="901659" cy="1919197"/>
            <a:chOff x="2395054" y="1397000"/>
            <a:chExt cx="1998129" cy="2727059"/>
          </a:xfrm>
        </p:grpSpPr>
        <p:sp>
          <p:nvSpPr>
            <p:cNvPr id="135" name="Freeform 112">
              <a:extLst>
                <a:ext uri="{FF2B5EF4-FFF2-40B4-BE49-F238E27FC236}">
                  <a16:creationId xmlns:a16="http://schemas.microsoft.com/office/drawing/2014/main" id="{3794B56F-0A78-403A-A3CF-2DC796692295}"/>
                </a:ext>
              </a:extLst>
            </p:cNvPr>
            <p:cNvSpPr/>
            <p:nvPr/>
          </p:nvSpPr>
          <p:spPr>
            <a:xfrm>
              <a:off x="2739135" y="1397000"/>
              <a:ext cx="1654048" cy="650240"/>
            </a:xfrm>
            <a:custGeom>
              <a:avLst/>
              <a:gdLst>
                <a:gd name="connsiteX0" fmla="*/ 0 w 1654048"/>
                <a:gd name="connsiteY0" fmla="*/ 0 h 650240"/>
                <a:gd name="connsiteX1" fmla="*/ 1654048 w 1654048"/>
                <a:gd name="connsiteY1" fmla="*/ 0 h 650240"/>
                <a:gd name="connsiteX2" fmla="*/ 1654048 w 1654048"/>
                <a:gd name="connsiteY2" fmla="*/ 650240 h 650240"/>
                <a:gd name="connsiteX3" fmla="*/ 0 w 1654048"/>
                <a:gd name="connsiteY3" fmla="*/ 650240 h 650240"/>
                <a:gd name="connsiteX4" fmla="*/ 0 w 1654048"/>
                <a:gd name="connsiteY4" fmla="*/ 0 h 65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4048" h="650240">
                  <a:moveTo>
                    <a:pt x="0" y="0"/>
                  </a:moveTo>
                  <a:lnTo>
                    <a:pt x="1654048" y="0"/>
                  </a:lnTo>
                  <a:lnTo>
                    <a:pt x="1654048" y="650240"/>
                  </a:lnTo>
                  <a:lnTo>
                    <a:pt x="0" y="650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b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 Unicode MS"/>
                <a:ea typeface="+mn-ea"/>
                <a:cs typeface="+mn-cs"/>
              </a:endParaRPr>
            </a:p>
          </p:txBody>
        </p:sp>
        <p:sp>
          <p:nvSpPr>
            <p:cNvPr id="134" name="Shape 133">
              <a:extLst>
                <a:ext uri="{FF2B5EF4-FFF2-40B4-BE49-F238E27FC236}">
                  <a16:creationId xmlns:a16="http://schemas.microsoft.com/office/drawing/2014/main" id="{B5244859-2440-47CF-B090-9D9227AA5285}"/>
                </a:ext>
              </a:extLst>
            </p:cNvPr>
            <p:cNvSpPr/>
            <p:nvPr/>
          </p:nvSpPr>
          <p:spPr>
            <a:xfrm rot="4396374">
              <a:off x="2062013" y="1963144"/>
              <a:ext cx="2493956" cy="1827872"/>
            </a:xfrm>
            <a:prstGeom prst="swooshArrow">
              <a:avLst>
                <a:gd name="adj1" fmla="val 19473"/>
                <a:gd name="adj2" fmla="val 32441"/>
              </a:avLst>
            </a:prstGeom>
            <a:solidFill>
              <a:srgbClr val="BBE0E3"/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693" name="Group 692">
            <a:extLst>
              <a:ext uri="{FF2B5EF4-FFF2-40B4-BE49-F238E27FC236}">
                <a16:creationId xmlns:a16="http://schemas.microsoft.com/office/drawing/2014/main" id="{6BBE950E-7DBA-F258-D19A-5680F4CF9020}"/>
              </a:ext>
            </a:extLst>
          </p:cNvPr>
          <p:cNvGrpSpPr/>
          <p:nvPr/>
        </p:nvGrpSpPr>
        <p:grpSpPr>
          <a:xfrm rot="21173308">
            <a:off x="4315959" y="4841124"/>
            <a:ext cx="937871" cy="905421"/>
            <a:chOff x="2739135" y="1397000"/>
            <a:chExt cx="3212624" cy="3786142"/>
          </a:xfrm>
        </p:grpSpPr>
        <p:sp>
          <p:nvSpPr>
            <p:cNvPr id="694" name="Shape 693">
              <a:extLst>
                <a:ext uri="{FF2B5EF4-FFF2-40B4-BE49-F238E27FC236}">
                  <a16:creationId xmlns:a16="http://schemas.microsoft.com/office/drawing/2014/main" id="{95E9A5EC-8E32-889F-02DC-20AF3F2B5372}"/>
                </a:ext>
              </a:extLst>
            </p:cNvPr>
            <p:cNvSpPr/>
            <p:nvPr/>
          </p:nvSpPr>
          <p:spPr>
            <a:xfrm rot="4396374">
              <a:off x="2974321" y="2205704"/>
              <a:ext cx="3508285" cy="2446591"/>
            </a:xfrm>
            <a:prstGeom prst="swooshArrow">
              <a:avLst>
                <a:gd name="adj1" fmla="val 16310"/>
                <a:gd name="adj2" fmla="val 31370"/>
              </a:avLst>
            </a:prstGeom>
            <a:solidFill>
              <a:srgbClr val="BBE0E3"/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5" name="Freeform 112">
              <a:extLst>
                <a:ext uri="{FF2B5EF4-FFF2-40B4-BE49-F238E27FC236}">
                  <a16:creationId xmlns:a16="http://schemas.microsoft.com/office/drawing/2014/main" id="{EA504EE7-48FD-47D4-B271-64F52D2571A2}"/>
                </a:ext>
              </a:extLst>
            </p:cNvPr>
            <p:cNvSpPr/>
            <p:nvPr/>
          </p:nvSpPr>
          <p:spPr>
            <a:xfrm>
              <a:off x="2739135" y="1397000"/>
              <a:ext cx="1654048" cy="650240"/>
            </a:xfrm>
            <a:custGeom>
              <a:avLst/>
              <a:gdLst>
                <a:gd name="connsiteX0" fmla="*/ 0 w 1654048"/>
                <a:gd name="connsiteY0" fmla="*/ 0 h 650240"/>
                <a:gd name="connsiteX1" fmla="*/ 1654048 w 1654048"/>
                <a:gd name="connsiteY1" fmla="*/ 0 h 650240"/>
                <a:gd name="connsiteX2" fmla="*/ 1654048 w 1654048"/>
                <a:gd name="connsiteY2" fmla="*/ 650240 h 650240"/>
                <a:gd name="connsiteX3" fmla="*/ 0 w 1654048"/>
                <a:gd name="connsiteY3" fmla="*/ 650240 h 650240"/>
                <a:gd name="connsiteX4" fmla="*/ 0 w 1654048"/>
                <a:gd name="connsiteY4" fmla="*/ 0 h 65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4048" h="650240">
                  <a:moveTo>
                    <a:pt x="0" y="0"/>
                  </a:moveTo>
                  <a:lnTo>
                    <a:pt x="1654048" y="0"/>
                  </a:lnTo>
                  <a:lnTo>
                    <a:pt x="1654048" y="650240"/>
                  </a:lnTo>
                  <a:lnTo>
                    <a:pt x="0" y="650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b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 Unicode MS"/>
                <a:ea typeface="+mn-ea"/>
                <a:cs typeface="+mn-cs"/>
              </a:endParaRPr>
            </a:p>
          </p:txBody>
        </p:sp>
      </p:grpSp>
      <p:grpSp>
        <p:nvGrpSpPr>
          <p:cNvPr id="696" name="Group 695">
            <a:extLst>
              <a:ext uri="{FF2B5EF4-FFF2-40B4-BE49-F238E27FC236}">
                <a16:creationId xmlns:a16="http://schemas.microsoft.com/office/drawing/2014/main" id="{80DD1D57-B509-2C27-2843-F0D3EBC907F3}"/>
              </a:ext>
            </a:extLst>
          </p:cNvPr>
          <p:cNvGrpSpPr/>
          <p:nvPr/>
        </p:nvGrpSpPr>
        <p:grpSpPr>
          <a:xfrm rot="19231119" flipV="1">
            <a:off x="3077288" y="2274499"/>
            <a:ext cx="1253462" cy="1596293"/>
            <a:chOff x="2739135" y="919803"/>
            <a:chExt cx="5370891" cy="8666952"/>
          </a:xfrm>
        </p:grpSpPr>
        <p:sp>
          <p:nvSpPr>
            <p:cNvPr id="697" name="Shape 696">
              <a:extLst>
                <a:ext uri="{FF2B5EF4-FFF2-40B4-BE49-F238E27FC236}">
                  <a16:creationId xmlns:a16="http://schemas.microsoft.com/office/drawing/2014/main" id="{EDD4E68E-4D03-85F2-849E-819A37F3F51F}"/>
                </a:ext>
              </a:extLst>
            </p:cNvPr>
            <p:cNvSpPr/>
            <p:nvPr/>
          </p:nvSpPr>
          <p:spPr>
            <a:xfrm rot="4396374">
              <a:off x="1643744" y="3120473"/>
              <a:ext cx="8666952" cy="4265612"/>
            </a:xfrm>
            <a:prstGeom prst="swooshArrow">
              <a:avLst>
                <a:gd name="adj1" fmla="val 16310"/>
                <a:gd name="adj2" fmla="val 31370"/>
              </a:avLst>
            </a:prstGeom>
            <a:solidFill>
              <a:srgbClr val="BBE0E3"/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8" name="Freeform 39">
              <a:extLst>
                <a:ext uri="{FF2B5EF4-FFF2-40B4-BE49-F238E27FC236}">
                  <a16:creationId xmlns:a16="http://schemas.microsoft.com/office/drawing/2014/main" id="{8ED884AD-37F2-676E-6F55-A35794E51699}"/>
                </a:ext>
              </a:extLst>
            </p:cNvPr>
            <p:cNvSpPr/>
            <p:nvPr/>
          </p:nvSpPr>
          <p:spPr>
            <a:xfrm>
              <a:off x="2739135" y="1397000"/>
              <a:ext cx="1654048" cy="650240"/>
            </a:xfrm>
            <a:custGeom>
              <a:avLst/>
              <a:gdLst>
                <a:gd name="connsiteX0" fmla="*/ 0 w 1654048"/>
                <a:gd name="connsiteY0" fmla="*/ 0 h 650240"/>
                <a:gd name="connsiteX1" fmla="*/ 1654048 w 1654048"/>
                <a:gd name="connsiteY1" fmla="*/ 0 h 650240"/>
                <a:gd name="connsiteX2" fmla="*/ 1654048 w 1654048"/>
                <a:gd name="connsiteY2" fmla="*/ 650240 h 650240"/>
                <a:gd name="connsiteX3" fmla="*/ 0 w 1654048"/>
                <a:gd name="connsiteY3" fmla="*/ 650240 h 650240"/>
                <a:gd name="connsiteX4" fmla="*/ 0 w 1654048"/>
                <a:gd name="connsiteY4" fmla="*/ 0 h 65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4048" h="650240">
                  <a:moveTo>
                    <a:pt x="0" y="0"/>
                  </a:moveTo>
                  <a:lnTo>
                    <a:pt x="1654048" y="0"/>
                  </a:lnTo>
                  <a:lnTo>
                    <a:pt x="1654048" y="650240"/>
                  </a:lnTo>
                  <a:lnTo>
                    <a:pt x="0" y="650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b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 Unicode MS"/>
                <a:ea typeface="+mn-ea"/>
                <a:cs typeface="+mn-cs"/>
              </a:endParaRP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651C58EC-9ACB-4B68-BD54-391C2466563D}"/>
              </a:ext>
            </a:extLst>
          </p:cNvPr>
          <p:cNvGrpSpPr/>
          <p:nvPr/>
        </p:nvGrpSpPr>
        <p:grpSpPr>
          <a:xfrm rot="8975831" flipV="1">
            <a:off x="5128857" y="3691806"/>
            <a:ext cx="753125" cy="518453"/>
            <a:chOff x="2739135" y="669778"/>
            <a:chExt cx="4357690" cy="3508287"/>
          </a:xfrm>
        </p:grpSpPr>
        <p:sp>
          <p:nvSpPr>
            <p:cNvPr id="173" name="Shape 172">
              <a:extLst>
                <a:ext uri="{FF2B5EF4-FFF2-40B4-BE49-F238E27FC236}">
                  <a16:creationId xmlns:a16="http://schemas.microsoft.com/office/drawing/2014/main" id="{9779AA21-D0C3-4F93-ACF4-26D8ABB92BDF}"/>
                </a:ext>
              </a:extLst>
            </p:cNvPr>
            <p:cNvSpPr/>
            <p:nvPr/>
          </p:nvSpPr>
          <p:spPr>
            <a:xfrm rot="5538289">
              <a:off x="4119386" y="1200626"/>
              <a:ext cx="3508287" cy="2446591"/>
            </a:xfrm>
            <a:prstGeom prst="swooshArrow">
              <a:avLst>
                <a:gd name="adj1" fmla="val 16310"/>
                <a:gd name="adj2" fmla="val 31370"/>
              </a:avLst>
            </a:prstGeom>
            <a:solidFill>
              <a:srgbClr val="BBE0E3"/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4" name="Freeform 61">
              <a:extLst>
                <a:ext uri="{FF2B5EF4-FFF2-40B4-BE49-F238E27FC236}">
                  <a16:creationId xmlns:a16="http://schemas.microsoft.com/office/drawing/2014/main" id="{B0988A82-B2E5-451B-95D0-F50CF84E5624}"/>
                </a:ext>
              </a:extLst>
            </p:cNvPr>
            <p:cNvSpPr/>
            <p:nvPr/>
          </p:nvSpPr>
          <p:spPr>
            <a:xfrm>
              <a:off x="2739135" y="1397000"/>
              <a:ext cx="1654048" cy="650240"/>
            </a:xfrm>
            <a:custGeom>
              <a:avLst/>
              <a:gdLst>
                <a:gd name="connsiteX0" fmla="*/ 0 w 1654048"/>
                <a:gd name="connsiteY0" fmla="*/ 0 h 650240"/>
                <a:gd name="connsiteX1" fmla="*/ 1654048 w 1654048"/>
                <a:gd name="connsiteY1" fmla="*/ 0 h 650240"/>
                <a:gd name="connsiteX2" fmla="*/ 1654048 w 1654048"/>
                <a:gd name="connsiteY2" fmla="*/ 650240 h 650240"/>
                <a:gd name="connsiteX3" fmla="*/ 0 w 1654048"/>
                <a:gd name="connsiteY3" fmla="*/ 650240 h 650240"/>
                <a:gd name="connsiteX4" fmla="*/ 0 w 1654048"/>
                <a:gd name="connsiteY4" fmla="*/ 0 h 65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4048" h="650240">
                  <a:moveTo>
                    <a:pt x="0" y="0"/>
                  </a:moveTo>
                  <a:lnTo>
                    <a:pt x="1654048" y="0"/>
                  </a:lnTo>
                  <a:lnTo>
                    <a:pt x="1654048" y="650240"/>
                  </a:lnTo>
                  <a:lnTo>
                    <a:pt x="0" y="650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b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 Unicode MS"/>
                <a:ea typeface="+mn-ea"/>
                <a:cs typeface="+mn-cs"/>
              </a:endParaRPr>
            </a:p>
          </p:txBody>
        </p:sp>
      </p:grpSp>
      <p:sp>
        <p:nvSpPr>
          <p:cNvPr id="699" name="TextBox 698">
            <a:extLst>
              <a:ext uri="{FF2B5EF4-FFF2-40B4-BE49-F238E27FC236}">
                <a16:creationId xmlns:a16="http://schemas.microsoft.com/office/drawing/2014/main" id="{2A9F6A97-7783-D287-EA81-723D0F36C1EB}"/>
              </a:ext>
            </a:extLst>
          </p:cNvPr>
          <p:cNvSpPr txBox="1"/>
          <p:nvPr/>
        </p:nvSpPr>
        <p:spPr>
          <a:xfrm>
            <a:off x="10089077" y="85848"/>
            <a:ext cx="1369051" cy="8371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245B"/>
                </a:solidFill>
                <a:effectLst/>
                <a:uLnTx/>
                <a:uFillTx/>
                <a:latin typeface="Calibri Light" panose="020F0302020204030204"/>
                <a:ea typeface="Helvetica Neue" charset="0"/>
                <a:cs typeface="Helvetica Neue" charset="0"/>
              </a:rPr>
              <a:t>Population Screening Concept</a:t>
            </a:r>
          </a:p>
        </p:txBody>
      </p:sp>
      <p:grpSp>
        <p:nvGrpSpPr>
          <p:cNvPr id="700" name="Group 699">
            <a:extLst>
              <a:ext uri="{FF2B5EF4-FFF2-40B4-BE49-F238E27FC236}">
                <a16:creationId xmlns:a16="http://schemas.microsoft.com/office/drawing/2014/main" id="{8F13CCA8-70EF-9E42-78B5-312F94AB7D4C}"/>
              </a:ext>
            </a:extLst>
          </p:cNvPr>
          <p:cNvGrpSpPr/>
          <p:nvPr/>
        </p:nvGrpSpPr>
        <p:grpSpPr>
          <a:xfrm rot="17787505" flipV="1">
            <a:off x="10742116" y="1280654"/>
            <a:ext cx="1072898" cy="841322"/>
            <a:chOff x="2739135" y="1397000"/>
            <a:chExt cx="3212624" cy="3786142"/>
          </a:xfrm>
        </p:grpSpPr>
        <p:sp>
          <p:nvSpPr>
            <p:cNvPr id="701" name="Shape 700">
              <a:extLst>
                <a:ext uri="{FF2B5EF4-FFF2-40B4-BE49-F238E27FC236}">
                  <a16:creationId xmlns:a16="http://schemas.microsoft.com/office/drawing/2014/main" id="{682777ED-6654-2262-5D49-91DFC711E0D9}"/>
                </a:ext>
              </a:extLst>
            </p:cNvPr>
            <p:cNvSpPr/>
            <p:nvPr/>
          </p:nvSpPr>
          <p:spPr>
            <a:xfrm rot="4396374">
              <a:off x="2974321" y="2205704"/>
              <a:ext cx="3508285" cy="2446591"/>
            </a:xfrm>
            <a:prstGeom prst="swooshArrow">
              <a:avLst>
                <a:gd name="adj1" fmla="val 16310"/>
                <a:gd name="adj2" fmla="val 31370"/>
              </a:avLst>
            </a:prstGeom>
            <a:solidFill>
              <a:srgbClr val="BBE0E3"/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02" name="Freeform 39">
              <a:extLst>
                <a:ext uri="{FF2B5EF4-FFF2-40B4-BE49-F238E27FC236}">
                  <a16:creationId xmlns:a16="http://schemas.microsoft.com/office/drawing/2014/main" id="{5A2E2BE5-DE6B-966A-E2A9-D149C43A0FD9}"/>
                </a:ext>
              </a:extLst>
            </p:cNvPr>
            <p:cNvSpPr/>
            <p:nvPr/>
          </p:nvSpPr>
          <p:spPr>
            <a:xfrm>
              <a:off x="2739135" y="1397000"/>
              <a:ext cx="1654048" cy="650240"/>
            </a:xfrm>
            <a:custGeom>
              <a:avLst/>
              <a:gdLst>
                <a:gd name="connsiteX0" fmla="*/ 0 w 1654048"/>
                <a:gd name="connsiteY0" fmla="*/ 0 h 650240"/>
                <a:gd name="connsiteX1" fmla="*/ 1654048 w 1654048"/>
                <a:gd name="connsiteY1" fmla="*/ 0 h 650240"/>
                <a:gd name="connsiteX2" fmla="*/ 1654048 w 1654048"/>
                <a:gd name="connsiteY2" fmla="*/ 650240 h 650240"/>
                <a:gd name="connsiteX3" fmla="*/ 0 w 1654048"/>
                <a:gd name="connsiteY3" fmla="*/ 650240 h 650240"/>
                <a:gd name="connsiteX4" fmla="*/ 0 w 1654048"/>
                <a:gd name="connsiteY4" fmla="*/ 0 h 65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4048" h="650240">
                  <a:moveTo>
                    <a:pt x="0" y="0"/>
                  </a:moveTo>
                  <a:lnTo>
                    <a:pt x="1654048" y="0"/>
                  </a:lnTo>
                  <a:lnTo>
                    <a:pt x="1654048" y="650240"/>
                  </a:lnTo>
                  <a:lnTo>
                    <a:pt x="0" y="6502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b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 Unicode MS"/>
                <a:ea typeface="+mn-ea"/>
                <a:cs typeface="+mn-cs"/>
              </a:endParaRPr>
            </a:p>
          </p:txBody>
        </p:sp>
      </p:grpSp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9D56BCDE-01A0-CF50-C897-6F9E252566D7}"/>
              </a:ext>
            </a:extLst>
          </p:cNvPr>
          <p:cNvGrpSpPr/>
          <p:nvPr/>
        </p:nvGrpSpPr>
        <p:grpSpPr>
          <a:xfrm>
            <a:off x="1748870" y="2287665"/>
            <a:ext cx="1936370" cy="1603871"/>
            <a:chOff x="1825070" y="2262265"/>
            <a:chExt cx="1936370" cy="1603871"/>
          </a:xfrm>
        </p:grpSpPr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42255F9B-8B61-4824-87D8-60CBF18B9F24}"/>
                </a:ext>
              </a:extLst>
            </p:cNvPr>
            <p:cNvSpPr txBox="1"/>
            <p:nvPr/>
          </p:nvSpPr>
          <p:spPr>
            <a:xfrm>
              <a:off x="1825070" y="3502961"/>
              <a:ext cx="1936370" cy="3631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b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 Unicode MS"/>
                  <a:ea typeface="+mn-ea"/>
                  <a:cs typeface="+mn-cs"/>
                </a:rPr>
                <a:t>ISCC-PEG</a:t>
              </a:r>
            </a:p>
          </p:txBody>
        </p:sp>
        <p:pic>
          <p:nvPicPr>
            <p:cNvPr id="2056" name="Picture 2055">
              <a:extLst>
                <a:ext uri="{FF2B5EF4-FFF2-40B4-BE49-F238E27FC236}">
                  <a16:creationId xmlns:a16="http://schemas.microsoft.com/office/drawing/2014/main" id="{AA824A71-2DEE-0840-EDEE-D828599E9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917905" y="2262265"/>
              <a:ext cx="1803181" cy="121618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5040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500"/>
                            </p:stCondLst>
                            <p:childTnLst>
                              <p:par>
                                <p:cTn id="1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500"/>
                            </p:stCondLst>
                            <p:childTnLst>
                              <p:par>
                                <p:cTn id="2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0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4" grpId="0"/>
      <p:bldP spid="20" grpId="0" animBg="1"/>
      <p:bldP spid="678" grpId="0" animBg="1"/>
      <p:bldP spid="682" grpId="0" animBg="1"/>
      <p:bldP spid="683" grpId="0" animBg="1"/>
      <p:bldP spid="684" grpId="0" animBg="1"/>
      <p:bldP spid="69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7.6|14.9|13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7.6|14.9|13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7.7|10.1|2.4|1.6|1.5|1.3|1.3|1|1.2|1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7.6|14.9|13|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7.6|14.9|13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7.6|14.9|13|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7.6|14.9|13|1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7.6|14.9|13|1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7.6|14.9|13|1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7.6|14.9|13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7.6|14.9|13|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7.6|14.9|13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7.6|14.9|13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7.6|14.9|13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5|3.8|3.7|14.4|0.7|3|4.5|2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5|3.8|3.7|14.4|0.7|3|4.5|2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5.2|21.3|8.5|9.4|11.7|8.6|1.2|1.5|2.9|3.7|1.4|1.6|1|7.3|0.5|6.1|2|7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7.6|14.9|13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7.6|14.9|13|1.1"/>
</p:tagLst>
</file>

<file path=ppt/theme/theme1.xml><?xml version="1.0" encoding="utf-8"?>
<a:theme xmlns:a="http://schemas.openxmlformats.org/drawingml/2006/main" name="2_Custom Design">
  <a:themeElements>
    <a:clrScheme name="Blue colors firm">
      <a:dk1>
        <a:srgbClr val="FFFFFF"/>
      </a:dk1>
      <a:lt1>
        <a:srgbClr val="001956"/>
      </a:lt1>
      <a:dk2>
        <a:srgbClr val="616165"/>
      </a:dk2>
      <a:lt2>
        <a:srgbClr val="5FE0D3"/>
      </a:lt2>
      <a:accent1>
        <a:srgbClr val="FFFFFF"/>
      </a:accent1>
      <a:accent2>
        <a:srgbClr val="FE7F01"/>
      </a:accent2>
      <a:accent3>
        <a:srgbClr val="5EDFD3"/>
      </a:accent3>
      <a:accent4>
        <a:srgbClr val="00BC0E"/>
      </a:accent4>
      <a:accent5>
        <a:srgbClr val="5B1D9D"/>
      </a:accent5>
      <a:accent6>
        <a:srgbClr val="616165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>
          <a:defRPr sz="1333" b="0" i="0" kern="1200" baseline="0" dirty="0" smtClean="0">
            <a:solidFill>
              <a:schemeClr val="bg1"/>
            </a:solidFill>
            <a:effectLst/>
            <a:latin typeface="+mj-lt"/>
            <a:ea typeface="Helvetica Neue" charset="0"/>
            <a:cs typeface="Helvetica Neue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for Grey backgrounds">
      <a:dk1>
        <a:srgbClr val="001A56"/>
      </a:dk1>
      <a:lt1>
        <a:srgbClr val="FFFFFF"/>
      </a:lt1>
      <a:dk2>
        <a:srgbClr val="616165"/>
      </a:dk2>
      <a:lt2>
        <a:srgbClr val="5FE0D3"/>
      </a:lt2>
      <a:accent1>
        <a:srgbClr val="000064"/>
      </a:accent1>
      <a:accent2>
        <a:srgbClr val="FE7F01"/>
      </a:accent2>
      <a:accent3>
        <a:srgbClr val="5C1E9E"/>
      </a:accent3>
      <a:accent4>
        <a:srgbClr val="00BC0E"/>
      </a:accent4>
      <a:accent5>
        <a:srgbClr val="000000"/>
      </a:accent5>
      <a:accent6>
        <a:srgbClr val="04164E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4CA6DE6677D444AAC8F6E3A3DC303C" ma:contentTypeVersion="19" ma:contentTypeDescription="Create a new document." ma:contentTypeScope="" ma:versionID="4095d2e95ed648a5411a15b49800ea56">
  <xsd:schema xmlns:xsd="http://www.w3.org/2001/XMLSchema" xmlns:xs="http://www.w3.org/2001/XMLSchema" xmlns:p="http://schemas.microsoft.com/office/2006/metadata/properties" xmlns:ns2="6820bf7a-2f66-4a35-b05a-fe5df42323ad" xmlns:ns3="9a84338f-7c3f-4013-b62c-2320c6dcb5a6" targetNamespace="http://schemas.microsoft.com/office/2006/metadata/properties" ma:root="true" ma:fieldsID="6f3f52de1b2699bcca7c3d84ad912e45" ns2:_="" ns3:_="">
    <xsd:import namespace="6820bf7a-2f66-4a35-b05a-fe5df42323ad"/>
    <xsd:import namespace="9a84338f-7c3f-4013-b62c-2320c6dcb5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3:TaxKeywordTaxHTField" minOccurs="0"/>
                <xsd:element ref="ns3:TaxCatchAll" minOccurs="0"/>
                <xsd:element ref="ns2:imagepreview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20bf7a-2f66-4a35-b05a-fe5df42323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imagepreview" ma:index="22" nillable="true" ma:displayName="image preview" ma:format="Thumbnail" ma:internalName="imagepreview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8ce9f98e-9ad5-43de-b59a-72d7e946aa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84338f-7c3f-4013-b62c-2320c6dcb5a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0" nillable="true" ma:taxonomy="true" ma:internalName="TaxKeywordTaxHTField" ma:taxonomyFieldName="TaxKeyword" ma:displayName="Enterprise Keywords" ma:fieldId="{23f27201-bee3-471e-b2e7-b64fd8b7ca38}" ma:taxonomyMulti="true" ma:sspId="8ce9f98e-9ad5-43de-b59a-72d7e946aae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1" nillable="true" ma:displayName="Taxonomy Catch All Column" ma:hidden="true" ma:list="{60628c1c-709c-4053-b729-49b3c5687c11}" ma:internalName="TaxCatchAll" ma:showField="CatchAllData" ma:web="9a84338f-7c3f-4013-b62c-2320c6dcb5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a84338f-7c3f-4013-b62c-2320c6dcb5a6" xsi:nil="true"/>
    <lcf76f155ced4ddcb4097134ff3c332f xmlns="6820bf7a-2f66-4a35-b05a-fe5df42323ad">
      <Terms xmlns="http://schemas.microsoft.com/office/infopath/2007/PartnerControls"/>
    </lcf76f155ced4ddcb4097134ff3c332f>
    <imagepreview xmlns="6820bf7a-2f66-4a35-b05a-fe5df42323ad" xsi:nil="true"/>
    <TaxKeywordTaxHTField xmlns="9a84338f-7c3f-4013-b62c-2320c6dcb5a6">
      <Terms xmlns="http://schemas.microsoft.com/office/infopath/2007/PartnerControls"/>
    </TaxKeywordTaxHTField>
    <MediaLengthInSeconds xmlns="6820bf7a-2f66-4a35-b05a-fe5df42323ad" xsi:nil="true"/>
  </documentManagement>
</p:properties>
</file>

<file path=customXml/itemProps1.xml><?xml version="1.0" encoding="utf-8"?>
<ds:datastoreItem xmlns:ds="http://schemas.openxmlformats.org/officeDocument/2006/customXml" ds:itemID="{86FFA240-2A66-4F8C-A22B-F9E30339BA6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B40E86-8673-4418-A83B-346FC38743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20bf7a-2f66-4a35-b05a-fe5df42323ad"/>
    <ds:schemaRef ds:uri="9a84338f-7c3f-4013-b62c-2320c6dcb5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9311716-999D-4555-8BBC-3491D3EC90FE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6820bf7a-2f66-4a35-b05a-fe5df42323ad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9a84338f-7c3f-4013-b62c-2320c6dcb5a6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39670</TotalTime>
  <Words>2073</Words>
  <Application>Microsoft Office PowerPoint</Application>
  <PresentationFormat>Widescreen</PresentationFormat>
  <Paragraphs>363</Paragraphs>
  <Slides>28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Aharoni</vt:lpstr>
      <vt:lpstr>Arial</vt:lpstr>
      <vt:lpstr>Arial Unicode MS</vt:lpstr>
      <vt:lpstr>Avenir Next LT Pro Light</vt:lpstr>
      <vt:lpstr>Bauhaus 93</vt:lpstr>
      <vt:lpstr>Calibri</vt:lpstr>
      <vt:lpstr>Calibri Light</vt:lpstr>
      <vt:lpstr>Century Gothic</vt:lpstr>
      <vt:lpstr>Courier New</vt:lpstr>
      <vt:lpstr>Garamond</vt:lpstr>
      <vt:lpstr>Times New Roman</vt:lpstr>
      <vt:lpstr>Wingdings</vt:lpstr>
      <vt:lpstr>2_Custom Design</vt:lpstr>
      <vt:lpstr>3_Custom Design</vt:lpstr>
      <vt:lpstr>Office Theme</vt:lpstr>
      <vt:lpstr>Genomic Medicine Working Group Update</vt:lpstr>
      <vt:lpstr>NACHGR Genomic Medicine Working Group Members</vt:lpstr>
      <vt:lpstr>Genomic Medicine Working Group   Charge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Products of Genomic Medicine Meetings</vt:lpstr>
      <vt:lpstr>Genomic Medicine Meetings</vt:lpstr>
      <vt:lpstr>PowerPoint Presentation</vt:lpstr>
      <vt:lpstr>PowerPoint Presentation</vt:lpstr>
      <vt:lpstr>Genomic Medicine XV Recommendations – Screening Pilot</vt:lpstr>
      <vt:lpstr>Genomic Medicine XV Recommendations – Screening Pilot</vt:lpstr>
      <vt:lpstr>NHGRI’s Genomic Medicine Research Program and FY23 Funds</vt:lpstr>
      <vt:lpstr>PowerPoint Presentation</vt:lpstr>
      <vt:lpstr>PowerPoint Presentation</vt:lpstr>
      <vt:lpstr>Timeline of NHGRI Genomic Medicine Programs + PRIMED, Omics</vt:lpstr>
      <vt:lpstr>PowerPoint Presentation</vt:lpstr>
      <vt:lpstr>Advancing Genomic Medicine Research (AGMR) RFAs-HG-23-032/033 </vt:lpstr>
      <vt:lpstr>2020 Strategic Vision: Genomic Medicine Research Opportunities</vt:lpstr>
      <vt:lpstr>2020 Strategic Vision: Genomic Medicine Research Opportunities</vt:lpstr>
      <vt:lpstr>2020 Strategic Vision: Genomic Medicine Research Opportunities</vt:lpstr>
      <vt:lpstr>2020 Strategic Vision: Genomic Medicine Research Opportunities</vt:lpstr>
      <vt:lpstr>2020 Strategic Vision: Genomic Medicine Research Opportunities</vt:lpstr>
      <vt:lpstr>2020 Strategic Vision: Genomic Medicine Research Opportunities</vt:lpstr>
      <vt:lpstr>Many Thanks…</vt:lpstr>
      <vt:lpstr>Additional Initiative Ideas</vt:lpstr>
    </vt:vector>
  </TitlesOfParts>
  <Company>NHGRI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Genomic Data Science Working Group of Council Annual Report</dc:title>
  <dc:creator>del Aguila, Ernesto (NIH/NHGRI) [C]</dc:creator>
  <cp:lastModifiedBy>Nerurkar, Mukul (NIH/NHGRI) [E]</cp:lastModifiedBy>
  <cp:revision>686</cp:revision>
  <dcterms:created xsi:type="dcterms:W3CDTF">2016-02-09T15:15:29Z</dcterms:created>
  <dcterms:modified xsi:type="dcterms:W3CDTF">2024-02-20T11:43:55Z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0x010100844CA6DE6677D444AAC8F6E3A3DC303C</vt:lpwstr>
  </property>
  <property fmtid="{D5CDD505-2E9C-101B-9397-08002B2CF9AE}" pid="3" name="Order">
    <vt:r8>52300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TaxKeyword">
    <vt:lpwstr/>
  </property>
  <property fmtid="{D5CDD505-2E9C-101B-9397-08002B2CF9AE}" pid="11" name="MediaServiceImageTags">
    <vt:lpwstr/>
  </property>
</Properties>
</file>