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2" r:id="rId3"/>
    <p:sldId id="266" r:id="rId4"/>
    <p:sldId id="263" r:id="rId5"/>
    <p:sldId id="271" r:id="rId6"/>
    <p:sldId id="280" r:id="rId7"/>
    <p:sldId id="281" r:id="rId8"/>
    <p:sldId id="283" r:id="rId9"/>
    <p:sldId id="285" r:id="rId10"/>
    <p:sldId id="302" r:id="rId11"/>
    <p:sldId id="304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60" d="100"/>
          <a:sy n="60" d="100"/>
        </p:scale>
        <p:origin x="-28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A05181F-AE07-4BCC-BF00-4FF9F2E5806D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C09E2C6-E2FA-4B1C-B3E0-D60C81744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5618"/>
            <a:ext cx="6400800" cy="190038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Becky Montesino-King</a:t>
            </a:r>
          </a:p>
          <a:p>
            <a:r>
              <a:rPr lang="en-US" sz="2800" dirty="0" smtClean="0"/>
              <a:t>Laura Carey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851648" cy="23622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Introducing a new competency into Nursing Practice: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genomics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Owner\AppData\Local\Microsoft\Windows\Temporary Internet Files\Content.IE5\DQ2LAX9H\MC9003052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95618"/>
            <a:ext cx="1066800" cy="215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99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GENOMICS EDUCATION SPECIFICS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524000"/>
            <a:ext cx="80010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 smtClean="0"/>
              <a:t>One hour program--classroom setting</a:t>
            </a:r>
          </a:p>
          <a:p>
            <a:r>
              <a:rPr lang="en-US" sz="2800" dirty="0" smtClean="0"/>
              <a:t>Hand-outs; film clip</a:t>
            </a:r>
          </a:p>
          <a:p>
            <a:r>
              <a:rPr lang="en-US" sz="2800" dirty="0" smtClean="0"/>
              <a:t>Case histories with targeted discussion</a:t>
            </a:r>
          </a:p>
          <a:p>
            <a:r>
              <a:rPr lang="en-US" sz="2800" dirty="0" smtClean="0"/>
              <a:t>3 generation assessment</a:t>
            </a:r>
          </a:p>
          <a:p>
            <a:r>
              <a:rPr lang="en-US" sz="2800" dirty="0" smtClean="0"/>
              <a:t>Reference sources (CDC, G2C2, etc.)</a:t>
            </a:r>
          </a:p>
          <a:p>
            <a:r>
              <a:rPr lang="en-US" sz="2800" dirty="0" smtClean="0"/>
              <a:t>Laura Carey dedicated to project—engaging early adopters and other educators to assist</a:t>
            </a:r>
          </a:p>
          <a:p>
            <a:r>
              <a:rPr lang="en-US" sz="2800" dirty="0" smtClean="0"/>
              <a:t>69 classes set throughout April; sign up in BHU</a:t>
            </a:r>
          </a:p>
        </p:txBody>
      </p:sp>
      <p:pic>
        <p:nvPicPr>
          <p:cNvPr id="23555" name="Picture 3" descr="C:\Documents and Settings\BeckyM\Local Settings\Temporary Internet Files\Content.IE5\TMNVJV6M\MP9003901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667000"/>
            <a:ext cx="135890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0280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bg1"/>
                </a:solidFill>
              </a:rPr>
              <a:t>“get those eyes?”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Where did you get those eyes?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667000"/>
            <a:ext cx="8229600" cy="38862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000" b="1" dirty="0" smtClean="0"/>
              <a:t>Such a flattering question elicits a meaningful genetic probe into your family history.  You could just as easily be asking a patient, “Do allergies, high cholesterol, or cancer run in your family?”</a:t>
            </a:r>
          </a:p>
          <a:p>
            <a:pPr algn="ctr">
              <a:buNone/>
            </a:pPr>
            <a:endParaRPr lang="en-US" sz="2000" dirty="0"/>
          </a:p>
          <a:p>
            <a:pPr algn="ctr">
              <a:buNone/>
            </a:pPr>
            <a:r>
              <a:rPr lang="en-US" sz="2000" b="1" dirty="0" smtClean="0"/>
              <a:t>“Genetics is a central science for all nursing practice because essentially all diseases and conditions have a genetic or genomic component.  Health care will increasingly include genetic and genomic information along the pathways of prevention, screening, diagnostics, prognostics, selection of treatment, and monitoring of treatment effectiveness.”  </a:t>
            </a:r>
            <a:r>
              <a:rPr lang="en-US" sz="2000" b="1" i="1" dirty="0" smtClean="0"/>
              <a:t>(The Consensus Panel on Genetics/Genomics Nursing Competencies, Essentials  of Genetic/Genomic Nursing, Curricula Guidelines, and Outcome Indicators, 2</a:t>
            </a:r>
            <a:r>
              <a:rPr lang="en-US" sz="2000" b="1" i="1" baseline="30000" dirty="0" smtClean="0"/>
              <a:t>nd</a:t>
            </a:r>
            <a:r>
              <a:rPr lang="en-US" sz="2000" b="1" i="1" dirty="0" smtClean="0"/>
              <a:t> Ed., 2009, Silver Spring, MD: American Nurses Association.)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endParaRPr lang="en-US" sz="2400" dirty="0"/>
          </a:p>
          <a:p>
            <a:pPr algn="ctr">
              <a:buNone/>
            </a:pPr>
            <a:endParaRPr lang="en-US" sz="2400" dirty="0"/>
          </a:p>
        </p:txBody>
      </p:sp>
      <p:pic>
        <p:nvPicPr>
          <p:cNvPr id="1027" name="Picture 3" descr="C:\Documents and Settings\BeckyM\Local Settings\Temporary Internet Files\Content.IE5\TMNVJV6M\MP90044861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53801" y="3976687"/>
            <a:ext cx="333338" cy="171517"/>
          </a:xfrm>
          <a:prstGeom prst="rect">
            <a:avLst/>
          </a:prstGeom>
          <a:noFill/>
        </p:spPr>
      </p:pic>
      <p:pic>
        <p:nvPicPr>
          <p:cNvPr id="1029" name="Picture 5" descr="C:\Documents and Settings\BeckyM\Local Settings\Temporary Internet Files\Content.IE5\E5QEO85W\MP9004067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371600"/>
            <a:ext cx="1829514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sz="4000" dirty="0" smtClean="0"/>
              <a:t>21 MAGNET HOSPITAL DYADS: SEPTEMBER 2012--NIH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11086"/>
            <a:ext cx="8077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35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A Working Definition of Genomics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9247" y="2209800"/>
            <a:ext cx="7745505" cy="41148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sz="3600" b="1" dirty="0" smtClean="0"/>
              <a:t>Genomics</a:t>
            </a:r>
            <a:r>
              <a:rPr lang="en-US" sz="3600" dirty="0" smtClean="0"/>
              <a:t> can be described as the </a:t>
            </a:r>
            <a:r>
              <a:rPr lang="en-US" sz="3600" dirty="0"/>
              <a:t>study of genetic inheritance in populations, with a specific focus on disease conditions thought to have a major genetic </a:t>
            </a:r>
            <a:r>
              <a:rPr lang="en-US" sz="3600" dirty="0" smtClean="0"/>
              <a:t>component </a:t>
            </a:r>
            <a:endParaRPr lang="en-US" sz="3600" dirty="0"/>
          </a:p>
        </p:txBody>
      </p:sp>
      <p:pic>
        <p:nvPicPr>
          <p:cNvPr id="2050" name="Picture 2" descr="C:\Users\Owner\AppData\Local\Microsoft\Windows\Temporary Internet Files\Content.IE5\9GMULX9V\MC9002807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600200"/>
            <a:ext cx="1296722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3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Why Study Nursing Genomics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8229600" cy="4114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“Health care will increasingly include genomic information in prevention, screening, diagnostics, prognostics, selection of treatment, and monitoring of treatment effectiveness.”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000" b="1" dirty="0" smtClean="0"/>
              <a:t>Consensus Panel on Genetic/Genomic Nursing</a:t>
            </a:r>
          </a:p>
          <a:p>
            <a:pPr marL="0" indent="0" algn="ctr">
              <a:buNone/>
            </a:pPr>
            <a:r>
              <a:rPr lang="en-US" sz="2000" b="1" dirty="0"/>
              <a:t>  </a:t>
            </a:r>
            <a:r>
              <a:rPr lang="en-US" sz="2000" b="1" dirty="0" smtClean="0"/>
              <a:t>Competencies. (2009).  </a:t>
            </a:r>
            <a:r>
              <a:rPr lang="en-US" sz="2000" b="1" i="1" dirty="0" smtClean="0"/>
              <a:t>Essentials of genetic and </a:t>
            </a:r>
          </a:p>
          <a:p>
            <a:pPr marL="0" indent="0" algn="ctr">
              <a:buNone/>
            </a:pPr>
            <a:r>
              <a:rPr lang="en-US" sz="2000" b="1" i="1" dirty="0"/>
              <a:t> </a:t>
            </a:r>
            <a:r>
              <a:rPr lang="en-US" sz="2000" b="1" i="1" dirty="0" smtClean="0"/>
              <a:t> genomic nursing:  Competencies, curricula guidelines,</a:t>
            </a:r>
          </a:p>
          <a:p>
            <a:pPr marL="0" indent="0" algn="ctr">
              <a:buNone/>
            </a:pPr>
            <a:r>
              <a:rPr lang="en-US" sz="2000" b="1" i="1" dirty="0"/>
              <a:t> </a:t>
            </a:r>
            <a:r>
              <a:rPr lang="en-US" sz="2000" b="1" i="1" dirty="0" smtClean="0"/>
              <a:t> and outcome indicators (</a:t>
            </a:r>
            <a:r>
              <a:rPr lang="en-US" sz="2000" b="1" dirty="0" smtClean="0"/>
              <a:t>2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ed</a:t>
            </a:r>
            <a:r>
              <a:rPr lang="en-US" sz="2000" b="1" i="1" dirty="0" smtClean="0"/>
              <a:t>.). </a:t>
            </a:r>
            <a:r>
              <a:rPr lang="en-US" sz="2000" b="1" dirty="0"/>
              <a:t> </a:t>
            </a:r>
            <a:r>
              <a:rPr lang="en-US" sz="2000" b="1" dirty="0" smtClean="0"/>
              <a:t>Silver Spring, MD:  </a:t>
            </a:r>
          </a:p>
          <a:p>
            <a:pPr marL="0" indent="0" algn="ctr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American Nurses Association</a:t>
            </a:r>
            <a:endParaRPr lang="en-US" sz="2000" b="1" dirty="0"/>
          </a:p>
        </p:txBody>
      </p:sp>
      <p:pic>
        <p:nvPicPr>
          <p:cNvPr id="3074" name="Picture 2" descr="C:\Users\Owner\AppData\Local\Microsoft\Windows\Temporary Internet Files\Content.IE5\9GMULX9V\MC90043691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386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4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Project Overview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057399"/>
            <a:ext cx="7172325" cy="450305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West Virginia University and the National Council of State Boards of Nursing took the lead to research how to introduce  a new competency into nursing, specifically genomics; endorsed by NIH and NCI</a:t>
            </a:r>
          </a:p>
          <a:p>
            <a:endParaRPr lang="en-US" sz="2400" dirty="0"/>
          </a:p>
          <a:p>
            <a:r>
              <a:rPr lang="en-US" sz="2400" dirty="0" smtClean="0"/>
              <a:t>21 Magnet Hospitals were selected from blinded applications; we applied and were notified that Baptist Hospital of Miami was selected as one of the 21; Becky Montesino-King and Laura Carey are the project dyad</a:t>
            </a:r>
            <a:endParaRPr lang="en-US" sz="2400" dirty="0"/>
          </a:p>
        </p:txBody>
      </p:sp>
      <p:pic>
        <p:nvPicPr>
          <p:cNvPr id="5122" name="Picture 2" descr="C:\Users\Owner\AppData\Local\Microsoft\Windows\Temporary Internet Files\Content.IE5\DQ2LAX9H\MP90039876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57200"/>
            <a:ext cx="1001485" cy="140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56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Research Question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What is the relationship between nursing knowledge, attitude and practices related to established genetic and genomic competencies?</a:t>
            </a:r>
            <a:endParaRPr lang="en-US" sz="4400" dirty="0"/>
          </a:p>
        </p:txBody>
      </p:sp>
      <p:pic>
        <p:nvPicPr>
          <p:cNvPr id="4098" name="Picture 2" descr="C:\Users\Owner\AppData\Local\Microsoft\Windows\Temporary Internet Files\Content.IE5\9GMULX9V\MC9003010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9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Study Methodology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IRB approval</a:t>
            </a:r>
          </a:p>
          <a:p>
            <a:endParaRPr lang="en-US" sz="2400" dirty="0"/>
          </a:p>
          <a:p>
            <a:r>
              <a:rPr lang="en-US" sz="2400" dirty="0" smtClean="0"/>
              <a:t>Pre-survey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A researcher-designed educational process</a:t>
            </a:r>
          </a:p>
          <a:p>
            <a:endParaRPr lang="en-US" sz="2400" dirty="0"/>
          </a:p>
          <a:p>
            <a:r>
              <a:rPr lang="en-US" sz="2400" dirty="0" smtClean="0"/>
              <a:t>Post-survey</a:t>
            </a:r>
            <a:endParaRPr lang="en-US" sz="2400" dirty="0"/>
          </a:p>
        </p:txBody>
      </p:sp>
      <p:pic>
        <p:nvPicPr>
          <p:cNvPr id="1029" name="Picture 5" descr="C:\Users\Owner\AppData\Local\Microsoft\Windows\Temporary Internet Files\Content.IE5\VPX9NWPC\MC90043265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Owner\AppData\Local\Microsoft\Windows\Temporary Internet Files\Content.IE5\VPX9NWPC\MC90043265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194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Owner\AppData\Local\Microsoft\Windows\Temporary Internet Files\Content.IE5\QTEIZ0K1\MC90043252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733800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17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Pre-Survey</a:t>
            </a:r>
            <a:endParaRPr lang="en-US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981200"/>
            <a:ext cx="7924800" cy="3733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Direct care nurse participants = 21.4% (n=352)</a:t>
            </a:r>
          </a:p>
          <a:p>
            <a:endParaRPr lang="en-US" sz="2400" dirty="0"/>
          </a:p>
          <a:p>
            <a:r>
              <a:rPr lang="en-US" sz="2400" dirty="0" smtClean="0"/>
              <a:t>Survey period from July 15, 2012—August 13, 2012</a:t>
            </a:r>
          </a:p>
          <a:p>
            <a:endParaRPr lang="en-US" sz="2400" dirty="0"/>
          </a:p>
          <a:p>
            <a:r>
              <a:rPr lang="en-US" sz="2400" dirty="0" smtClean="0"/>
              <a:t>Survey from WVU; data gathered from 21 Magnet hospitals</a:t>
            </a:r>
          </a:p>
          <a:p>
            <a:endParaRPr lang="en-US" sz="2400" dirty="0"/>
          </a:p>
          <a:p>
            <a:r>
              <a:rPr lang="en-US" sz="2400" dirty="0" smtClean="0"/>
              <a:t>Data from survey provided September 8, 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58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7796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Pre-Survey Results</a:t>
            </a:r>
            <a:br>
              <a:rPr lang="en-US" sz="4400" b="1" dirty="0" smtClean="0"/>
            </a:br>
            <a:r>
              <a:rPr lang="en-US" sz="4400" b="1" dirty="0" smtClean="0"/>
              <a:t>Question 1</a:t>
            </a:r>
            <a:endParaRPr lang="en-US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99247" y="1981200"/>
            <a:ext cx="7745505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How important do you think it is for nurses to become more educated about the genetics of common diseases?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r>
              <a:rPr lang="en-US" sz="2000" dirty="0" smtClean="0"/>
              <a:t>Very important=64.7%</a:t>
            </a:r>
          </a:p>
          <a:p>
            <a:pPr lvl="1"/>
            <a:r>
              <a:rPr lang="en-US" sz="2000" dirty="0" smtClean="0"/>
              <a:t>Somewhat important=27.8%.</a:t>
            </a:r>
          </a:p>
          <a:p>
            <a:pPr lvl="1"/>
            <a:r>
              <a:rPr lang="en-US" sz="2000" dirty="0" smtClean="0"/>
              <a:t>Neutral=6%</a:t>
            </a:r>
          </a:p>
          <a:p>
            <a:pPr lvl="1"/>
            <a:r>
              <a:rPr lang="en-US" sz="2000" dirty="0" smtClean="0"/>
              <a:t>Not very important=0.9%</a:t>
            </a:r>
          </a:p>
          <a:p>
            <a:pPr lvl="1"/>
            <a:r>
              <a:rPr lang="en-US" sz="2000" dirty="0" smtClean="0"/>
              <a:t>Not at all important=0.0%</a:t>
            </a:r>
          </a:p>
          <a:p>
            <a:pPr lvl="1"/>
            <a:r>
              <a:rPr lang="en-US" sz="2000" dirty="0" smtClean="0"/>
              <a:t>Not sure=0.6%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690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0176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Pre-Survey Results</a:t>
            </a:r>
            <a:br>
              <a:rPr lang="en-US" sz="4400" b="1" dirty="0" smtClean="0"/>
            </a:br>
            <a:r>
              <a:rPr lang="en-US" sz="4400" b="1" dirty="0" smtClean="0"/>
              <a:t>Question 7</a:t>
            </a:r>
            <a:endParaRPr lang="en-US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8229600" cy="4328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what extent do each of the following limit your ability to discuss the genetics of common diseases with individuals? (Choose all that apply)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My limited expertise in genetics=76.2%</a:t>
            </a:r>
          </a:p>
          <a:p>
            <a:pPr lvl="1"/>
            <a:r>
              <a:rPr lang="en-US" sz="2000" dirty="0" smtClean="0"/>
              <a:t>My difficulty in finding information on genetics and common diseases=32.9%</a:t>
            </a:r>
          </a:p>
          <a:p>
            <a:pPr lvl="1"/>
            <a:r>
              <a:rPr lang="en-US" sz="2000" dirty="0" smtClean="0"/>
              <a:t>Lack of use of genetics in my clinical area=58.0%</a:t>
            </a:r>
          </a:p>
          <a:p>
            <a:pPr lvl="1"/>
            <a:r>
              <a:rPr lang="en-US" sz="2000" dirty="0" smtClean="0"/>
              <a:t>Not in my scope of practice=36%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04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1656</TotalTime>
  <Words>552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Horizon</vt:lpstr>
      <vt:lpstr>Introducing a new competency into Nursing Practice: genomics</vt:lpstr>
      <vt:lpstr>A Working Definition of Genomics</vt:lpstr>
      <vt:lpstr>Why Study Nursing Genomics</vt:lpstr>
      <vt:lpstr>Project Overview</vt:lpstr>
      <vt:lpstr>Research Question</vt:lpstr>
      <vt:lpstr>Study Methodology</vt:lpstr>
      <vt:lpstr>Pre-Survey</vt:lpstr>
      <vt:lpstr>Pre-Survey Results Question 1</vt:lpstr>
      <vt:lpstr>Pre-Survey Results Question 7</vt:lpstr>
      <vt:lpstr>GENOMICS EDUCATION SPECIFICS</vt:lpstr>
      <vt:lpstr> “get those eyes?”  Where did you get those eyes?</vt:lpstr>
      <vt:lpstr>21 MAGNET HOSPITAL DYADS: SEPTEMBER 2012--NIH</vt:lpstr>
    </vt:vector>
  </TitlesOfParts>
  <Company>Baptist Health South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Genomics into Nursing Practice</dc:title>
  <dc:creator>BeckyM</dc:creator>
  <cp:lastModifiedBy>Jenkins, Jean (NIH/NHGRI) [C]</cp:lastModifiedBy>
  <cp:revision>27</cp:revision>
  <dcterms:created xsi:type="dcterms:W3CDTF">2012-12-05T17:00:05Z</dcterms:created>
  <dcterms:modified xsi:type="dcterms:W3CDTF">2016-08-02T16:04:11Z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