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1"/>
  </p:notesMasterIdLst>
  <p:sldIdLst>
    <p:sldId id="256" r:id="rId2"/>
    <p:sldId id="263" r:id="rId3"/>
    <p:sldId id="264" r:id="rId4"/>
    <p:sldId id="266" r:id="rId5"/>
    <p:sldId id="268" r:id="rId6"/>
    <p:sldId id="269" r:id="rId7"/>
    <p:sldId id="270" r:id="rId8"/>
    <p:sldId id="271" r:id="rId9"/>
    <p:sldId id="272" r:id="rId10"/>
    <p:sldId id="273" r:id="rId11"/>
    <p:sldId id="274" r:id="rId12"/>
    <p:sldId id="275" r:id="rId13"/>
    <p:sldId id="280" r:id="rId14"/>
    <p:sldId id="276" r:id="rId15"/>
    <p:sldId id="277" r:id="rId16"/>
    <p:sldId id="278" r:id="rId17"/>
    <p:sldId id="262" r:id="rId18"/>
    <p:sldId id="279"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29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28391-1E6A-41BC-ACE1-C8A04663C6A2}" type="datetimeFigureOut">
              <a:rPr lang="en-US" smtClean="0"/>
              <a:pPr/>
              <a:t>8/2/2016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705BC-E625-4854-80F1-25A52F9451CE}" type="slidenum">
              <a:rPr lang="en-US" smtClean="0"/>
              <a:pPr/>
              <a:t>‹#›</a:t>
            </a:fld>
            <a:endParaRPr lang="en-US"/>
          </a:p>
        </p:txBody>
      </p:sp>
    </p:spTree>
    <p:extLst>
      <p:ext uri="{BB962C8B-B14F-4D97-AF65-F5344CB8AC3E}">
        <p14:creationId xmlns:p14="http://schemas.microsoft.com/office/powerpoint/2010/main" val="338159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Times" pitchFamily="18" charset="0"/>
              <a:ea typeface="ＭＳ Ｐゴシック" charset="-128"/>
            </a:endParaRPr>
          </a:p>
        </p:txBody>
      </p:sp>
      <p:sp>
        <p:nvSpPr>
          <p:cNvPr id="61444" name="Slide Number Placeholder 3"/>
          <p:cNvSpPr txBox="1">
            <a:spLocks noGrp="1"/>
          </p:cNvSpPr>
          <p:nvPr/>
        </p:nvSpPr>
        <p:spPr bwMode="auto">
          <a:xfrm>
            <a:off x="3883787" y="8685066"/>
            <a:ext cx="2972640" cy="457358"/>
          </a:xfrm>
          <a:prstGeom prst="rect">
            <a:avLst/>
          </a:prstGeom>
          <a:noFill/>
          <a:ln w="9525">
            <a:noFill/>
            <a:miter lim="800000"/>
            <a:headEnd/>
            <a:tailEnd/>
          </a:ln>
        </p:spPr>
        <p:txBody>
          <a:bodyPr lIns="91593" tIns="45797" rIns="91593" bIns="45797" anchor="b"/>
          <a:lstStyle/>
          <a:p>
            <a:pPr algn="r" defTabSz="915420"/>
            <a:fld id="{34CB9902-0E05-4B14-ACA6-0829B244D8FB}" type="slidenum">
              <a:rPr lang="en-US" sz="1200">
                <a:latin typeface="Times" pitchFamily="18" charset="0"/>
              </a:rPr>
              <a:pPr algn="r" defTabSz="915420"/>
              <a:t>4</a:t>
            </a:fld>
            <a:endParaRPr lang="en-US" sz="1200" dirty="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2625" y="1373188"/>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373188"/>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2625" y="3506788"/>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3506788"/>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8/2/2016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8/2/2016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8/2/2016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CB97365-EBCA-4027-87D5-99FC1D4DF0BB}" type="datetimeFigureOut">
              <a:rPr lang="en-US" smtClean="0"/>
              <a:pPr/>
              <a:t>8/2/2016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a:p>
        </p:txBody>
      </p:sp>
      <p:sp>
        <p:nvSpPr>
          <p:cNvPr id="7" name="Slide Number Placeholder 6"/>
          <p:cNvSpPr>
            <a:spLocks noGrp="1"/>
          </p:cNvSpPr>
          <p:nvPr>
            <p:ph type="sldNum" sz="quarter" idx="12"/>
          </p:nvPr>
        </p:nvSpPr>
        <p:spPr>
          <a:xfrm>
            <a:off x="8339328" y="1170432"/>
            <a:ext cx="733864" cy="201168"/>
          </a:xfrm>
        </p:spPr>
        <p:txBody>
          <a:bodyPr/>
          <a:lstStyle/>
          <a:p>
            <a:fld id="{69E29E33-B620-47F9-BB04-8846C2A5AFC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CB97365-EBCA-4027-87D5-99FC1D4DF0BB}" type="datetimeFigureOut">
              <a:rPr lang="en-US" smtClean="0"/>
              <a:pPr/>
              <a:t>8/2/2016</a:t>
            </a:fld>
            <a:endParaRPr lang="en-US">
              <a:solidFill>
                <a:schemeClr val="tx1">
                  <a:shade val="50000"/>
                </a:scheme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ihi.org/IHI/Programs/Campaign/" TargetMode="External"/><Relationship Id="rId13" Type="http://schemas.openxmlformats.org/officeDocument/2006/relationships/image" Target="../media/image10.png"/><Relationship Id="rId18" Type="http://schemas.openxmlformats.org/officeDocument/2006/relationships/oleObject" Target="../embeddings/oleObject2.bin"/><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9.png"/><Relationship Id="rId17" Type="http://schemas.openxmlformats.org/officeDocument/2006/relationships/image" Target="../media/image13.jpeg"/><Relationship Id="rId2" Type="http://schemas.openxmlformats.org/officeDocument/2006/relationships/slideLayout" Target="../slideLayouts/slideLayout12.xml"/><Relationship Id="rId16" Type="http://schemas.openxmlformats.org/officeDocument/2006/relationships/image" Target="../media/image12.jpeg"/><Relationship Id="rId20"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jpeg"/><Relationship Id="rId5" Type="http://schemas.openxmlformats.org/officeDocument/2006/relationships/image" Target="../media/image6.png"/><Relationship Id="rId15" Type="http://schemas.openxmlformats.org/officeDocument/2006/relationships/hyperlink" Target="http://hcmg.nationalresearch.com/adx/aspx/adxAdReDirect.aspx?ID=&amp;URL=/Default.aspx?DN=7,1,Documents" TargetMode="External"/><Relationship Id="rId10" Type="http://schemas.openxmlformats.org/officeDocument/2006/relationships/hyperlink" Target="http://www.healthgrades.com/" TargetMode="External"/><Relationship Id="rId19" Type="http://schemas.openxmlformats.org/officeDocument/2006/relationships/image" Target="../media/image4.png"/><Relationship Id="rId4" Type="http://schemas.openxmlformats.org/officeDocument/2006/relationships/hyperlink" Target="http://money.cnn.com/magazines/fortune/index.html" TargetMode="External"/><Relationship Id="rId9" Type="http://schemas.openxmlformats.org/officeDocument/2006/relationships/image" Target="../media/image7.jpe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Baptist Hospital MINC Project Update</a:t>
            </a:r>
            <a:endParaRPr lang="en-US" dirty="0"/>
          </a:p>
        </p:txBody>
      </p:sp>
      <p:sp>
        <p:nvSpPr>
          <p:cNvPr id="3" name="Subtitle 2"/>
          <p:cNvSpPr>
            <a:spLocks noGrp="1"/>
          </p:cNvSpPr>
          <p:nvPr>
            <p:ph type="subTitle" idx="1"/>
          </p:nvPr>
        </p:nvSpPr>
        <p:spPr/>
        <p:txBody>
          <a:bodyPr>
            <a:normAutofit/>
          </a:bodyPr>
          <a:lstStyle/>
          <a:p>
            <a:r>
              <a:rPr lang="en-US" sz="2400" dirty="0" smtClean="0"/>
              <a:t>Becky Montesino-King, DNP, RN, MS/HSA, CENP</a:t>
            </a:r>
          </a:p>
          <a:p>
            <a:r>
              <a:rPr lang="en-US" sz="2400" dirty="0" smtClean="0"/>
              <a:t>Laura Carey, MSN, RN, </a:t>
            </a:r>
            <a:r>
              <a:rPr lang="en-US" sz="2400" dirty="0" err="1" smtClean="0"/>
              <a:t>M.Ed</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219200"/>
            <a:ext cx="8229600" cy="1371600"/>
          </a:xfrm>
        </p:spPr>
        <p:txBody>
          <a:bodyPr>
            <a:normAutofit/>
          </a:bodyPr>
          <a:lstStyle/>
          <a:p>
            <a:r>
              <a:rPr lang="en-US" sz="4400" b="1" dirty="0" smtClean="0"/>
              <a:t>Conclusions</a:t>
            </a:r>
            <a:endParaRPr lang="en-US" sz="4400" b="1" dirty="0"/>
          </a:p>
        </p:txBody>
      </p:sp>
      <p:sp>
        <p:nvSpPr>
          <p:cNvPr id="2" name="Content Placeholder 1"/>
          <p:cNvSpPr>
            <a:spLocks noGrp="1"/>
          </p:cNvSpPr>
          <p:nvPr>
            <p:ph idx="1"/>
          </p:nvPr>
        </p:nvSpPr>
        <p:spPr>
          <a:xfrm>
            <a:off x="457200" y="2743200"/>
            <a:ext cx="8229600" cy="3566160"/>
          </a:xfrm>
          <a:prstGeom prst="rect">
            <a:avLst/>
          </a:prstGeom>
        </p:spPr>
        <p:txBody>
          <a:bodyPr>
            <a:normAutofit/>
          </a:bodyPr>
          <a:lstStyle/>
          <a:p>
            <a:r>
              <a:rPr lang="en-US" sz="2400" dirty="0" smtClean="0"/>
              <a:t>Baptist Hospital nurses have little genetic/genomic knowledge: start from the beginning</a:t>
            </a:r>
          </a:p>
          <a:p>
            <a:endParaRPr lang="en-US" sz="2400" dirty="0"/>
          </a:p>
          <a:p>
            <a:r>
              <a:rPr lang="en-US" sz="2400" dirty="0" smtClean="0"/>
              <a:t>About 30% of Baptist Hospital nurses do not recognize the need to learn more about genetics/genomics for their practice:  make the case and manage the dissenters</a:t>
            </a:r>
          </a:p>
          <a:p>
            <a:endParaRPr lang="en-US" sz="2400" dirty="0"/>
          </a:p>
          <a:p>
            <a:r>
              <a:rPr lang="en-US" sz="2400" dirty="0" smtClean="0"/>
              <a:t>75.5% of Baptist nurses are willing to learn it on their own time:  interesting but they don’t have to</a:t>
            </a:r>
            <a:endParaRPr lang="en-US" sz="2400" dirty="0"/>
          </a:p>
        </p:txBody>
      </p:sp>
      <p:pic>
        <p:nvPicPr>
          <p:cNvPr id="4" name="Picture 2" descr="C:\Users\Owner\AppData\Local\Microsoft\Windows\Temporary Internet Files\Content.IE5\Z7P9VHC8\MC90043959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676400"/>
            <a:ext cx="1196283" cy="104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81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4400" b="1" dirty="0" smtClean="0"/>
              <a:t>Action Plan/Timeline</a:t>
            </a:r>
            <a:endParaRPr lang="en-US" sz="4400" b="1" dirty="0"/>
          </a:p>
        </p:txBody>
      </p:sp>
      <p:sp>
        <p:nvSpPr>
          <p:cNvPr id="3" name="Content Placeholder 2"/>
          <p:cNvSpPr>
            <a:spLocks noGrp="1"/>
          </p:cNvSpPr>
          <p:nvPr>
            <p:ph idx="1"/>
          </p:nvPr>
        </p:nvSpPr>
        <p:spPr>
          <a:xfrm>
            <a:off x="407987" y="2035175"/>
            <a:ext cx="8229600" cy="4251960"/>
          </a:xfrm>
          <a:prstGeom prst="rect">
            <a:avLst/>
          </a:prstGeom>
        </p:spPr>
        <p:txBody>
          <a:bodyPr>
            <a:normAutofit/>
          </a:bodyPr>
          <a:lstStyle/>
          <a:p>
            <a:r>
              <a:rPr lang="en-US" sz="2400" dirty="0" smtClean="0"/>
              <a:t>The CNO/educator dyad becomes educated in genomics—10/2012; Cincinnati Children’s Hospital</a:t>
            </a:r>
          </a:p>
          <a:p>
            <a:pPr>
              <a:buNone/>
            </a:pPr>
            <a:endParaRPr lang="en-US" sz="2400" dirty="0" smtClean="0"/>
          </a:p>
          <a:p>
            <a:r>
              <a:rPr lang="en-US" sz="2400" dirty="0" smtClean="0"/>
              <a:t>A 1 hour genomics  overview course is developed and submitted for approval: approved 11/2012; now ANCC approved for 1 CEU</a:t>
            </a:r>
          </a:p>
          <a:p>
            <a:endParaRPr lang="en-US" sz="2400" dirty="0" smtClean="0"/>
          </a:p>
          <a:p>
            <a:r>
              <a:rPr lang="en-US" sz="2400" dirty="0" smtClean="0"/>
              <a:t>On unit education rolls out—April 2</a:t>
            </a:r>
            <a:r>
              <a:rPr lang="en-US" sz="2400" baseline="30000" dirty="0" smtClean="0"/>
              <a:t>nd</a:t>
            </a:r>
            <a:r>
              <a:rPr lang="en-US" sz="2400" dirty="0" smtClean="0"/>
              <a:t>-April 30</a:t>
            </a:r>
            <a:r>
              <a:rPr lang="en-US" sz="2400" baseline="30000" dirty="0" smtClean="0"/>
              <a:t>th</a:t>
            </a:r>
            <a:r>
              <a:rPr lang="en-US" sz="2400" dirty="0" smtClean="0"/>
              <a:t>, 2013</a:t>
            </a:r>
          </a:p>
          <a:p>
            <a:endParaRPr lang="en-US" sz="2400" dirty="0" smtClean="0"/>
          </a:p>
          <a:p>
            <a:r>
              <a:rPr lang="en-US" sz="2400" dirty="0" smtClean="0"/>
              <a:t>Post-Survey—May 2013</a:t>
            </a:r>
            <a:endParaRPr lang="en-US" sz="2400" dirty="0"/>
          </a:p>
        </p:txBody>
      </p:sp>
      <p:pic>
        <p:nvPicPr>
          <p:cNvPr id="22530" name="Picture 2" descr="C:\Documents and Settings\BeckyM\Local Settings\Temporary Internet Files\Content.IE5\E5QEO85W\MC910217631[1].wmf"/>
          <p:cNvPicPr>
            <a:picLocks noChangeAspect="1" noChangeArrowheads="1"/>
          </p:cNvPicPr>
          <p:nvPr/>
        </p:nvPicPr>
        <p:blipFill>
          <a:blip r:embed="rId2" cstate="print"/>
          <a:srcRect/>
          <a:stretch>
            <a:fillRect/>
          </a:stretch>
        </p:blipFill>
        <p:spPr bwMode="auto">
          <a:xfrm>
            <a:off x="6629400" y="5181600"/>
            <a:ext cx="1143000" cy="13711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GENOMICS EDUCATION SPECIFICS</a:t>
            </a:r>
            <a:endParaRPr lang="en-US" sz="4400" b="1" dirty="0"/>
          </a:p>
        </p:txBody>
      </p:sp>
      <p:sp>
        <p:nvSpPr>
          <p:cNvPr id="3" name="Content Placeholder 2"/>
          <p:cNvSpPr>
            <a:spLocks noGrp="1"/>
          </p:cNvSpPr>
          <p:nvPr>
            <p:ph idx="1"/>
          </p:nvPr>
        </p:nvSpPr>
        <p:spPr>
          <a:xfrm>
            <a:off x="609600" y="1981200"/>
            <a:ext cx="7924800" cy="4267200"/>
          </a:xfrm>
          <a:prstGeom prst="rect">
            <a:avLst/>
          </a:prstGeom>
        </p:spPr>
        <p:txBody>
          <a:bodyPr>
            <a:noAutofit/>
          </a:bodyPr>
          <a:lstStyle/>
          <a:p>
            <a:r>
              <a:rPr lang="en-US" sz="2800" dirty="0" smtClean="0"/>
              <a:t>One hour program</a:t>
            </a:r>
          </a:p>
          <a:p>
            <a:r>
              <a:rPr lang="en-US" sz="2800" dirty="0" smtClean="0"/>
              <a:t>Hand-outs—definitions</a:t>
            </a:r>
          </a:p>
          <a:p>
            <a:r>
              <a:rPr lang="en-US" sz="2800" dirty="0" smtClean="0"/>
              <a:t>Film clip (in production)</a:t>
            </a:r>
          </a:p>
          <a:p>
            <a:r>
              <a:rPr lang="en-US" sz="2800" dirty="0" smtClean="0"/>
              <a:t>Case histories with targeted discussion</a:t>
            </a:r>
          </a:p>
          <a:p>
            <a:r>
              <a:rPr lang="en-US" sz="2800" dirty="0" smtClean="0"/>
              <a:t>Classroom setting</a:t>
            </a:r>
          </a:p>
          <a:p>
            <a:r>
              <a:rPr lang="en-US" sz="2800" dirty="0" smtClean="0"/>
              <a:t>3 generation assessment</a:t>
            </a:r>
          </a:p>
          <a:p>
            <a:r>
              <a:rPr lang="en-US" sz="2800" dirty="0" smtClean="0"/>
              <a:t>Reference sources (CDC, G2C2, etc.)</a:t>
            </a:r>
          </a:p>
          <a:p>
            <a:r>
              <a:rPr lang="en-US" sz="2800" dirty="0" smtClean="0"/>
              <a:t>One educator dedicated to project—engaging early adopters and other educators to assist</a:t>
            </a:r>
          </a:p>
        </p:txBody>
      </p:sp>
      <p:pic>
        <p:nvPicPr>
          <p:cNvPr id="23555" name="Picture 3" descr="C:\Documents and Settings\BeckyM\Local Settings\Temporary Internet Files\Content.IE5\TMNVJV6M\MP900390131[1].jpg"/>
          <p:cNvPicPr>
            <a:picLocks noChangeAspect="1" noChangeArrowheads="1"/>
          </p:cNvPicPr>
          <p:nvPr/>
        </p:nvPicPr>
        <p:blipFill>
          <a:blip r:embed="rId2" cstate="print"/>
          <a:srcRect/>
          <a:stretch>
            <a:fillRect/>
          </a:stretch>
        </p:blipFill>
        <p:spPr bwMode="auto">
          <a:xfrm>
            <a:off x="7086600" y="1981200"/>
            <a:ext cx="1685036" cy="2362200"/>
          </a:xfrm>
          <a:prstGeom prst="rect">
            <a:avLst/>
          </a:prstGeom>
          <a:noFill/>
        </p:spPr>
      </p:pic>
    </p:spTree>
    <p:extLst>
      <p:ext uri="{BB962C8B-B14F-4D97-AF65-F5344CB8AC3E}">
        <p14:creationId xmlns:p14="http://schemas.microsoft.com/office/powerpoint/2010/main" val="126028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Plan/Progress</a:t>
            </a:r>
            <a:endParaRPr lang="en-US" dirty="0"/>
          </a:p>
        </p:txBody>
      </p:sp>
      <p:sp>
        <p:nvSpPr>
          <p:cNvPr id="3" name="Content Placeholder 2"/>
          <p:cNvSpPr>
            <a:spLocks noGrp="1"/>
          </p:cNvSpPr>
          <p:nvPr>
            <p:ph idx="1"/>
          </p:nvPr>
        </p:nvSpPr>
        <p:spPr/>
        <p:txBody>
          <a:bodyPr/>
          <a:lstStyle/>
          <a:p>
            <a:r>
              <a:rPr lang="en-US" dirty="0" smtClean="0"/>
              <a:t>Classes held in small classrooms that hold 30 participants</a:t>
            </a:r>
          </a:p>
          <a:p>
            <a:endParaRPr lang="en-US" dirty="0" smtClean="0"/>
          </a:p>
          <a:p>
            <a:r>
              <a:rPr lang="en-US" dirty="0" smtClean="0"/>
              <a:t>69 classes scheduled covering time for all shifts and days</a:t>
            </a:r>
          </a:p>
          <a:p>
            <a:endParaRPr lang="en-US" dirty="0" smtClean="0"/>
          </a:p>
          <a:p>
            <a:r>
              <a:rPr lang="en-US" dirty="0" smtClean="0"/>
              <a:t>Each nurse will be instructed by their nurse leader to register through Baptist Health University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t>Theory of Constraints</a:t>
            </a:r>
            <a:endParaRPr lang="en-US" sz="4400" b="1" dirty="0"/>
          </a:p>
        </p:txBody>
      </p:sp>
      <p:sp>
        <p:nvSpPr>
          <p:cNvPr id="2" name="Content Placeholder 1"/>
          <p:cNvSpPr>
            <a:spLocks noGrp="1"/>
          </p:cNvSpPr>
          <p:nvPr>
            <p:ph idx="1"/>
          </p:nvPr>
        </p:nvSpPr>
        <p:spPr>
          <a:xfrm>
            <a:off x="609600" y="1600200"/>
            <a:ext cx="7924800" cy="4114800"/>
          </a:xfrm>
          <a:prstGeom prst="rect">
            <a:avLst/>
          </a:prstGeom>
        </p:spPr>
        <p:txBody>
          <a:bodyPr/>
          <a:lstStyle/>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0200"/>
            <a:ext cx="3810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00200"/>
            <a:ext cx="3886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952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t>Diffusion of Innovations</a:t>
            </a:r>
            <a:endParaRPr lang="en-US" sz="4400" b="1" dirty="0"/>
          </a:p>
        </p:txBody>
      </p:sp>
      <p:sp>
        <p:nvSpPr>
          <p:cNvPr id="2" name="Content Placeholder 1"/>
          <p:cNvSpPr>
            <a:spLocks noGrp="1"/>
          </p:cNvSpPr>
          <p:nvPr>
            <p:ph idx="1"/>
          </p:nvPr>
        </p:nvSpPr>
        <p:spPr>
          <a:xfrm>
            <a:off x="609600" y="1600200"/>
            <a:ext cx="7924800" cy="4114800"/>
          </a:xfrm>
          <a:prstGeom prst="rect">
            <a:avLst/>
          </a:prstGeom>
        </p:spPr>
        <p:txBody>
          <a:bodyPr/>
          <a:lstStyle/>
          <a:p>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600200"/>
            <a:ext cx="480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3429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91000"/>
            <a:ext cx="3505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90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76893" y="3497034"/>
            <a:ext cx="2422071" cy="2355688"/>
          </a:xfrm>
          <a:prstGeom prst="rect">
            <a:avLst/>
          </a:prstGeom>
          <a:solidFill>
            <a:schemeClr val="bg1"/>
          </a:solidFill>
          <a:ln w="9525" cap="flat" cmpd="sng" algn="ctr">
            <a:noFill/>
            <a:prstDash val="solid"/>
            <a:round/>
            <a:headEnd type="none" w="med" len="med"/>
            <a:tailEnd type="none" w="med" len="med"/>
          </a:ln>
          <a:effectLst/>
        </p:spPr>
        <p:txBody>
          <a:bodyPr vert="horz" wrap="square" lIns="17858" tIns="8929" rIns="17858" bIns="8929" numCol="1" rtlCol="0" anchor="t" anchorCtr="0" compatLnSpc="1">
            <a:prstTxWarp prst="textNoShape">
              <a:avLst/>
            </a:prstTxWarp>
          </a:bodyPr>
          <a:lstStyle/>
          <a:p>
            <a:pPr defTabSz="178582" eaLnBrk="0" fontAlgn="base" hangingPunct="0">
              <a:spcBef>
                <a:spcPct val="0"/>
              </a:spcBef>
              <a:spcAft>
                <a:spcPct val="0"/>
              </a:spcAft>
            </a:pPr>
            <a:endParaRPr lang="en-US" sz="500" dirty="0" smtClean="0">
              <a:effectLst>
                <a:outerShdw blurRad="38100" dist="38100" dir="2700000" algn="tl">
                  <a:srgbClr val="000000">
                    <a:alpha val="43137"/>
                  </a:srgbClr>
                </a:outerShdw>
              </a:effectLst>
              <a:latin typeface="Times New Roman" pitchFamily="18" charset="0"/>
            </a:endParaRPr>
          </a:p>
        </p:txBody>
      </p:sp>
      <p:sp>
        <p:nvSpPr>
          <p:cNvPr id="31" name="Rectangle 30"/>
          <p:cNvSpPr/>
          <p:nvPr/>
        </p:nvSpPr>
        <p:spPr bwMode="auto">
          <a:xfrm>
            <a:off x="149678" y="1507031"/>
            <a:ext cx="2449286" cy="867437"/>
          </a:xfrm>
          <a:prstGeom prst="rect">
            <a:avLst/>
          </a:prstGeom>
          <a:solidFill>
            <a:schemeClr val="bg1"/>
          </a:solidFill>
          <a:ln w="9525" cap="flat" cmpd="sng" algn="ctr">
            <a:noFill/>
            <a:prstDash val="solid"/>
            <a:round/>
            <a:headEnd type="none" w="med" len="med"/>
            <a:tailEnd type="none" w="med" len="med"/>
          </a:ln>
          <a:effectLst/>
        </p:spPr>
        <p:txBody>
          <a:bodyPr vert="horz" wrap="square" lIns="17858" tIns="8929" rIns="17858" bIns="8929" numCol="1" rtlCol="0" anchor="t" anchorCtr="0" compatLnSpc="1">
            <a:prstTxWarp prst="textNoShape">
              <a:avLst/>
            </a:prstTxWarp>
          </a:bodyPr>
          <a:lstStyle/>
          <a:p>
            <a:pPr defTabSz="178582" eaLnBrk="0" fontAlgn="base" hangingPunct="0">
              <a:spcBef>
                <a:spcPct val="0"/>
              </a:spcBef>
              <a:spcAft>
                <a:spcPct val="0"/>
              </a:spcAft>
            </a:pPr>
            <a:endParaRPr lang="en-US" sz="500" dirty="0" smtClean="0">
              <a:effectLst>
                <a:outerShdw blurRad="38100" dist="38100" dir="2700000" algn="tl">
                  <a:srgbClr val="000000">
                    <a:alpha val="43137"/>
                  </a:srgbClr>
                </a:outerShdw>
              </a:effectLst>
              <a:latin typeface="Times New Roman" pitchFamily="18" charset="0"/>
            </a:endParaRPr>
          </a:p>
        </p:txBody>
      </p:sp>
      <p:sp>
        <p:nvSpPr>
          <p:cNvPr id="32" name="Text Box 146"/>
          <p:cNvSpPr txBox="1">
            <a:spLocks noChangeArrowheads="1"/>
          </p:cNvSpPr>
          <p:nvPr/>
        </p:nvSpPr>
        <p:spPr bwMode="auto">
          <a:xfrm>
            <a:off x="1551214" y="95319"/>
            <a:ext cx="6109607" cy="643005"/>
          </a:xfrm>
          <a:prstGeom prst="rect">
            <a:avLst/>
          </a:prstGeom>
          <a:solidFill>
            <a:srgbClr val="006600"/>
          </a:solidFill>
          <a:ln w="9525">
            <a:solidFill>
              <a:schemeClr val="tx1"/>
            </a:solidFill>
            <a:miter lim="800000"/>
            <a:headEnd/>
            <a:tailEnd/>
          </a:ln>
          <a:effectLst/>
        </p:spPr>
        <p:txBody>
          <a:bodyPr wrap="square" lIns="11947" tIns="5973" rIns="11947" bIns="5973">
            <a:spAutoFit/>
          </a:bodyPr>
          <a:lstStyle/>
          <a:p>
            <a:pPr algn="ctr" defTabSz="119675"/>
            <a:r>
              <a:rPr lang="en-US" sz="1700" b="1" dirty="0" smtClean="0">
                <a:solidFill>
                  <a:srgbClr val="DB8425"/>
                </a:solidFill>
                <a:latin typeface="Arial" charset="0"/>
              </a:rPr>
              <a:t>Introducing Genomics: The Next Nursing Competency</a:t>
            </a:r>
            <a:endParaRPr lang="en-US" sz="1400" b="1" dirty="0">
              <a:solidFill>
                <a:srgbClr val="DB8425"/>
              </a:solidFill>
              <a:latin typeface="Arial" charset="0"/>
            </a:endParaRPr>
          </a:p>
          <a:p>
            <a:pPr algn="ctr" defTabSz="119675"/>
            <a:r>
              <a:rPr lang="en-US" sz="1200" b="1" dirty="0" smtClean="0">
                <a:solidFill>
                  <a:srgbClr val="DB8425"/>
                </a:solidFill>
                <a:latin typeface="Arial" charset="0"/>
              </a:rPr>
              <a:t>Becky Montesino-King, DNP, RN, MS, CENP</a:t>
            </a:r>
          </a:p>
          <a:p>
            <a:pPr algn="ctr" defTabSz="119675"/>
            <a:r>
              <a:rPr lang="en-US" sz="1200" b="1" dirty="0" smtClean="0">
                <a:solidFill>
                  <a:srgbClr val="DB8425"/>
                </a:solidFill>
                <a:latin typeface="Arial" charset="0"/>
              </a:rPr>
              <a:t>Laura Carey, MSN, RN, </a:t>
            </a:r>
            <a:r>
              <a:rPr lang="en-US" sz="1200" b="1" dirty="0" err="1" smtClean="0">
                <a:solidFill>
                  <a:srgbClr val="DB8425"/>
                </a:solidFill>
                <a:latin typeface="Arial" charset="0"/>
              </a:rPr>
              <a:t>M.Ed</a:t>
            </a:r>
            <a:endParaRPr lang="en-US" sz="1100" b="1" dirty="0" smtClean="0">
              <a:solidFill>
                <a:srgbClr val="DB8425"/>
              </a:solidFill>
              <a:latin typeface="Arial" charset="0"/>
            </a:endParaRPr>
          </a:p>
        </p:txBody>
      </p:sp>
      <p:sp>
        <p:nvSpPr>
          <p:cNvPr id="33" name="Text Box 148"/>
          <p:cNvSpPr txBox="1">
            <a:spLocks noChangeArrowheads="1"/>
          </p:cNvSpPr>
          <p:nvPr/>
        </p:nvSpPr>
        <p:spPr bwMode="auto">
          <a:xfrm>
            <a:off x="4241460" y="898265"/>
            <a:ext cx="85024" cy="211756"/>
          </a:xfrm>
          <a:prstGeom prst="rect">
            <a:avLst/>
          </a:prstGeom>
          <a:noFill/>
          <a:ln w="9525">
            <a:noFill/>
            <a:miter lim="800000"/>
            <a:headEnd/>
            <a:tailEnd/>
          </a:ln>
          <a:effectLst/>
        </p:spPr>
        <p:txBody>
          <a:bodyPr wrap="none" lIns="42069" tIns="21034" rIns="42069" bIns="21034">
            <a:spAutoFit/>
          </a:bodyPr>
          <a:lstStyle/>
          <a:p>
            <a:pPr defTabSz="420723"/>
            <a:endParaRPr lang="en-US" sz="1100" dirty="0"/>
          </a:p>
        </p:txBody>
      </p:sp>
      <p:sp>
        <p:nvSpPr>
          <p:cNvPr id="34" name="Text Box 162"/>
          <p:cNvSpPr txBox="1">
            <a:spLocks noChangeArrowheads="1"/>
          </p:cNvSpPr>
          <p:nvPr/>
        </p:nvSpPr>
        <p:spPr bwMode="auto">
          <a:xfrm>
            <a:off x="149678" y="1200876"/>
            <a:ext cx="2449286" cy="187310"/>
          </a:xfrm>
          <a:prstGeom prst="rect">
            <a:avLst/>
          </a:prstGeom>
          <a:solidFill>
            <a:srgbClr val="006600"/>
          </a:solidFill>
          <a:ln w="9525">
            <a:solidFill>
              <a:schemeClr val="accent1">
                <a:lumMod val="50000"/>
              </a:schemeClr>
            </a:solidFill>
            <a:miter lim="800000"/>
            <a:headEnd/>
            <a:tailEnd/>
          </a:ln>
          <a:effectLst/>
        </p:spPr>
        <p:txBody>
          <a:bodyPr wrap="square" lIns="17858" tIns="8929" rIns="17858" bIns="8929">
            <a:spAutoFit/>
          </a:bodyPr>
          <a:lstStyle/>
          <a:p>
            <a:pPr algn="ctr"/>
            <a:r>
              <a:rPr lang="en-US" sz="1100" b="1" dirty="0" smtClean="0">
                <a:solidFill>
                  <a:schemeClr val="bg1"/>
                </a:solidFill>
              </a:rPr>
              <a:t>WHAT IS GENOMICS?</a:t>
            </a:r>
            <a:endParaRPr lang="en-US" sz="800" b="1" dirty="0">
              <a:solidFill>
                <a:schemeClr val="bg1"/>
              </a:solidFill>
            </a:endParaRPr>
          </a:p>
        </p:txBody>
      </p:sp>
      <p:sp>
        <p:nvSpPr>
          <p:cNvPr id="37" name="Text Box 163"/>
          <p:cNvSpPr txBox="1">
            <a:spLocks noChangeArrowheads="1"/>
          </p:cNvSpPr>
          <p:nvPr/>
        </p:nvSpPr>
        <p:spPr bwMode="auto">
          <a:xfrm>
            <a:off x="163286" y="2969768"/>
            <a:ext cx="2408464" cy="356587"/>
          </a:xfrm>
          <a:prstGeom prst="rect">
            <a:avLst/>
          </a:prstGeom>
          <a:solidFill>
            <a:srgbClr val="006600"/>
          </a:solidFill>
          <a:ln w="9525">
            <a:solidFill>
              <a:schemeClr val="accent1">
                <a:lumMod val="50000"/>
              </a:schemeClr>
            </a:solidFill>
            <a:miter lim="800000"/>
            <a:headEnd/>
            <a:tailEnd/>
          </a:ln>
          <a:effectLst/>
        </p:spPr>
        <p:txBody>
          <a:bodyPr wrap="square" lIns="17858" tIns="8929" rIns="17858" bIns="8929">
            <a:spAutoFit/>
          </a:bodyPr>
          <a:lstStyle/>
          <a:p>
            <a:pPr algn="ctr"/>
            <a:r>
              <a:rPr lang="en-US" sz="1100" b="1" dirty="0" smtClean="0">
                <a:solidFill>
                  <a:schemeClr val="bg1"/>
                </a:solidFill>
              </a:rPr>
              <a:t>HOW IS GENOMICS LINKED TO NURSING? </a:t>
            </a:r>
            <a:endParaRPr lang="en-US" sz="700" b="1" dirty="0">
              <a:solidFill>
                <a:schemeClr val="bg1"/>
              </a:solidFill>
            </a:endParaRPr>
          </a:p>
        </p:txBody>
      </p:sp>
      <p:sp>
        <p:nvSpPr>
          <p:cNvPr id="38" name="Text Box 164"/>
          <p:cNvSpPr txBox="1">
            <a:spLocks noChangeArrowheads="1"/>
          </p:cNvSpPr>
          <p:nvPr/>
        </p:nvSpPr>
        <p:spPr bwMode="auto">
          <a:xfrm>
            <a:off x="2884715" y="1200876"/>
            <a:ext cx="3088821" cy="187310"/>
          </a:xfrm>
          <a:prstGeom prst="rect">
            <a:avLst/>
          </a:prstGeom>
          <a:solidFill>
            <a:srgbClr val="006600"/>
          </a:solidFill>
          <a:ln w="9525">
            <a:solidFill>
              <a:schemeClr val="accent1">
                <a:lumMod val="50000"/>
              </a:schemeClr>
            </a:solidFill>
            <a:miter lim="800000"/>
            <a:headEnd/>
            <a:tailEnd/>
          </a:ln>
          <a:effectLst/>
        </p:spPr>
        <p:txBody>
          <a:bodyPr wrap="square" lIns="17858" tIns="8929" rIns="17858" bIns="8929">
            <a:spAutoFit/>
          </a:bodyPr>
          <a:lstStyle/>
          <a:p>
            <a:pPr algn="ctr"/>
            <a:r>
              <a:rPr lang="en-US" sz="1100" b="1" dirty="0" smtClean="0">
                <a:solidFill>
                  <a:schemeClr val="bg1"/>
                </a:solidFill>
              </a:rPr>
              <a:t>WHAT YOU NEED TO KNOW  </a:t>
            </a:r>
            <a:endParaRPr lang="en-US" sz="800" b="1" dirty="0">
              <a:solidFill>
                <a:schemeClr val="bg1"/>
              </a:solidFill>
            </a:endParaRPr>
          </a:p>
        </p:txBody>
      </p:sp>
      <p:sp>
        <p:nvSpPr>
          <p:cNvPr id="50" name="Rectangle 49"/>
          <p:cNvSpPr/>
          <p:nvPr/>
        </p:nvSpPr>
        <p:spPr bwMode="auto">
          <a:xfrm>
            <a:off x="6272893" y="1507031"/>
            <a:ext cx="2721429" cy="5198569"/>
          </a:xfrm>
          <a:prstGeom prst="rect">
            <a:avLst/>
          </a:prstGeom>
          <a:solidFill>
            <a:srgbClr val="FFBF0B"/>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7858" tIns="8929" rIns="17858" bIns="8929" numCol="1" rtlCol="0" anchor="t" anchorCtr="0" compatLnSpc="1">
            <a:prstTxWarp prst="textNoShape">
              <a:avLst/>
            </a:prstTxWarp>
          </a:bodyPr>
          <a:lstStyle/>
          <a:p>
            <a:pPr lvl="1"/>
            <a:r>
              <a:rPr lang="en-US" sz="1300" kern="0" dirty="0" smtClean="0">
                <a:solidFill>
                  <a:sysClr val="windowText" lastClr="000000"/>
                </a:solidFill>
                <a:latin typeface="+mj-lt"/>
                <a:cs typeface="Arial" pitchFamily="34" charset="0"/>
              </a:rPr>
              <a:t>A large research project, </a:t>
            </a:r>
            <a:r>
              <a:rPr lang="en-US" sz="1300" b="1" kern="0" dirty="0" smtClean="0">
                <a:solidFill>
                  <a:sysClr val="windowText" lastClr="000000"/>
                </a:solidFill>
                <a:latin typeface="+mj-lt"/>
                <a:cs typeface="Arial" pitchFamily="34" charset="0"/>
              </a:rPr>
              <a:t>“Expanding RN Scope of Practice: A Method for Introducing a New Competency into Nursing Practice,” </a:t>
            </a:r>
            <a:r>
              <a:rPr lang="en-US" sz="1300" kern="0" dirty="0" smtClean="0">
                <a:solidFill>
                  <a:sysClr val="windowText" lastClr="000000"/>
                </a:solidFill>
                <a:latin typeface="+mj-lt"/>
                <a:cs typeface="Arial" pitchFamily="34" charset="0"/>
              </a:rPr>
              <a:t>is underway to determine the best way to introduce genomics into the world of practicing nurses.</a:t>
            </a:r>
          </a:p>
          <a:p>
            <a:pPr lvl="1"/>
            <a:endParaRPr lang="en-US" sz="1300" kern="0" dirty="0">
              <a:solidFill>
                <a:sysClr val="windowText" lastClr="000000"/>
              </a:solidFill>
              <a:latin typeface="+mj-lt"/>
              <a:cs typeface="Arial" pitchFamily="34" charset="0"/>
            </a:endParaRPr>
          </a:p>
          <a:p>
            <a:pPr lvl="1"/>
            <a:r>
              <a:rPr lang="en-US" sz="1300" kern="0" dirty="0" smtClean="0">
                <a:solidFill>
                  <a:sysClr val="windowText" lastClr="000000"/>
                </a:solidFill>
                <a:latin typeface="+mj-lt"/>
                <a:cs typeface="Arial" pitchFamily="34" charset="0"/>
              </a:rPr>
              <a:t>West Virginia University and 21 Magnet hospitals are conducting the study, funded by the National Council of State Boards of Nursing, and endorsed by the National Institutes of Health and the National Cancer Institute. The survey addresses genomic knowledge, competency, attitudes, and utilization.</a:t>
            </a:r>
            <a:r>
              <a:rPr lang="en-US" sz="1300" kern="0" dirty="0" smtClean="0">
                <a:solidFill>
                  <a:sysClr val="windowText" lastClr="000000"/>
                </a:solidFill>
                <a:cs typeface="Arial" pitchFamily="34" charset="0"/>
              </a:rPr>
              <a:t> Florida has one Magnet hospital participant—Baptist Hospital of Miami.  </a:t>
            </a:r>
            <a:r>
              <a:rPr lang="en-US" sz="1300" kern="0" dirty="0" smtClean="0">
                <a:solidFill>
                  <a:sysClr val="windowText" lastClr="000000"/>
                </a:solidFill>
                <a:latin typeface="+mj-lt"/>
                <a:cs typeface="Arial" pitchFamily="34" charset="0"/>
              </a:rPr>
              <a:t>The study is in the implementation stage, concluding in September 2013.  More to come!  </a:t>
            </a:r>
            <a:endParaRPr lang="en-US" sz="1200" kern="0" dirty="0">
              <a:solidFill>
                <a:sysClr val="windowText" lastClr="000000"/>
              </a:solidFill>
              <a:latin typeface="+mj-lt"/>
              <a:cs typeface="Arial" pitchFamily="34" charset="0"/>
            </a:endParaRPr>
          </a:p>
          <a:p>
            <a:pPr lvl="1"/>
            <a:endParaRPr lang="en-US" sz="1200" kern="0" dirty="0" smtClean="0">
              <a:solidFill>
                <a:sysClr val="windowText" lastClr="000000"/>
              </a:solidFill>
              <a:latin typeface="+mj-lt"/>
              <a:cs typeface="Arial" pitchFamily="34" charset="0"/>
            </a:endParaRPr>
          </a:p>
          <a:p>
            <a:pPr lvl="1"/>
            <a:endParaRPr lang="en-US" sz="1200" kern="0" dirty="0">
              <a:solidFill>
                <a:sysClr val="windowText" lastClr="000000"/>
              </a:solidFill>
              <a:latin typeface="+mj-lt"/>
              <a:cs typeface="Arial" pitchFamily="34" charset="0"/>
            </a:endParaRPr>
          </a:p>
          <a:p>
            <a:pPr lvl="1"/>
            <a:endParaRPr lang="en-US" sz="1200" kern="0" dirty="0" smtClean="0">
              <a:solidFill>
                <a:sysClr val="windowText" lastClr="000000"/>
              </a:solidFill>
              <a:latin typeface="+mj-lt"/>
              <a:cs typeface="Arial" pitchFamily="34" charset="0"/>
            </a:endParaRPr>
          </a:p>
          <a:p>
            <a:pPr lvl="1"/>
            <a:endParaRPr lang="en-US" sz="1200" kern="0" dirty="0" smtClean="0">
              <a:solidFill>
                <a:sysClr val="windowText" lastClr="000000"/>
              </a:solidFill>
              <a:latin typeface="+mj-lt"/>
              <a:cs typeface="Arial" pitchFamily="34" charset="0"/>
            </a:endParaRPr>
          </a:p>
          <a:p>
            <a:pPr lvl="1"/>
            <a:endParaRPr lang="en-US" sz="1200" kern="0" dirty="0" smtClean="0">
              <a:solidFill>
                <a:sysClr val="windowText" lastClr="000000"/>
              </a:solidFill>
              <a:latin typeface="+mj-lt"/>
              <a:cs typeface="Arial" pitchFamily="34" charset="0"/>
            </a:endParaRPr>
          </a:p>
          <a:p>
            <a:pPr lvl="1"/>
            <a:endParaRPr lang="en-US" sz="1200" kern="0" dirty="0">
              <a:solidFill>
                <a:sysClr val="windowText" lastClr="000000"/>
              </a:solidFill>
              <a:latin typeface="+mj-lt"/>
              <a:cs typeface="Arial" pitchFamily="34" charset="0"/>
            </a:endParaRPr>
          </a:p>
          <a:p>
            <a:pPr lvl="1"/>
            <a:endParaRPr lang="en-US" sz="1200" kern="0" dirty="0" smtClean="0">
              <a:solidFill>
                <a:sysClr val="windowText" lastClr="000000"/>
              </a:solidFill>
              <a:latin typeface="+mj-lt"/>
              <a:cs typeface="Arial" pitchFamily="34" charset="0"/>
            </a:endParaRPr>
          </a:p>
          <a:p>
            <a:pPr lvl="1"/>
            <a:endParaRPr lang="en-US" sz="1200" kern="0" dirty="0">
              <a:solidFill>
                <a:sysClr val="windowText" lastClr="000000"/>
              </a:solidFill>
              <a:latin typeface="+mj-lt"/>
              <a:cs typeface="Arial" pitchFamily="34" charset="0"/>
            </a:endParaRPr>
          </a:p>
          <a:p>
            <a:pPr lvl="1"/>
            <a:endParaRPr lang="en-US" sz="1200" kern="0" dirty="0" smtClean="0">
              <a:solidFill>
                <a:sysClr val="windowText" lastClr="000000"/>
              </a:solidFill>
              <a:latin typeface="+mj-lt"/>
              <a:cs typeface="Arial" pitchFamily="34" charset="0"/>
            </a:endParaRPr>
          </a:p>
        </p:txBody>
      </p:sp>
      <p:sp>
        <p:nvSpPr>
          <p:cNvPr id="51" name="AutoShape 6" descr="https://www.me.com/ro/jorgecrna/Galleries/100035/IMG_0404.jpg?derivative=medium&amp;source=web.jpg&amp;type=medium&amp;protocol=roap&amp;item=galleries&amp;asset=media&amp;ver=12976429460001"/>
          <p:cNvSpPr>
            <a:spLocks noChangeAspect="1" noChangeArrowheads="1"/>
          </p:cNvSpPr>
          <p:nvPr/>
        </p:nvSpPr>
        <p:spPr bwMode="auto">
          <a:xfrm>
            <a:off x="705304" y="-483327"/>
            <a:ext cx="726281" cy="676091"/>
          </a:xfrm>
          <a:prstGeom prst="rect">
            <a:avLst/>
          </a:prstGeom>
          <a:noFill/>
        </p:spPr>
        <p:txBody>
          <a:bodyPr vert="horz" wrap="square" lIns="17858" tIns="8929" rIns="17858" bIns="8929" numCol="1" anchor="t" anchorCtr="0" compatLnSpc="1">
            <a:prstTxWarp prst="textNoShape">
              <a:avLst/>
            </a:prstTxWarp>
          </a:bodyPr>
          <a:lstStyle/>
          <a:p>
            <a:endParaRPr lang="en-US"/>
          </a:p>
        </p:txBody>
      </p:sp>
      <p:sp>
        <p:nvSpPr>
          <p:cNvPr id="3" name="Rectangle 2"/>
          <p:cNvSpPr/>
          <p:nvPr/>
        </p:nvSpPr>
        <p:spPr>
          <a:xfrm>
            <a:off x="149678" y="1507031"/>
            <a:ext cx="2449286" cy="1218361"/>
          </a:xfrm>
          <a:prstGeom prst="rect">
            <a:avLst/>
          </a:prstGeom>
          <a:solidFill>
            <a:srgbClr val="FFBF0B"/>
          </a:solidFill>
          <a:ln>
            <a:solidFill>
              <a:srgbClr val="006600"/>
            </a:solidFill>
          </a:ln>
        </p:spPr>
        <p:style>
          <a:lnRef idx="2">
            <a:schemeClr val="accent1"/>
          </a:lnRef>
          <a:fillRef idx="1">
            <a:schemeClr val="lt1"/>
          </a:fillRef>
          <a:effectRef idx="0">
            <a:schemeClr val="accent1"/>
          </a:effectRef>
          <a:fontRef idx="minor">
            <a:schemeClr val="dk1"/>
          </a:fontRef>
        </p:style>
        <p:txBody>
          <a:bodyPr wrap="square" lIns="17858" tIns="8929" rIns="17858" bIns="8929">
            <a:spAutoFit/>
          </a:bodyPr>
          <a:lstStyle/>
          <a:p>
            <a:r>
              <a:rPr lang="en-US" sz="1300" dirty="0" smtClean="0">
                <a:solidFill>
                  <a:schemeClr val="tx1"/>
                </a:solidFill>
              </a:rPr>
              <a:t>The study of all genes in the human genome together, including their interactions with each other, the environment, and the influence of other psychosocial and cultural factors</a:t>
            </a:r>
            <a:r>
              <a:rPr lang="en-US" sz="1300" dirty="0">
                <a:solidFill>
                  <a:schemeClr val="tx1"/>
                </a:solidFill>
              </a:rPr>
              <a:t>.</a:t>
            </a:r>
          </a:p>
        </p:txBody>
      </p:sp>
      <p:sp>
        <p:nvSpPr>
          <p:cNvPr id="4" name="Rectangle 3"/>
          <p:cNvSpPr/>
          <p:nvPr/>
        </p:nvSpPr>
        <p:spPr>
          <a:xfrm>
            <a:off x="163286" y="3446008"/>
            <a:ext cx="2408464" cy="3188131"/>
          </a:xfrm>
          <a:prstGeom prst="rect">
            <a:avLst/>
          </a:prstGeom>
          <a:solidFill>
            <a:srgbClr val="FFBF0B"/>
          </a:solidFill>
          <a:ln>
            <a:solidFill>
              <a:srgbClr val="006600"/>
            </a:solidFill>
          </a:ln>
        </p:spPr>
        <p:style>
          <a:lnRef idx="2">
            <a:schemeClr val="accent1"/>
          </a:lnRef>
          <a:fillRef idx="1">
            <a:schemeClr val="lt1"/>
          </a:fillRef>
          <a:effectRef idx="0">
            <a:schemeClr val="accent1"/>
          </a:effectRef>
          <a:fontRef idx="minor">
            <a:schemeClr val="dk1"/>
          </a:fontRef>
        </p:style>
        <p:txBody>
          <a:bodyPr wrap="square" lIns="17858" tIns="8929" rIns="17858" bIns="8929">
            <a:spAutoFit/>
          </a:bodyPr>
          <a:lstStyle/>
          <a:p>
            <a:r>
              <a:rPr lang="en-US" sz="1300" dirty="0" smtClean="0">
                <a:solidFill>
                  <a:schemeClr val="tx1"/>
                </a:solidFill>
              </a:rPr>
              <a:t>According to the American Nurses Association, </a:t>
            </a:r>
            <a:r>
              <a:rPr lang="en-US" sz="1300" b="1" dirty="0" smtClean="0">
                <a:solidFill>
                  <a:schemeClr val="tx1"/>
                </a:solidFill>
              </a:rPr>
              <a:t>genomics</a:t>
            </a:r>
            <a:r>
              <a:rPr lang="en-US" sz="1300" dirty="0" smtClean="0">
                <a:solidFill>
                  <a:schemeClr val="tx1"/>
                </a:solidFill>
              </a:rPr>
              <a:t> is a central science for all nursing practice because essentially all diseases and conditions have a </a:t>
            </a:r>
            <a:r>
              <a:rPr lang="en-US" sz="1300" b="1" dirty="0" smtClean="0">
                <a:solidFill>
                  <a:schemeClr val="tx1"/>
                </a:solidFill>
              </a:rPr>
              <a:t>genetic</a:t>
            </a:r>
            <a:r>
              <a:rPr lang="en-US" sz="1300" dirty="0" smtClean="0">
                <a:solidFill>
                  <a:schemeClr val="tx1"/>
                </a:solidFill>
              </a:rPr>
              <a:t> or </a:t>
            </a:r>
            <a:r>
              <a:rPr lang="en-US" sz="1300" b="1" dirty="0" smtClean="0">
                <a:solidFill>
                  <a:schemeClr val="tx1"/>
                </a:solidFill>
              </a:rPr>
              <a:t>genomic</a:t>
            </a:r>
            <a:r>
              <a:rPr lang="en-US" sz="1300" dirty="0" smtClean="0">
                <a:solidFill>
                  <a:schemeClr val="tx1"/>
                </a:solidFill>
              </a:rPr>
              <a:t> component.  Health care for all persons will increasingly include </a:t>
            </a:r>
            <a:r>
              <a:rPr lang="en-US" sz="1300" b="1" dirty="0" smtClean="0">
                <a:solidFill>
                  <a:schemeClr val="tx1"/>
                </a:solidFill>
              </a:rPr>
              <a:t>genetic </a:t>
            </a:r>
            <a:r>
              <a:rPr lang="en-US" sz="1300" dirty="0" smtClean="0">
                <a:solidFill>
                  <a:schemeClr val="tx1"/>
                </a:solidFill>
              </a:rPr>
              <a:t>and </a:t>
            </a:r>
            <a:r>
              <a:rPr lang="en-US" sz="1300" b="1" dirty="0" smtClean="0">
                <a:solidFill>
                  <a:schemeClr val="tx1"/>
                </a:solidFill>
              </a:rPr>
              <a:t>genomic</a:t>
            </a:r>
            <a:r>
              <a:rPr lang="en-US" sz="1300" dirty="0" smtClean="0">
                <a:solidFill>
                  <a:schemeClr val="tx1"/>
                </a:solidFill>
              </a:rPr>
              <a:t> information along the pathways of prevention, screening, diagnostics, selection of treatment, and monitoring of treatment effectiveness.</a:t>
            </a:r>
          </a:p>
          <a:p>
            <a:endParaRPr lang="en-US" sz="1300" dirty="0" smtClean="0">
              <a:solidFill>
                <a:schemeClr val="tx1"/>
              </a:solidFill>
            </a:endParaRPr>
          </a:p>
          <a:p>
            <a:r>
              <a:rPr lang="en-US" sz="1300" dirty="0" smtClean="0">
                <a:solidFill>
                  <a:schemeClr val="tx1"/>
                </a:solidFill>
              </a:rPr>
              <a:t>Check out: </a:t>
            </a:r>
            <a:r>
              <a:rPr lang="en-US" sz="1100" b="1" dirty="0" smtClean="0">
                <a:solidFill>
                  <a:schemeClr val="accent1">
                    <a:lumMod val="75000"/>
                  </a:schemeClr>
                </a:solidFill>
              </a:rPr>
              <a:t>http://www.cdc.gov/genomics/</a:t>
            </a:r>
            <a:endParaRPr lang="en-US" sz="1200" dirty="0"/>
          </a:p>
        </p:txBody>
      </p:sp>
      <p:sp>
        <p:nvSpPr>
          <p:cNvPr id="5" name="Rectangle 4"/>
          <p:cNvSpPr/>
          <p:nvPr/>
        </p:nvSpPr>
        <p:spPr>
          <a:xfrm>
            <a:off x="2898322" y="1507031"/>
            <a:ext cx="3061607" cy="4373071"/>
          </a:xfrm>
          <a:prstGeom prst="rect">
            <a:avLst/>
          </a:prstGeom>
          <a:solidFill>
            <a:srgbClr val="FFBF0B"/>
          </a:solidFill>
          <a:ln>
            <a:solidFill>
              <a:schemeClr val="accent1">
                <a:lumMod val="75000"/>
              </a:schemeClr>
            </a:solidFill>
          </a:ln>
        </p:spPr>
        <p:txBody>
          <a:bodyPr wrap="square" lIns="17858" tIns="8929" rIns="17858" bIns="8929">
            <a:spAutoFit/>
          </a:bodyPr>
          <a:lstStyle/>
          <a:p>
            <a:r>
              <a:rPr lang="en-US" sz="1300" dirty="0" smtClean="0"/>
              <a:t>An independent panel of nurse leaders from clinical, research, and academic settings met and developed nursing’s consensus on the minimal amount of </a:t>
            </a:r>
            <a:r>
              <a:rPr lang="en-US" sz="1300" b="1" dirty="0" smtClean="0"/>
              <a:t>genetic</a:t>
            </a:r>
            <a:r>
              <a:rPr lang="en-US" sz="1300" dirty="0" smtClean="0"/>
              <a:t> and </a:t>
            </a:r>
            <a:r>
              <a:rPr lang="en-US" sz="1300" b="1" dirty="0" smtClean="0"/>
              <a:t>genomic</a:t>
            </a:r>
            <a:r>
              <a:rPr lang="en-US" sz="1300" dirty="0" smtClean="0"/>
              <a:t> competency expected by every registered nurse, regardless of academic preparation, practice setting, role, or specialty.</a:t>
            </a:r>
          </a:p>
          <a:p>
            <a:endParaRPr lang="en-US" sz="1300" dirty="0"/>
          </a:p>
          <a:p>
            <a:r>
              <a:rPr lang="en-US" sz="1300" dirty="0" smtClean="0"/>
              <a:t>This body of work is, </a:t>
            </a:r>
            <a:r>
              <a:rPr lang="en-US" sz="1300" b="1" dirty="0" smtClean="0"/>
              <a:t>“Essentials of Genetic and Genomic Nursing: Competencies, Curricula Guidelines, and Outcome Indicators, 2</a:t>
            </a:r>
            <a:r>
              <a:rPr lang="en-US" sz="1300" b="1" baseline="30000" dirty="0" smtClean="0"/>
              <a:t>nd</a:t>
            </a:r>
            <a:r>
              <a:rPr lang="en-US" sz="1300" b="1" dirty="0" smtClean="0"/>
              <a:t> edition</a:t>
            </a:r>
            <a:r>
              <a:rPr lang="en-US" sz="1300" dirty="0" smtClean="0"/>
              <a:t>, established by the Consensus Panel and published by the ANA.</a:t>
            </a:r>
          </a:p>
          <a:p>
            <a:endParaRPr lang="en-US" sz="1300" dirty="0"/>
          </a:p>
          <a:p>
            <a:r>
              <a:rPr lang="en-US" sz="1300" dirty="0" smtClean="0"/>
              <a:t>The Competency and Curricula Guidelines have been endorsed by 47 nursing organizations including the ANA, the AACN, the ANCC,  the NLN, and STTI.</a:t>
            </a:r>
          </a:p>
          <a:p>
            <a:endParaRPr lang="en-US" sz="1300" dirty="0"/>
          </a:p>
          <a:p>
            <a:endParaRPr lang="en-US" sz="1200" dirty="0" smtClean="0"/>
          </a:p>
          <a:p>
            <a:endParaRPr lang="en-US" sz="1200" dirty="0"/>
          </a:p>
          <a:p>
            <a:endParaRPr lang="en-US" sz="1200" dirty="0"/>
          </a:p>
        </p:txBody>
      </p:sp>
      <p:sp>
        <p:nvSpPr>
          <p:cNvPr id="6" name="Rectangle 5"/>
          <p:cNvSpPr/>
          <p:nvPr/>
        </p:nvSpPr>
        <p:spPr>
          <a:xfrm>
            <a:off x="6123214" y="5386980"/>
            <a:ext cx="2925536" cy="295031"/>
          </a:xfrm>
          <a:prstGeom prst="rect">
            <a:avLst/>
          </a:prstGeom>
        </p:spPr>
        <p:txBody>
          <a:bodyPr wrap="square" lIns="17858" tIns="8929" rIns="17858" bIns="8929">
            <a:spAutoFit/>
          </a:bodyPr>
          <a:lstStyle/>
          <a:p>
            <a:r>
              <a:rPr lang="en-US" dirty="0">
                <a:effectLst/>
              </a:rPr>
              <a:t> </a:t>
            </a:r>
            <a:endParaRPr lang="en-US" sz="1200" dirty="0"/>
          </a:p>
        </p:txBody>
      </p:sp>
      <p:sp>
        <p:nvSpPr>
          <p:cNvPr id="40" name="Text Box 165"/>
          <p:cNvSpPr txBox="1">
            <a:spLocks noChangeArrowheads="1"/>
          </p:cNvSpPr>
          <p:nvPr/>
        </p:nvSpPr>
        <p:spPr bwMode="auto">
          <a:xfrm>
            <a:off x="6272893" y="1200876"/>
            <a:ext cx="2748643" cy="187310"/>
          </a:xfrm>
          <a:prstGeom prst="rect">
            <a:avLst/>
          </a:prstGeom>
          <a:solidFill>
            <a:srgbClr val="006600"/>
          </a:solidFill>
          <a:ln w="9525">
            <a:solidFill>
              <a:schemeClr val="accent1">
                <a:lumMod val="50000"/>
              </a:schemeClr>
            </a:solidFill>
            <a:miter lim="800000"/>
            <a:headEnd/>
            <a:tailEnd/>
          </a:ln>
          <a:effectLst/>
        </p:spPr>
        <p:txBody>
          <a:bodyPr wrap="square" lIns="17858" tIns="8929" rIns="17858" bIns="8929">
            <a:spAutoFit/>
          </a:bodyPr>
          <a:lstStyle/>
          <a:p>
            <a:pPr algn="ctr"/>
            <a:r>
              <a:rPr lang="en-US" sz="1100" b="1" dirty="0" smtClean="0">
                <a:solidFill>
                  <a:schemeClr val="bg1"/>
                </a:solidFill>
              </a:rPr>
              <a:t>WHAT IS HAPPENING NOW</a:t>
            </a:r>
            <a:endParaRPr lang="en-US" sz="1100" b="1" dirty="0">
              <a:solidFill>
                <a:schemeClr val="bg1"/>
              </a:solidFill>
            </a:endParaRPr>
          </a:p>
        </p:txBody>
      </p:sp>
      <p:pic>
        <p:nvPicPr>
          <p:cNvPr id="1040" name="Picture 16" descr="C:\Users\Owner\AppData\Local\Microsoft\Windows\Temporary Internet Files\Content.IE5\QTEIZ0K1\MC9102176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410200"/>
            <a:ext cx="673554"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Owner\AppData\Local\Microsoft\Windows\Temporary Internet Files\Content.IE5\QTEIZ0K1\MC900436816[1].wmf"/>
          <p:cNvPicPr>
            <a:picLocks noChangeAspect="1" noChangeArrowheads="1"/>
          </p:cNvPicPr>
          <p:nvPr/>
        </p:nvPicPr>
        <p:blipFill>
          <a:blip r:embed="rId3" cstate="print">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8191500" y="146344"/>
            <a:ext cx="435429" cy="857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477962"/>
          </a:xfrm>
        </p:spPr>
        <p:txBody>
          <a:bodyPr>
            <a:normAutofit fontScale="90000"/>
          </a:bodyPr>
          <a:lstStyle/>
          <a:p>
            <a:r>
              <a:rPr lang="en-US" dirty="0" smtClean="0"/>
              <a:t/>
            </a:r>
            <a:br>
              <a:rPr lang="en-US" dirty="0" smtClean="0"/>
            </a:br>
            <a:r>
              <a:rPr lang="en-US" b="1" dirty="0" smtClean="0">
                <a:solidFill>
                  <a:schemeClr val="bg1"/>
                </a:solidFill>
              </a:rPr>
              <a:t>“Where did you get those eyes?”</a:t>
            </a:r>
            <a:r>
              <a:rPr lang="en-US" dirty="0" smtClean="0">
                <a:solidFill>
                  <a:srgbClr val="00B050"/>
                </a:solidFill>
              </a:rPr>
              <a:t/>
            </a:r>
            <a:br>
              <a:rPr lang="en-US" dirty="0" smtClean="0">
                <a:solidFill>
                  <a:srgbClr val="00B050"/>
                </a:solidFill>
              </a:rPr>
            </a:br>
            <a:r>
              <a:rPr lang="en-US" dirty="0"/>
              <a:t/>
            </a:r>
            <a:br>
              <a:rPr lang="en-US" dirty="0"/>
            </a:br>
            <a:endParaRPr lang="en-US" dirty="0"/>
          </a:p>
        </p:txBody>
      </p:sp>
      <p:sp>
        <p:nvSpPr>
          <p:cNvPr id="3" name="Content Placeholder 2"/>
          <p:cNvSpPr>
            <a:spLocks noGrp="1"/>
          </p:cNvSpPr>
          <p:nvPr>
            <p:ph idx="1"/>
          </p:nvPr>
        </p:nvSpPr>
        <p:spPr>
          <a:xfrm>
            <a:off x="457200" y="2667000"/>
            <a:ext cx="8229600" cy="3886200"/>
          </a:xfrm>
        </p:spPr>
        <p:txBody>
          <a:bodyPr>
            <a:normAutofit lnSpcReduction="10000"/>
          </a:bodyPr>
          <a:lstStyle/>
          <a:p>
            <a:pPr algn="ctr">
              <a:buNone/>
            </a:pPr>
            <a:r>
              <a:rPr lang="en-US" sz="2000" b="1" dirty="0" smtClean="0"/>
              <a:t>Such a flattering question elicits a meaningful genetic probe into your family history.  You could just as easily be asking a patient, “Do allergies, high cholesterol, or cancer run in your family?”</a:t>
            </a:r>
          </a:p>
          <a:p>
            <a:pPr algn="ctr">
              <a:buNone/>
            </a:pPr>
            <a:endParaRPr lang="en-US" sz="2000" dirty="0"/>
          </a:p>
          <a:p>
            <a:pPr algn="ctr">
              <a:buNone/>
            </a:pPr>
            <a:r>
              <a:rPr lang="en-US" sz="2000" b="1" dirty="0" smtClean="0"/>
              <a:t>“Genetics is a central science for all nursing practice because essentially all diseases and conditions have a genetic or genomic component.  Health care will increasingly include genetic and genomic information along the pathways of prevention, screening, diagnostics, prognostics, selection of treatment, and monitoring of treatment effectiveness.”  </a:t>
            </a:r>
            <a:r>
              <a:rPr lang="en-US" sz="2000" b="1" i="1" dirty="0" smtClean="0"/>
              <a:t>(The Consensus Panel on Genetics/Genomics Nursing Competencies, Essentials  of Genetic/Genomic Nursing, Curricula Guidelines, and Outcome Indicators, 2</a:t>
            </a:r>
            <a:r>
              <a:rPr lang="en-US" sz="2000" b="1" i="1" baseline="30000" dirty="0" smtClean="0"/>
              <a:t>nd</a:t>
            </a:r>
            <a:r>
              <a:rPr lang="en-US" sz="2000" b="1" i="1" dirty="0" smtClean="0"/>
              <a:t> Ed., 2009, Silver Spring, MD: American Nurses Association.)</a:t>
            </a:r>
          </a:p>
          <a:p>
            <a:pPr algn="ctr">
              <a:buNone/>
            </a:pPr>
            <a:endParaRPr lang="en-US" sz="2000" dirty="0" smtClean="0"/>
          </a:p>
          <a:p>
            <a:pPr algn="ctr">
              <a:buNone/>
            </a:pPr>
            <a:endParaRPr lang="en-US" sz="2400" dirty="0"/>
          </a:p>
          <a:p>
            <a:pPr algn="ctr">
              <a:buNone/>
            </a:pPr>
            <a:endParaRPr lang="en-US" sz="2400" dirty="0"/>
          </a:p>
        </p:txBody>
      </p:sp>
      <p:pic>
        <p:nvPicPr>
          <p:cNvPr id="1027" name="Picture 3" descr="C:\Documents and Settings\BeckyM\Local Settings\Temporary Internet Files\Content.IE5\TMNVJV6M\MP900448617[1].jpg"/>
          <p:cNvPicPr>
            <a:picLocks noChangeAspect="1" noChangeArrowheads="1"/>
          </p:cNvPicPr>
          <p:nvPr/>
        </p:nvPicPr>
        <p:blipFill>
          <a:blip r:embed="rId2" cstate="print"/>
          <a:srcRect/>
          <a:stretch>
            <a:fillRect/>
          </a:stretch>
        </p:blipFill>
        <p:spPr bwMode="auto">
          <a:xfrm>
            <a:off x="11353801" y="3976687"/>
            <a:ext cx="333338" cy="171517"/>
          </a:xfrm>
          <a:prstGeom prst="rect">
            <a:avLst/>
          </a:prstGeom>
          <a:noFill/>
        </p:spPr>
      </p:pic>
      <p:pic>
        <p:nvPicPr>
          <p:cNvPr id="1029" name="Picture 5" descr="C:\Documents and Settings\BeckyM\Local Settings\Temporary Internet Files\Content.IE5\E5QEO85W\MP900406700[1].jpg"/>
          <p:cNvPicPr>
            <a:picLocks noChangeAspect="1" noChangeArrowheads="1"/>
          </p:cNvPicPr>
          <p:nvPr/>
        </p:nvPicPr>
        <p:blipFill>
          <a:blip r:embed="rId3" cstate="print"/>
          <a:srcRect/>
          <a:stretch>
            <a:fillRect/>
          </a:stretch>
        </p:blipFill>
        <p:spPr bwMode="auto">
          <a:xfrm>
            <a:off x="3505200" y="1219200"/>
            <a:ext cx="2172548" cy="1447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AND YOUR GENES</a:t>
            </a:r>
            <a:endParaRPr lang="en-US" b="1" dirty="0"/>
          </a:p>
        </p:txBody>
      </p:sp>
      <p:sp>
        <p:nvSpPr>
          <p:cNvPr id="3" name="Content Placeholder 2"/>
          <p:cNvSpPr>
            <a:spLocks noGrp="1"/>
          </p:cNvSpPr>
          <p:nvPr>
            <p:ph idx="1"/>
          </p:nvPr>
        </p:nvSpPr>
        <p:spPr>
          <a:xfrm>
            <a:off x="457200" y="2057400"/>
            <a:ext cx="8229600" cy="4572000"/>
          </a:xfrm>
        </p:spPr>
        <p:txBody>
          <a:bodyPr>
            <a:normAutofit fontScale="92500"/>
          </a:bodyPr>
          <a:lstStyle/>
          <a:p>
            <a:r>
              <a:rPr lang="en-US" sz="2800" b="1" dirty="0" smtClean="0"/>
              <a:t>YOU CAN’T CHANGE YOUR AGE</a:t>
            </a:r>
            <a:r>
              <a:rPr lang="en-US" sz="2800" i="1" dirty="0" smtClean="0">
                <a:solidFill>
                  <a:schemeClr val="accent2"/>
                </a:solidFill>
              </a:rPr>
              <a:t>—(”I’M 29…AGAIN…”)</a:t>
            </a:r>
          </a:p>
          <a:p>
            <a:endParaRPr lang="en-US" sz="2800" dirty="0"/>
          </a:p>
          <a:p>
            <a:r>
              <a:rPr lang="en-US" sz="2800" b="1" dirty="0" smtClean="0"/>
              <a:t>YOU CAN’T CHANGE YOUR PAST</a:t>
            </a:r>
            <a:r>
              <a:rPr lang="en-US" sz="2800" i="1" dirty="0" smtClean="0"/>
              <a:t>—</a:t>
            </a:r>
            <a:r>
              <a:rPr lang="en-US" sz="2800" i="1" dirty="0" smtClean="0">
                <a:solidFill>
                  <a:schemeClr val="accent2"/>
                </a:solidFill>
              </a:rPr>
              <a:t>(</a:t>
            </a:r>
            <a:r>
              <a:rPr lang="en-US" sz="2800" i="1" dirty="0" smtClean="0">
                <a:solidFill>
                  <a:srgbClr val="C00000"/>
                </a:solidFill>
              </a:rPr>
              <a:t>”I ONLY SMOKED FOR 10 YEARS…”</a:t>
            </a:r>
            <a:r>
              <a:rPr lang="en-US" sz="2800" i="1" dirty="0" smtClean="0">
                <a:solidFill>
                  <a:schemeClr val="accent2"/>
                </a:solidFill>
              </a:rPr>
              <a:t>)</a:t>
            </a:r>
            <a:endParaRPr lang="en-US" sz="2800" i="1" dirty="0" smtClean="0">
              <a:solidFill>
                <a:srgbClr val="C00000"/>
              </a:solidFill>
            </a:endParaRPr>
          </a:p>
          <a:p>
            <a:endParaRPr lang="en-US" sz="2800" dirty="0"/>
          </a:p>
          <a:p>
            <a:r>
              <a:rPr lang="en-US" sz="2800" b="1" dirty="0" smtClean="0"/>
              <a:t>YOU CAN’T CHANGE YOUR GENES—BUT YOU CAN CHANGE YOUR FUTURE</a:t>
            </a:r>
          </a:p>
          <a:p>
            <a:endParaRPr lang="en-US" sz="2800" dirty="0"/>
          </a:p>
          <a:p>
            <a:r>
              <a:rPr lang="en-US" sz="2800" b="1" dirty="0" smtClean="0"/>
              <a:t>BE INFORMED ABOUT GENOMICS—OUR GENES IN OUR ENVIRONMENT:  INFORMATION COMING!!!</a:t>
            </a:r>
          </a:p>
          <a:p>
            <a:endParaRPr lang="en-US" dirty="0"/>
          </a:p>
          <a:p>
            <a:endParaRPr lang="en-US" dirty="0" smtClean="0"/>
          </a:p>
          <a:p>
            <a:endParaRPr lang="en-US" dirty="0"/>
          </a:p>
          <a:p>
            <a:endParaRPr lang="en-US" dirty="0" smtClean="0"/>
          </a:p>
          <a:p>
            <a:endParaRPr lang="en-US" dirty="0"/>
          </a:p>
          <a:p>
            <a:endParaRPr lang="en-US" dirty="0"/>
          </a:p>
        </p:txBody>
      </p:sp>
      <p:pic>
        <p:nvPicPr>
          <p:cNvPr id="1026" name="Picture 2" descr="C:\Documents and Settings\BeckyM\Local Settings\Temporary Internet Files\Content.IE5\BBSWJNG1\MM900336569[1].gif"/>
          <p:cNvPicPr>
            <a:picLocks noChangeAspect="1" noChangeArrowheads="1" noCrop="1"/>
          </p:cNvPicPr>
          <p:nvPr/>
        </p:nvPicPr>
        <p:blipFill>
          <a:blip r:embed="rId2" cstate="print"/>
          <a:srcRect/>
          <a:stretch>
            <a:fillRect/>
          </a:stretch>
        </p:blipFill>
        <p:spPr bwMode="auto">
          <a:xfrm>
            <a:off x="6400800" y="1524000"/>
            <a:ext cx="747486" cy="713509"/>
          </a:xfrm>
          <a:prstGeom prst="rect">
            <a:avLst/>
          </a:prstGeom>
          <a:noFill/>
        </p:spPr>
      </p:pic>
      <p:pic>
        <p:nvPicPr>
          <p:cNvPr id="1027" name="Picture 3" descr="C:\Documents and Settings\BeckyM\Local Settings\Temporary Internet Files\Content.IE5\E5QEO85W\MP900289084[1].jpg"/>
          <p:cNvPicPr>
            <a:picLocks noChangeAspect="1" noChangeArrowheads="1"/>
          </p:cNvPicPr>
          <p:nvPr/>
        </p:nvPicPr>
        <p:blipFill>
          <a:blip r:embed="rId3" cstate="print"/>
          <a:srcRect/>
          <a:stretch>
            <a:fillRect/>
          </a:stretch>
        </p:blipFill>
        <p:spPr bwMode="auto">
          <a:xfrm>
            <a:off x="4114800" y="3352800"/>
            <a:ext cx="990600" cy="653796"/>
          </a:xfrm>
          <a:prstGeom prst="rect">
            <a:avLst/>
          </a:prstGeom>
          <a:noFill/>
        </p:spPr>
      </p:pic>
      <p:pic>
        <p:nvPicPr>
          <p:cNvPr id="1028" name="Picture 4" descr="C:\Documents and Settings\BeckyM\Local Settings\Temporary Internet Files\Content.IE5\WBNJ76JK\MP900337348[1].jpg"/>
          <p:cNvPicPr>
            <a:picLocks noChangeAspect="1" noChangeArrowheads="1"/>
          </p:cNvPicPr>
          <p:nvPr/>
        </p:nvPicPr>
        <p:blipFill>
          <a:blip r:embed="rId4" cstate="print"/>
          <a:srcRect/>
          <a:stretch>
            <a:fillRect/>
          </a:stretch>
        </p:blipFill>
        <p:spPr bwMode="auto">
          <a:xfrm>
            <a:off x="6172200" y="4495800"/>
            <a:ext cx="914400" cy="6522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1143000"/>
          </a:xfrm>
        </p:spPr>
        <p:txBody>
          <a:bodyPr>
            <a:normAutofit fontScale="90000"/>
          </a:bodyPr>
          <a:lstStyle/>
          <a:p>
            <a:r>
              <a:rPr lang="en-US" sz="4000" dirty="0" smtClean="0"/>
              <a:t>21 MAGNET HOSPITAL DYADS: SEPTEMBER 2012—Washington, DC</a:t>
            </a:r>
            <a:endParaRPr lang="en-US" sz="4000"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11086"/>
            <a:ext cx="8077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35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1"/>
            <a:ext cx="7162800" cy="1295399"/>
          </a:xfrm>
        </p:spPr>
        <p:txBody>
          <a:bodyPr>
            <a:normAutofit/>
          </a:bodyPr>
          <a:lstStyle/>
          <a:p>
            <a:r>
              <a:rPr lang="en-US" sz="4400" b="1" dirty="0" smtClean="0"/>
              <a:t>BAPTIST HOSPITAL</a:t>
            </a:r>
            <a:br>
              <a:rPr lang="en-US" sz="4400" b="1" dirty="0" smtClean="0"/>
            </a:br>
            <a:r>
              <a:rPr lang="en-US" sz="4000" b="1" dirty="0" smtClean="0"/>
              <a:t>Miami, Florida</a:t>
            </a:r>
            <a:endParaRPr lang="en-US" sz="4000" b="1" dirty="0"/>
          </a:p>
        </p:txBody>
      </p:sp>
      <p:pic>
        <p:nvPicPr>
          <p:cNvPr id="4" name="Picture 2"/>
          <p:cNvPicPr>
            <a:picLocks noChangeAspect="1" noChangeArrowheads="1"/>
          </p:cNvPicPr>
          <p:nvPr/>
        </p:nvPicPr>
        <p:blipFill>
          <a:blip r:embed="rId2" cstate="print"/>
          <a:srcRect/>
          <a:stretch>
            <a:fillRect/>
          </a:stretch>
        </p:blipFill>
        <p:spPr bwMode="auto">
          <a:xfrm>
            <a:off x="381000" y="1600200"/>
            <a:ext cx="8420100" cy="4901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descr="BH_horz_color"/>
          <p:cNvPicPr>
            <a:picLocks noGrp="1" noChangeAspect="1" noChangeArrowheads="1"/>
          </p:cNvPicPr>
          <p:nvPr>
            <p:ph sz="quarter" idx="1"/>
          </p:nvPr>
        </p:nvPicPr>
        <p:blipFill>
          <a:blip r:embed="rId3" cstate="print"/>
          <a:srcRect/>
          <a:stretch>
            <a:fillRect/>
          </a:stretch>
        </p:blipFill>
        <p:spPr>
          <a:xfrm>
            <a:off x="1981200" y="0"/>
            <a:ext cx="4881563" cy="1060450"/>
          </a:xfrm>
          <a:noFill/>
        </p:spPr>
      </p:pic>
      <p:pic>
        <p:nvPicPr>
          <p:cNvPr id="2062" name="Picture 14" descr="FORTUNE">
            <a:hlinkClick r:id="rId4"/>
          </p:cNvPr>
          <p:cNvPicPr>
            <a:picLocks noGrp="1" noChangeAspect="1" noChangeArrowheads="1"/>
          </p:cNvPicPr>
          <p:nvPr>
            <p:ph sz="quarter" idx="2"/>
          </p:nvPr>
        </p:nvPicPr>
        <p:blipFill>
          <a:blip r:embed="rId5" cstate="print"/>
          <a:srcRect/>
          <a:stretch>
            <a:fillRect/>
          </a:stretch>
        </p:blipFill>
        <p:spPr>
          <a:xfrm>
            <a:off x="76200" y="1600200"/>
            <a:ext cx="2667000" cy="898525"/>
          </a:xfrm>
        </p:spPr>
      </p:pic>
      <p:graphicFrame>
        <p:nvGraphicFramePr>
          <p:cNvPr id="2050" name="Object 20"/>
          <p:cNvGraphicFramePr>
            <a:graphicFrameLocks noGrp="1" noChangeAspect="1"/>
          </p:cNvGraphicFramePr>
          <p:nvPr>
            <p:ph sz="quarter" idx="3"/>
          </p:nvPr>
        </p:nvGraphicFramePr>
        <p:xfrm>
          <a:off x="7585075" y="2895600"/>
          <a:ext cx="1558925" cy="1558925"/>
        </p:xfrm>
        <a:graphic>
          <a:graphicData uri="http://schemas.openxmlformats.org/presentationml/2006/ole">
            <mc:AlternateContent xmlns:mc="http://schemas.openxmlformats.org/markup-compatibility/2006">
              <mc:Choice xmlns:v="urn:schemas-microsoft-com:vml" Requires="v">
                <p:oleObj spid="_x0000_s1028" name="Bitmap Image" r:id="rId6" imgW="2381582" imgH="2381582" progId="PBrush">
                  <p:embed/>
                </p:oleObj>
              </mc:Choice>
              <mc:Fallback>
                <p:oleObj name="Bitmap Image" r:id="rId6" imgW="2381582" imgH="2381582" progId="PBrush">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5075" y="2895600"/>
                        <a:ext cx="1558925" cy="155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AutoShape 5" descr="5M_resize">
            <a:hlinkClick r:id="rId8"/>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055" name="Picture 7" descr="1new"/>
          <p:cNvPicPr>
            <a:picLocks noChangeAspect="1" noChangeArrowheads="1"/>
          </p:cNvPicPr>
          <p:nvPr/>
        </p:nvPicPr>
        <p:blipFill>
          <a:blip r:embed="rId9" cstate="print"/>
          <a:srcRect/>
          <a:stretch>
            <a:fillRect/>
          </a:stretch>
        </p:blipFill>
        <p:spPr bwMode="auto">
          <a:xfrm>
            <a:off x="0" y="4648200"/>
            <a:ext cx="9144000" cy="2209800"/>
          </a:xfrm>
          <a:prstGeom prst="rect">
            <a:avLst/>
          </a:prstGeom>
          <a:noFill/>
          <a:ln w="9525">
            <a:noFill/>
            <a:miter lim="800000"/>
            <a:headEnd/>
            <a:tailEnd/>
          </a:ln>
        </p:spPr>
      </p:pic>
      <p:pic>
        <p:nvPicPr>
          <p:cNvPr id="2056" name="Picture 8" descr="HealthGrades, Guiding America to Better Healthcare ®">
            <a:hlinkClick r:id="rId10" tooltip="HealthGrades, Guiding America to Better Healthcare ®"/>
          </p:cNvPr>
          <p:cNvPicPr>
            <a:picLocks noChangeAspect="1" noChangeArrowheads="1"/>
          </p:cNvPicPr>
          <p:nvPr/>
        </p:nvPicPr>
        <p:blipFill>
          <a:blip r:embed="rId11" cstate="print"/>
          <a:srcRect/>
          <a:stretch>
            <a:fillRect/>
          </a:stretch>
        </p:blipFill>
        <p:spPr bwMode="auto">
          <a:xfrm>
            <a:off x="2971800" y="1295400"/>
            <a:ext cx="2543175" cy="581025"/>
          </a:xfrm>
          <a:prstGeom prst="rect">
            <a:avLst/>
          </a:prstGeom>
          <a:noFill/>
          <a:ln w="9525">
            <a:noFill/>
            <a:miter lim="800000"/>
            <a:headEnd/>
            <a:tailEnd/>
          </a:ln>
        </p:spPr>
      </p:pic>
      <p:pic>
        <p:nvPicPr>
          <p:cNvPr id="2057" name="Picture 9" descr="magnet_logo_colorlg"/>
          <p:cNvPicPr>
            <a:picLocks noChangeAspect="1" noChangeArrowheads="1"/>
          </p:cNvPicPr>
          <p:nvPr/>
        </p:nvPicPr>
        <p:blipFill>
          <a:blip r:embed="rId12" cstate="print"/>
          <a:srcRect/>
          <a:stretch>
            <a:fillRect/>
          </a:stretch>
        </p:blipFill>
        <p:spPr bwMode="auto">
          <a:xfrm>
            <a:off x="0" y="0"/>
            <a:ext cx="1298575" cy="1524000"/>
          </a:xfrm>
          <a:prstGeom prst="rect">
            <a:avLst/>
          </a:prstGeom>
          <a:noFill/>
          <a:ln w="9525">
            <a:noFill/>
            <a:miter lim="800000"/>
            <a:headEnd/>
            <a:tailEnd/>
          </a:ln>
        </p:spPr>
      </p:pic>
      <p:pic>
        <p:nvPicPr>
          <p:cNvPr id="2058" name="Picture 10" descr="Fortune100"/>
          <p:cNvPicPr>
            <a:picLocks noChangeAspect="1" noChangeArrowheads="1"/>
          </p:cNvPicPr>
          <p:nvPr/>
        </p:nvPicPr>
        <p:blipFill>
          <a:blip r:embed="rId13" cstate="print"/>
          <a:srcRect t="16000" b="24001"/>
          <a:stretch>
            <a:fillRect/>
          </a:stretch>
        </p:blipFill>
        <p:spPr bwMode="auto">
          <a:xfrm>
            <a:off x="0" y="2895600"/>
            <a:ext cx="1524000" cy="1524000"/>
          </a:xfrm>
          <a:prstGeom prst="rect">
            <a:avLst/>
          </a:prstGeom>
          <a:noFill/>
          <a:ln w="9525">
            <a:noFill/>
            <a:miter lim="800000"/>
            <a:headEnd/>
            <a:tailEnd/>
          </a:ln>
        </p:spPr>
      </p:pic>
      <p:pic>
        <p:nvPicPr>
          <p:cNvPr id="2059" name="Picture 11" descr="100 Best"/>
          <p:cNvPicPr>
            <a:picLocks noChangeAspect="1" noChangeArrowheads="1"/>
          </p:cNvPicPr>
          <p:nvPr/>
        </p:nvPicPr>
        <p:blipFill>
          <a:blip r:embed="rId14" cstate="print"/>
          <a:srcRect/>
          <a:stretch>
            <a:fillRect/>
          </a:stretch>
        </p:blipFill>
        <p:spPr bwMode="auto">
          <a:xfrm>
            <a:off x="7620000" y="0"/>
            <a:ext cx="1238250" cy="3057525"/>
          </a:xfrm>
          <a:prstGeom prst="rect">
            <a:avLst/>
          </a:prstGeom>
          <a:noFill/>
          <a:ln w="9525">
            <a:noFill/>
            <a:miter lim="800000"/>
            <a:headEnd/>
            <a:tailEnd/>
          </a:ln>
        </p:spPr>
      </p:pic>
      <p:pic>
        <p:nvPicPr>
          <p:cNvPr id="2060" name="Picture 12" descr="Consumer Choice Award">
            <a:hlinkClick r:id="rId15"/>
          </p:cNvPr>
          <p:cNvPicPr>
            <a:picLocks noChangeAspect="1" noChangeArrowheads="1"/>
          </p:cNvPicPr>
          <p:nvPr/>
        </p:nvPicPr>
        <p:blipFill>
          <a:blip r:embed="rId16" cstate="print"/>
          <a:srcRect/>
          <a:stretch>
            <a:fillRect/>
          </a:stretch>
        </p:blipFill>
        <p:spPr bwMode="auto">
          <a:xfrm>
            <a:off x="3962400" y="2514600"/>
            <a:ext cx="2143125" cy="1457325"/>
          </a:xfrm>
          <a:prstGeom prst="rect">
            <a:avLst/>
          </a:prstGeom>
          <a:noFill/>
          <a:ln w="9525">
            <a:noFill/>
            <a:miter lim="800000"/>
            <a:headEnd/>
            <a:tailEnd/>
          </a:ln>
        </p:spPr>
      </p:pic>
      <p:sp>
        <p:nvSpPr>
          <p:cNvPr id="2061" name="Text Box 13"/>
          <p:cNvSpPr txBox="1">
            <a:spLocks noChangeArrowheads="1"/>
          </p:cNvSpPr>
          <p:nvPr/>
        </p:nvSpPr>
        <p:spPr bwMode="auto">
          <a:xfrm>
            <a:off x="990600" y="4114800"/>
            <a:ext cx="7162800" cy="519113"/>
          </a:xfrm>
          <a:prstGeom prst="rect">
            <a:avLst/>
          </a:prstGeom>
          <a:noFill/>
          <a:ln w="9525">
            <a:noFill/>
            <a:miter lim="800000"/>
            <a:headEnd/>
            <a:tailEnd/>
          </a:ln>
        </p:spPr>
        <p:txBody>
          <a:bodyPr>
            <a:spAutoFit/>
          </a:bodyPr>
          <a:lstStyle/>
          <a:p>
            <a:pPr algn="ctr"/>
            <a:r>
              <a:rPr lang="en-US" b="1" dirty="0">
                <a:solidFill>
                  <a:schemeClr val="tx1"/>
                </a:solidFill>
                <a:latin typeface="Lucida Bright" pitchFamily="18" charset="0"/>
              </a:rPr>
              <a:t>THE BEST PLACE TO BE YOUR BEST</a:t>
            </a:r>
          </a:p>
        </p:txBody>
      </p:sp>
      <p:sp>
        <p:nvSpPr>
          <p:cNvPr id="2063" name="Text Box 15"/>
          <p:cNvSpPr txBox="1">
            <a:spLocks noChangeArrowheads="1"/>
          </p:cNvSpPr>
          <p:nvPr/>
        </p:nvSpPr>
        <p:spPr bwMode="auto">
          <a:xfrm>
            <a:off x="3200400" y="1828800"/>
            <a:ext cx="24384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0099CC"/>
                </a:solidFill>
              </a:rPr>
              <a:t>America’s 50 Best Hospitals</a:t>
            </a:r>
          </a:p>
        </p:txBody>
      </p:sp>
      <p:sp>
        <p:nvSpPr>
          <p:cNvPr id="2064" name="Text Box 16"/>
          <p:cNvSpPr txBox="1">
            <a:spLocks noChangeArrowheads="1"/>
          </p:cNvSpPr>
          <p:nvPr/>
        </p:nvSpPr>
        <p:spPr bwMode="auto">
          <a:xfrm flipH="1">
            <a:off x="8737600" y="3629025"/>
            <a:ext cx="200025" cy="317500"/>
          </a:xfrm>
          <a:prstGeom prst="rect">
            <a:avLst/>
          </a:prstGeom>
          <a:solidFill>
            <a:schemeClr val="bg1"/>
          </a:solidFill>
          <a:ln w="38100" algn="ctr">
            <a:noFill/>
            <a:miter lim="800000"/>
            <a:headEnd/>
            <a:tailEnd/>
          </a:ln>
        </p:spPr>
        <p:txBody>
          <a:bodyPr vert="eaVert">
            <a:spAutoFit/>
          </a:bodyPr>
          <a:lstStyle/>
          <a:p>
            <a:pPr marL="342900" indent="-342900">
              <a:spcBef>
                <a:spcPct val="50000"/>
              </a:spcBef>
            </a:pPr>
            <a:r>
              <a:rPr lang="en-US" sz="100">
                <a:ea typeface="Times New Roman" pitchFamily="18" charset="0"/>
                <a:cs typeface="Arial" charset="0"/>
              </a:rPr>
              <a:t>1</a:t>
            </a:r>
          </a:p>
        </p:txBody>
      </p:sp>
      <p:pic>
        <p:nvPicPr>
          <p:cNvPr id="2065" name="Picture 18" descr="New Image"/>
          <p:cNvPicPr>
            <a:picLocks noChangeAspect="1" noChangeArrowheads="1"/>
          </p:cNvPicPr>
          <p:nvPr/>
        </p:nvPicPr>
        <p:blipFill>
          <a:blip r:embed="rId17" cstate="print"/>
          <a:srcRect/>
          <a:stretch>
            <a:fillRect/>
          </a:stretch>
        </p:blipFill>
        <p:spPr bwMode="auto">
          <a:xfrm>
            <a:off x="1531938" y="2840038"/>
            <a:ext cx="1939925" cy="708025"/>
          </a:xfrm>
          <a:prstGeom prst="rect">
            <a:avLst/>
          </a:prstGeom>
          <a:noFill/>
          <a:ln w="9525">
            <a:noFill/>
            <a:miter lim="800000"/>
            <a:headEnd/>
            <a:tailEnd/>
          </a:ln>
        </p:spPr>
      </p:pic>
      <p:graphicFrame>
        <p:nvGraphicFramePr>
          <p:cNvPr id="2051" name="Object 22"/>
          <p:cNvGraphicFramePr>
            <a:graphicFrameLocks noChangeAspect="1"/>
          </p:cNvGraphicFramePr>
          <p:nvPr/>
        </p:nvGraphicFramePr>
        <p:xfrm>
          <a:off x="5486400" y="1066800"/>
          <a:ext cx="2247900" cy="898525"/>
        </p:xfrm>
        <a:graphic>
          <a:graphicData uri="http://schemas.openxmlformats.org/presentationml/2006/ole">
            <mc:AlternateContent xmlns:mc="http://schemas.openxmlformats.org/markup-compatibility/2006">
              <mc:Choice xmlns:v="urn:schemas-microsoft-com:vml" Requires="v">
                <p:oleObj spid="_x0000_s1029" name="Bitmap Image" r:id="rId18" imgW="2666667" imgH="733333" progId="PBrush">
                  <p:embed/>
                </p:oleObj>
              </mc:Choice>
              <mc:Fallback>
                <p:oleObj name="Bitmap Image" r:id="rId18" imgW="2666667" imgH="733333" progId="PBrush">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86400" y="1066800"/>
                        <a:ext cx="2247900"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66" name="Picture 18"/>
          <p:cNvPicPr>
            <a:picLocks noChangeAspect="1" noChangeArrowheads="1"/>
          </p:cNvPicPr>
          <p:nvPr/>
        </p:nvPicPr>
        <p:blipFill>
          <a:blip r:embed="rId20" cstate="print"/>
          <a:srcRect/>
          <a:stretch>
            <a:fillRect/>
          </a:stretch>
        </p:blipFill>
        <p:spPr bwMode="auto">
          <a:xfrm>
            <a:off x="6248400" y="2209800"/>
            <a:ext cx="920750" cy="8953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762000"/>
            <a:ext cx="8229600" cy="1066800"/>
          </a:xfrm>
          <a:prstGeom prst="rect">
            <a:avLst/>
          </a:prstGeom>
        </p:spPr>
        <p:txBody>
          <a:bodyPr anchorCtr="0"/>
          <a:lstStyle/>
          <a:p>
            <a:r>
              <a:rPr lang="en-US" b="1" dirty="0">
                <a:solidFill>
                  <a:schemeClr val="tx1"/>
                </a:solidFill>
                <a:latin typeface="Arial" charset="0"/>
              </a:rPr>
              <a:t>DEMOGRAPHICS</a:t>
            </a:r>
          </a:p>
        </p:txBody>
      </p:sp>
      <p:sp>
        <p:nvSpPr>
          <p:cNvPr id="60419" name="Rectangle 3"/>
          <p:cNvSpPr>
            <a:spLocks noGrp="1" noChangeArrowheads="1"/>
          </p:cNvSpPr>
          <p:nvPr>
            <p:ph type="body" idx="4294967295"/>
          </p:nvPr>
        </p:nvSpPr>
        <p:spPr>
          <a:xfrm>
            <a:off x="0" y="1447800"/>
            <a:ext cx="8229600" cy="5029200"/>
          </a:xfrm>
          <a:prstGeom prst="rect">
            <a:avLst/>
          </a:prstGeom>
        </p:spPr>
        <p:txBody>
          <a:bodyPr/>
          <a:lstStyle/>
          <a:p>
            <a:pPr>
              <a:lnSpc>
                <a:spcPct val="90000"/>
              </a:lnSpc>
            </a:pPr>
            <a:endParaRPr lang="en-US" sz="3000" dirty="0" smtClean="0">
              <a:latin typeface="Arial" charset="0"/>
            </a:endParaRPr>
          </a:p>
          <a:p>
            <a:pPr>
              <a:lnSpc>
                <a:spcPct val="90000"/>
              </a:lnSpc>
            </a:pPr>
            <a:endParaRPr lang="en-US" sz="3000" dirty="0">
              <a:latin typeface="Arial" charset="0"/>
            </a:endParaRPr>
          </a:p>
          <a:p>
            <a:pPr>
              <a:lnSpc>
                <a:spcPct val="90000"/>
              </a:lnSpc>
            </a:pPr>
            <a:r>
              <a:rPr lang="en-US" sz="3000" dirty="0" smtClean="0">
                <a:latin typeface="Arial" charset="0"/>
              </a:rPr>
              <a:t>Located </a:t>
            </a:r>
            <a:r>
              <a:rPr lang="en-US" sz="3000" dirty="0">
                <a:latin typeface="Arial" charset="0"/>
              </a:rPr>
              <a:t>in Miami, Florida</a:t>
            </a:r>
          </a:p>
          <a:p>
            <a:pPr>
              <a:lnSpc>
                <a:spcPct val="90000"/>
              </a:lnSpc>
            </a:pPr>
            <a:r>
              <a:rPr lang="en-US" sz="3000" dirty="0">
                <a:latin typeface="Arial" charset="0"/>
              </a:rPr>
              <a:t>Not-for-profit community hospital</a:t>
            </a:r>
          </a:p>
          <a:p>
            <a:pPr>
              <a:lnSpc>
                <a:spcPct val="90000"/>
              </a:lnSpc>
            </a:pPr>
            <a:r>
              <a:rPr lang="en-US" sz="3000" dirty="0">
                <a:latin typeface="Arial" charset="0"/>
              </a:rPr>
              <a:t>680 licensed beds</a:t>
            </a:r>
          </a:p>
          <a:p>
            <a:pPr>
              <a:lnSpc>
                <a:spcPct val="90000"/>
              </a:lnSpc>
            </a:pPr>
            <a:r>
              <a:rPr lang="en-US" sz="3000" dirty="0">
                <a:latin typeface="Arial" charset="0"/>
              </a:rPr>
              <a:t>Fully staffed; strong financially</a:t>
            </a:r>
          </a:p>
          <a:p>
            <a:pPr>
              <a:lnSpc>
                <a:spcPct val="90000"/>
              </a:lnSpc>
            </a:pPr>
            <a:r>
              <a:rPr lang="en-US" sz="3000" dirty="0">
                <a:latin typeface="Arial" charset="0"/>
              </a:rPr>
              <a:t>Fortune 100 Company for </a:t>
            </a:r>
            <a:r>
              <a:rPr lang="en-US" sz="3000" dirty="0" smtClean="0">
                <a:latin typeface="Arial" charset="0"/>
              </a:rPr>
              <a:t>12 years</a:t>
            </a:r>
            <a:endParaRPr lang="en-US" sz="3000" dirty="0">
              <a:latin typeface="Arial" charset="0"/>
            </a:endParaRPr>
          </a:p>
          <a:p>
            <a:pPr>
              <a:lnSpc>
                <a:spcPct val="90000"/>
              </a:lnSpc>
            </a:pPr>
            <a:r>
              <a:rPr lang="en-US" sz="3000" dirty="0">
                <a:latin typeface="Arial" charset="0"/>
              </a:rPr>
              <a:t>Modern Healthcare Top 10 Hospital</a:t>
            </a:r>
          </a:p>
          <a:p>
            <a:pPr>
              <a:lnSpc>
                <a:spcPct val="90000"/>
              </a:lnSpc>
            </a:pPr>
            <a:r>
              <a:rPr lang="en-US" sz="3000" dirty="0">
                <a:latin typeface="Arial" charset="0"/>
              </a:rPr>
              <a:t>Best Employer: Working Mothers Magazine </a:t>
            </a:r>
          </a:p>
          <a:p>
            <a:pPr>
              <a:lnSpc>
                <a:spcPct val="90000"/>
              </a:lnSpc>
            </a:pPr>
            <a:endParaRPr lang="en-US" sz="3000" dirty="0">
              <a:latin typeface="Arial" charset="0"/>
            </a:endParaRPr>
          </a:p>
          <a:p>
            <a:pPr>
              <a:lnSpc>
                <a:spcPct val="90000"/>
              </a:lnSpc>
            </a:pPr>
            <a:endParaRPr lang="en-US" sz="3000" dirty="0">
              <a:latin typeface="Arial" charset="0"/>
            </a:endParaRPr>
          </a:p>
        </p:txBody>
      </p:sp>
      <p:pic>
        <p:nvPicPr>
          <p:cNvPr id="60420" name="Picture 4" descr="maglogo"/>
          <p:cNvPicPr>
            <a:picLocks noChangeAspect="1" noChangeArrowheads="1"/>
          </p:cNvPicPr>
          <p:nvPr/>
        </p:nvPicPr>
        <p:blipFill>
          <a:blip r:embed="rId4" cstate="print"/>
          <a:srcRect/>
          <a:stretch>
            <a:fillRect/>
          </a:stretch>
        </p:blipFill>
        <p:spPr bwMode="auto">
          <a:xfrm>
            <a:off x="3886200" y="5334000"/>
            <a:ext cx="1219200" cy="1315092"/>
          </a:xfrm>
          <a:prstGeom prst="rect">
            <a:avLst/>
          </a:prstGeom>
          <a:noFill/>
          <a:ln w="9525">
            <a:noFill/>
            <a:miter lim="800000"/>
            <a:headEnd/>
            <a:tailEnd/>
          </a:ln>
        </p:spPr>
      </p:pic>
      <p:graphicFrame>
        <p:nvGraphicFramePr>
          <p:cNvPr id="60421" name="Object 5"/>
          <p:cNvGraphicFramePr>
            <a:graphicFrameLocks noChangeAspect="1"/>
          </p:cNvGraphicFramePr>
          <p:nvPr/>
        </p:nvGraphicFramePr>
        <p:xfrm>
          <a:off x="6629400" y="685800"/>
          <a:ext cx="2286000" cy="3200400"/>
        </p:xfrm>
        <a:graphic>
          <a:graphicData uri="http://schemas.openxmlformats.org/presentationml/2006/ole">
            <mc:AlternateContent xmlns:mc="http://schemas.openxmlformats.org/markup-compatibility/2006">
              <mc:Choice xmlns:v="urn:schemas-microsoft-com:vml" Requires="v">
                <p:oleObj spid="_x0000_s2051" name="Acrobat Document" r:id="rId5" imgW="3702600" imgH="4937040" progId="AcroExch.Document.7">
                  <p:embed/>
                </p:oleObj>
              </mc:Choice>
              <mc:Fallback>
                <p:oleObj name="Acrobat Document" r:id="rId5" imgW="3702600" imgH="4937040" progId="AcroExch.Document.7">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6629400" y="685800"/>
                        <a:ext cx="2286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TO KNOW</a:t>
            </a:r>
            <a:endParaRPr lang="en-US" b="1" dirty="0"/>
          </a:p>
        </p:txBody>
      </p:sp>
      <p:sp>
        <p:nvSpPr>
          <p:cNvPr id="3" name="Content Placeholder 2"/>
          <p:cNvSpPr>
            <a:spLocks noGrp="1"/>
          </p:cNvSpPr>
          <p:nvPr>
            <p:ph idx="1"/>
          </p:nvPr>
        </p:nvSpPr>
        <p:spPr>
          <a:xfrm>
            <a:off x="457200" y="2286000"/>
            <a:ext cx="8229600" cy="3840163"/>
          </a:xfrm>
        </p:spPr>
        <p:txBody>
          <a:bodyPr>
            <a:normAutofit/>
          </a:bodyPr>
          <a:lstStyle/>
          <a:p>
            <a:r>
              <a:rPr lang="en-US" dirty="0" smtClean="0"/>
              <a:t>Not an academic medical center at this time</a:t>
            </a:r>
          </a:p>
          <a:p>
            <a:endParaRPr lang="en-US" dirty="0"/>
          </a:p>
          <a:p>
            <a:r>
              <a:rPr lang="en-US" dirty="0" smtClean="0"/>
              <a:t>Genetics and genomics are not buzz-words</a:t>
            </a:r>
          </a:p>
          <a:p>
            <a:endParaRPr lang="en-US" dirty="0"/>
          </a:p>
          <a:p>
            <a:r>
              <a:rPr lang="en-US" dirty="0" smtClean="0"/>
              <a:t>Opening a Cancer Treatment Center, with a research arm, in 2016</a:t>
            </a:r>
          </a:p>
          <a:p>
            <a:endParaRPr lang="en-US" dirty="0"/>
          </a:p>
          <a:p>
            <a:endParaRPr lang="en-US" dirty="0"/>
          </a:p>
        </p:txBody>
      </p:sp>
      <p:pic>
        <p:nvPicPr>
          <p:cNvPr id="32770" name="Picture 2" descr="C:\Documents and Settings\BeckyM\Local Settings\Temporary Internet Files\Content.IE5\DQ5NK2K6\MC900441701[1].png"/>
          <p:cNvPicPr>
            <a:picLocks noChangeAspect="1" noChangeArrowheads="1"/>
          </p:cNvPicPr>
          <p:nvPr/>
        </p:nvPicPr>
        <p:blipFill>
          <a:blip r:embed="rId2" cstate="print"/>
          <a:srcRect/>
          <a:stretch>
            <a:fillRect/>
          </a:stretch>
        </p:blipFill>
        <p:spPr bwMode="auto">
          <a:xfrm>
            <a:off x="7696200" y="533400"/>
            <a:ext cx="914400" cy="914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t>Pre-Survey</a:t>
            </a:r>
            <a:endParaRPr lang="en-US" sz="4400" b="1" dirty="0"/>
          </a:p>
        </p:txBody>
      </p:sp>
      <p:sp>
        <p:nvSpPr>
          <p:cNvPr id="2" name="Content Placeholder 1"/>
          <p:cNvSpPr>
            <a:spLocks noGrp="1"/>
          </p:cNvSpPr>
          <p:nvPr>
            <p:ph idx="1"/>
          </p:nvPr>
        </p:nvSpPr>
        <p:spPr>
          <a:xfrm>
            <a:off x="609600" y="1981200"/>
            <a:ext cx="7924800" cy="3733800"/>
          </a:xfrm>
          <a:prstGeom prst="rect">
            <a:avLst/>
          </a:prstGeom>
        </p:spPr>
        <p:txBody>
          <a:bodyPr>
            <a:noAutofit/>
          </a:bodyPr>
          <a:lstStyle/>
          <a:p>
            <a:r>
              <a:rPr lang="en-US" sz="2800" dirty="0" smtClean="0"/>
              <a:t>Direct care nurse participants = 21.4% (n=352)</a:t>
            </a:r>
          </a:p>
          <a:p>
            <a:endParaRPr lang="en-US" sz="2800" dirty="0"/>
          </a:p>
          <a:p>
            <a:r>
              <a:rPr lang="en-US" sz="2800" dirty="0" smtClean="0"/>
              <a:t>Survey period from July 15, 2012—August 13, 2012</a:t>
            </a:r>
          </a:p>
          <a:p>
            <a:endParaRPr lang="en-US" sz="2800" dirty="0"/>
          </a:p>
          <a:p>
            <a:r>
              <a:rPr lang="en-US" sz="2800" dirty="0" smtClean="0"/>
              <a:t>Survey from WVU; data gathered from 21 Magnet hospitals</a:t>
            </a:r>
          </a:p>
          <a:p>
            <a:endParaRPr lang="en-US" sz="2800" dirty="0"/>
          </a:p>
          <a:p>
            <a:r>
              <a:rPr lang="en-US" sz="2800" dirty="0" smtClean="0"/>
              <a:t>Data from survey provided September 8, 2012</a:t>
            </a:r>
            <a:endParaRPr lang="en-US" sz="2800" dirty="0"/>
          </a:p>
        </p:txBody>
      </p:sp>
    </p:spTree>
    <p:extLst>
      <p:ext uri="{BB962C8B-B14F-4D97-AF65-F5344CB8AC3E}">
        <p14:creationId xmlns:p14="http://schemas.microsoft.com/office/powerpoint/2010/main" val="175580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1173162"/>
          </a:xfrm>
        </p:spPr>
        <p:txBody>
          <a:bodyPr>
            <a:noAutofit/>
          </a:bodyPr>
          <a:lstStyle/>
          <a:p>
            <a:r>
              <a:rPr lang="en-US" sz="4400" b="1" dirty="0" smtClean="0"/>
              <a:t>Pre-Survey Results</a:t>
            </a:r>
            <a:br>
              <a:rPr lang="en-US" sz="4400" b="1" dirty="0" smtClean="0"/>
            </a:br>
            <a:r>
              <a:rPr lang="en-US" sz="4400" b="1" dirty="0" smtClean="0"/>
              <a:t>Question 1</a:t>
            </a:r>
            <a:endParaRPr lang="en-US" sz="4400" b="1" dirty="0"/>
          </a:p>
        </p:txBody>
      </p:sp>
      <p:sp>
        <p:nvSpPr>
          <p:cNvPr id="2" name="Content Placeholder 1"/>
          <p:cNvSpPr>
            <a:spLocks noGrp="1"/>
          </p:cNvSpPr>
          <p:nvPr>
            <p:ph idx="1"/>
          </p:nvPr>
        </p:nvSpPr>
        <p:spPr>
          <a:xfrm>
            <a:off x="699247" y="1981200"/>
            <a:ext cx="7745505" cy="4495800"/>
          </a:xfrm>
          <a:prstGeom prst="rect">
            <a:avLst/>
          </a:prstGeom>
        </p:spPr>
        <p:txBody>
          <a:bodyPr>
            <a:normAutofit/>
          </a:bodyPr>
          <a:lstStyle/>
          <a:p>
            <a:r>
              <a:rPr lang="en-US" sz="2800" dirty="0" smtClean="0"/>
              <a:t>How important do you think it is for nurses to become more educated about the genetics of common diseases?</a:t>
            </a:r>
          </a:p>
          <a:p>
            <a:pPr marL="0" indent="0">
              <a:buNone/>
            </a:pPr>
            <a:endParaRPr lang="en-US" sz="2400" dirty="0" smtClean="0"/>
          </a:p>
          <a:p>
            <a:pPr lvl="1"/>
            <a:r>
              <a:rPr lang="en-US" sz="2400" dirty="0" smtClean="0"/>
              <a:t>Very important=64.7%</a:t>
            </a:r>
          </a:p>
          <a:p>
            <a:pPr lvl="1"/>
            <a:r>
              <a:rPr lang="en-US" sz="2400" dirty="0" smtClean="0"/>
              <a:t>Somewhat important=27.8%.</a:t>
            </a:r>
          </a:p>
          <a:p>
            <a:pPr lvl="1"/>
            <a:r>
              <a:rPr lang="en-US" sz="2400" dirty="0" smtClean="0"/>
              <a:t>Neutral=6%</a:t>
            </a:r>
          </a:p>
          <a:p>
            <a:pPr lvl="1"/>
            <a:r>
              <a:rPr lang="en-US" sz="2400" dirty="0" smtClean="0"/>
              <a:t>Not very important=0.9%</a:t>
            </a:r>
          </a:p>
          <a:p>
            <a:pPr lvl="1"/>
            <a:r>
              <a:rPr lang="en-US" sz="2400" dirty="0" smtClean="0"/>
              <a:t>Not at all important=0.0%</a:t>
            </a:r>
          </a:p>
          <a:p>
            <a:pPr lvl="1"/>
            <a:r>
              <a:rPr lang="en-US" sz="2400" dirty="0" smtClean="0"/>
              <a:t>Not sure=0.6%</a:t>
            </a:r>
            <a:endParaRPr lang="en-US" sz="2400" dirty="0"/>
          </a:p>
        </p:txBody>
      </p:sp>
      <p:pic>
        <p:nvPicPr>
          <p:cNvPr id="20482" name="Picture 2" descr="C:\Documents and Settings\BeckyM\Local Settings\Temporary Internet Files\Content.IE5\571HKLF2\MC900239669[1].wmf"/>
          <p:cNvPicPr>
            <a:picLocks noChangeAspect="1" noChangeArrowheads="1"/>
          </p:cNvPicPr>
          <p:nvPr/>
        </p:nvPicPr>
        <p:blipFill>
          <a:blip r:embed="rId2" cstate="print"/>
          <a:srcRect/>
          <a:stretch>
            <a:fillRect/>
          </a:stretch>
        </p:blipFill>
        <p:spPr bwMode="auto">
          <a:xfrm>
            <a:off x="6248400" y="3962400"/>
            <a:ext cx="1066800" cy="1824038"/>
          </a:xfrm>
          <a:prstGeom prst="rect">
            <a:avLst/>
          </a:prstGeom>
          <a:noFill/>
        </p:spPr>
      </p:pic>
    </p:spTree>
    <p:extLst>
      <p:ext uri="{BB962C8B-B14F-4D97-AF65-F5344CB8AC3E}">
        <p14:creationId xmlns:p14="http://schemas.microsoft.com/office/powerpoint/2010/main" val="3836906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09600"/>
            <a:ext cx="7924800" cy="1447800"/>
          </a:xfrm>
        </p:spPr>
        <p:txBody>
          <a:bodyPr>
            <a:noAutofit/>
          </a:bodyPr>
          <a:lstStyle/>
          <a:p>
            <a:r>
              <a:rPr lang="en-US" sz="4400" b="1" dirty="0" smtClean="0"/>
              <a:t>Pre-Survey Results</a:t>
            </a:r>
            <a:br>
              <a:rPr lang="en-US" sz="4400" b="1" dirty="0" smtClean="0"/>
            </a:br>
            <a:r>
              <a:rPr lang="en-US" sz="4400" b="1" dirty="0" smtClean="0"/>
              <a:t>Questions 10, 14, and 15</a:t>
            </a:r>
            <a:endParaRPr lang="en-US" sz="4400" b="1" dirty="0"/>
          </a:p>
        </p:txBody>
      </p:sp>
      <p:sp>
        <p:nvSpPr>
          <p:cNvPr id="2" name="Content Placeholder 1"/>
          <p:cNvSpPr>
            <a:spLocks noGrp="1"/>
          </p:cNvSpPr>
          <p:nvPr>
            <p:ph idx="1"/>
          </p:nvPr>
        </p:nvSpPr>
        <p:spPr>
          <a:xfrm>
            <a:off x="457200" y="2514600"/>
            <a:ext cx="8229600" cy="3794760"/>
          </a:xfrm>
          <a:prstGeom prst="rect">
            <a:avLst/>
          </a:prstGeom>
        </p:spPr>
        <p:txBody>
          <a:bodyPr>
            <a:normAutofit/>
          </a:bodyPr>
          <a:lstStyle/>
          <a:p>
            <a:r>
              <a:rPr lang="en-US" sz="2400" dirty="0" smtClean="0"/>
              <a:t>Do you intend to learn more about genetics?</a:t>
            </a:r>
          </a:p>
          <a:p>
            <a:pPr lvl="1"/>
            <a:r>
              <a:rPr lang="en-US" sz="2400" dirty="0" smtClean="0"/>
              <a:t>Yes=69.6%	No=20.6%	Unsure=9.9%</a:t>
            </a:r>
          </a:p>
          <a:p>
            <a:endParaRPr lang="en-US" sz="2400" dirty="0"/>
          </a:p>
          <a:p>
            <a:r>
              <a:rPr lang="en-US" sz="2400" dirty="0" smtClean="0"/>
              <a:t>Would you be able to attend a course during work hours?</a:t>
            </a:r>
          </a:p>
          <a:p>
            <a:pPr lvl="1"/>
            <a:r>
              <a:rPr lang="en-US" sz="2400" dirty="0" smtClean="0"/>
              <a:t>Yes=59.2%	No=38.0%	Unsure=2.7%</a:t>
            </a:r>
          </a:p>
          <a:p>
            <a:endParaRPr lang="en-US" sz="2400" dirty="0"/>
          </a:p>
          <a:p>
            <a:r>
              <a:rPr lang="en-US" sz="2400" dirty="0" smtClean="0"/>
              <a:t>Would you attend a course on your own time?</a:t>
            </a:r>
          </a:p>
          <a:p>
            <a:pPr lvl="1"/>
            <a:r>
              <a:rPr lang="en-US" sz="2400" dirty="0" smtClean="0"/>
              <a:t>Yes=75.5%	No=19.4%	Unsure=5.1%</a:t>
            </a:r>
          </a:p>
          <a:p>
            <a:endParaRPr lang="en-US" dirty="0"/>
          </a:p>
          <a:p>
            <a:endParaRPr lang="en-US" dirty="0" smtClean="0"/>
          </a:p>
          <a:p>
            <a:pPr marL="411480" lvl="1" indent="0">
              <a:buNone/>
            </a:pPr>
            <a:endParaRPr lang="en-US" dirty="0"/>
          </a:p>
        </p:txBody>
      </p:sp>
      <p:pic>
        <p:nvPicPr>
          <p:cNvPr id="21506" name="Picture 2" descr="C:\Documents and Settings\BeckyM\Local Settings\Temporary Internet Files\Content.IE5\IBL3GLD6\MC900334632[1].wmf"/>
          <p:cNvPicPr>
            <a:picLocks noChangeAspect="1" noChangeArrowheads="1"/>
          </p:cNvPicPr>
          <p:nvPr/>
        </p:nvPicPr>
        <p:blipFill>
          <a:blip r:embed="rId2" cstate="print"/>
          <a:srcRect/>
          <a:stretch>
            <a:fillRect/>
          </a:stretch>
        </p:blipFill>
        <p:spPr bwMode="auto">
          <a:xfrm>
            <a:off x="7086600" y="1600200"/>
            <a:ext cx="1538021" cy="1802282"/>
          </a:xfrm>
          <a:prstGeom prst="rect">
            <a:avLst/>
          </a:prstGeom>
          <a:noFill/>
        </p:spPr>
      </p:pic>
    </p:spTree>
    <p:extLst>
      <p:ext uri="{BB962C8B-B14F-4D97-AF65-F5344CB8AC3E}">
        <p14:creationId xmlns:p14="http://schemas.microsoft.com/office/powerpoint/2010/main" val="3276835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1401762"/>
          </a:xfrm>
        </p:spPr>
        <p:txBody>
          <a:bodyPr>
            <a:noAutofit/>
          </a:bodyPr>
          <a:lstStyle/>
          <a:p>
            <a:r>
              <a:rPr lang="en-US" sz="4400" b="1" dirty="0" smtClean="0"/>
              <a:t>Pre-Survey Results</a:t>
            </a:r>
            <a:br>
              <a:rPr lang="en-US" sz="4400" b="1" dirty="0" smtClean="0"/>
            </a:br>
            <a:r>
              <a:rPr lang="en-US" sz="4400" b="1" dirty="0" smtClean="0"/>
              <a:t>Question 7</a:t>
            </a:r>
            <a:endParaRPr lang="en-US" sz="4400" b="1" dirty="0"/>
          </a:p>
        </p:txBody>
      </p:sp>
      <p:sp>
        <p:nvSpPr>
          <p:cNvPr id="2" name="Content Placeholder 1"/>
          <p:cNvSpPr>
            <a:spLocks noGrp="1"/>
          </p:cNvSpPr>
          <p:nvPr>
            <p:ph idx="1"/>
          </p:nvPr>
        </p:nvSpPr>
        <p:spPr>
          <a:xfrm>
            <a:off x="457200" y="1981200"/>
            <a:ext cx="8229600" cy="4328160"/>
          </a:xfrm>
          <a:prstGeom prst="rect">
            <a:avLst/>
          </a:prstGeom>
        </p:spPr>
        <p:txBody>
          <a:bodyPr>
            <a:normAutofit/>
          </a:bodyPr>
          <a:lstStyle/>
          <a:p>
            <a:r>
              <a:rPr lang="en-US" sz="2800" dirty="0" smtClean="0"/>
              <a:t>To what extent do each of the following limit your ability to discuss the genetics of common diseases with individuals? (Choose all that apply)</a:t>
            </a:r>
          </a:p>
          <a:p>
            <a:pPr marL="0" indent="0">
              <a:buNone/>
            </a:pPr>
            <a:endParaRPr lang="en-US" sz="2000" dirty="0" smtClean="0"/>
          </a:p>
          <a:p>
            <a:pPr lvl="1"/>
            <a:r>
              <a:rPr lang="en-US" sz="2400" dirty="0" smtClean="0"/>
              <a:t>My limited expertise in genetics=76.2%</a:t>
            </a:r>
          </a:p>
          <a:p>
            <a:pPr lvl="1"/>
            <a:r>
              <a:rPr lang="en-US" sz="2400" dirty="0" smtClean="0"/>
              <a:t>My difficulty in finding information on genetics and common diseases=32.9%</a:t>
            </a:r>
          </a:p>
          <a:p>
            <a:pPr lvl="1"/>
            <a:r>
              <a:rPr lang="en-US" sz="2400" dirty="0" smtClean="0"/>
              <a:t>Lack of use of genetics in my clinical area=58.0%</a:t>
            </a:r>
          </a:p>
          <a:p>
            <a:pPr lvl="1"/>
            <a:r>
              <a:rPr lang="en-US" sz="2400" dirty="0" smtClean="0"/>
              <a:t>Not in my scope of practice=36%</a:t>
            </a:r>
            <a:endParaRPr lang="en-US" sz="2400" dirty="0"/>
          </a:p>
        </p:txBody>
      </p:sp>
    </p:spTree>
    <p:extLst>
      <p:ext uri="{BB962C8B-B14F-4D97-AF65-F5344CB8AC3E}">
        <p14:creationId xmlns:p14="http://schemas.microsoft.com/office/powerpoint/2010/main" val="39304520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104</TotalTime>
  <Words>1011</Words>
  <Application>Microsoft Office PowerPoint</Application>
  <PresentationFormat>On-screen Show (4:3)</PresentationFormat>
  <Paragraphs>136</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Module</vt:lpstr>
      <vt:lpstr>Bitmap Image</vt:lpstr>
      <vt:lpstr>Acrobat Document</vt:lpstr>
      <vt:lpstr>Baptist Hospital MINC Project Update</vt:lpstr>
      <vt:lpstr>BAPTIST HOSPITAL Miami, Florida</vt:lpstr>
      <vt:lpstr>PowerPoint Presentation</vt:lpstr>
      <vt:lpstr>DEMOGRAPHICS</vt:lpstr>
      <vt:lpstr>IMPORTANT TO KNOW</vt:lpstr>
      <vt:lpstr>Pre-Survey</vt:lpstr>
      <vt:lpstr>Pre-Survey Results Question 1</vt:lpstr>
      <vt:lpstr>Pre-Survey Results Questions 10, 14, and 15</vt:lpstr>
      <vt:lpstr>Pre-Survey Results Question 7</vt:lpstr>
      <vt:lpstr>Conclusions</vt:lpstr>
      <vt:lpstr>Action Plan/Timeline</vt:lpstr>
      <vt:lpstr>GENOMICS EDUCATION SPECIFICS</vt:lpstr>
      <vt:lpstr>Education Plan/Progress</vt:lpstr>
      <vt:lpstr>Theory of Constraints</vt:lpstr>
      <vt:lpstr>Diffusion of Innovations</vt:lpstr>
      <vt:lpstr>PowerPoint Presentation</vt:lpstr>
      <vt:lpstr> “Where did you get those eyes?”  </vt:lpstr>
      <vt:lpstr>YOU AND YOUR GENES</vt:lpstr>
      <vt:lpstr>21 MAGNET HOSPITAL DYADS: SEPTEMBER 2012—Washington, DC</vt:lpstr>
    </vt:vector>
  </TitlesOfParts>
  <Company>Baptist Health South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BeckyM</dc:creator>
  <cp:lastModifiedBy>Jenkins, Jean (NIH/NHGRI) [C]</cp:lastModifiedBy>
  <cp:revision>12</cp:revision>
  <dcterms:created xsi:type="dcterms:W3CDTF">2013-02-18T20:59:19Z</dcterms:created>
  <dcterms:modified xsi:type="dcterms:W3CDTF">2016-08-02T17:03:45Z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