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3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2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88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2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0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12/20/2012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Harkness/Hinds CNMC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C54CB00-EF14-4102-B551-54796B049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42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7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1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4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9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98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0691-7613-437D-8C7F-FCCAAFCB8EAB}" type="datetimeFigureOut">
              <a:rPr lang="en-US" smtClean="0"/>
              <a:t>5/26/2017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00A6-A557-4509-B9FF-0C507F28C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35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search?referer=%2F&amp;page_search_query=genetics" TargetMode="External"/><Relationship Id="rId7" Type="http://schemas.openxmlformats.org/officeDocument/2006/relationships/hyperlink" Target="http://www.g-2-c-2.org/" TargetMode="External"/><Relationship Id="rId2" Type="http://schemas.openxmlformats.org/officeDocument/2006/relationships/hyperlink" Target="http://www.ashg.org/education/everyone_1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enome.gov/" TargetMode="External"/><Relationship Id="rId5" Type="http://schemas.openxmlformats.org/officeDocument/2006/relationships/hyperlink" Target="http://www.nih.gov/" TargetMode="External"/><Relationship Id="rId4" Type="http://schemas.openxmlformats.org/officeDocument/2006/relationships/hyperlink" Target="http://www.cdc.gov/genomic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enome.gov/pages/health/.../ggnps_instrument_instruction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Guide for the Educator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004" y="2133600"/>
            <a:ext cx="4271963" cy="144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072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Autofit/>
          </a:bodyPr>
          <a:lstStyle/>
          <a:p>
            <a:pPr marL="0" indent="0"/>
            <a:r>
              <a:rPr lang="en-US" sz="3600" dirty="0"/>
              <a:t>Not an </a:t>
            </a:r>
            <a:r>
              <a:rPr lang="en-US" sz="3600" dirty="0" smtClean="0"/>
              <a:t>expert in Genetics &amp; Genomics?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You </a:t>
            </a:r>
            <a:r>
              <a:rPr lang="en-US" sz="3200" dirty="0"/>
              <a:t>don’t need to </a:t>
            </a:r>
            <a:r>
              <a:rPr lang="en-US" sz="3200" dirty="0" smtClean="0"/>
              <a:t>be!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Our Top Resources </a:t>
            </a:r>
          </a:p>
          <a:p>
            <a:pPr lvl="2"/>
            <a:r>
              <a:rPr lang="en-US" sz="1900" dirty="0" smtClean="0"/>
              <a:t>Local/internal experts-do you know where to find them?</a:t>
            </a:r>
          </a:p>
          <a:p>
            <a:pPr lvl="2"/>
            <a:r>
              <a:rPr lang="en-US" sz="1900" dirty="0" smtClean="0"/>
              <a:t>Six </a:t>
            </a:r>
            <a:r>
              <a:rPr lang="en-US" sz="1900" dirty="0"/>
              <a:t>Things Everyone Should Know About Genetics, </a:t>
            </a:r>
            <a:r>
              <a:rPr lang="en-US" sz="1900" u="sng" dirty="0">
                <a:hlinkClick r:id="rId2"/>
              </a:rPr>
              <a:t>http://</a:t>
            </a:r>
            <a:r>
              <a:rPr lang="en-US" sz="1900" u="sng" dirty="0" smtClean="0">
                <a:hlinkClick r:id="rId2"/>
              </a:rPr>
              <a:t>www.ashg.org/education/everyone_1.shtml</a:t>
            </a:r>
            <a:r>
              <a:rPr lang="en-US" sz="1900" dirty="0"/>
              <a:t> </a:t>
            </a:r>
            <a:r>
              <a:rPr lang="en-US" sz="1900" dirty="0" smtClean="0"/>
              <a:t>American </a:t>
            </a:r>
            <a:r>
              <a:rPr lang="en-US" sz="1900" dirty="0"/>
              <a:t>Society of Human Genetics.  </a:t>
            </a:r>
            <a:r>
              <a:rPr lang="en-US" sz="1900" dirty="0" smtClean="0"/>
              <a:t>A quick </a:t>
            </a:r>
            <a:r>
              <a:rPr lang="en-US" sz="1900" dirty="0"/>
              <a:t>and easy introduction to </a:t>
            </a:r>
            <a:r>
              <a:rPr lang="en-US" sz="1900" dirty="0" smtClean="0"/>
              <a:t>genetics with links for additional information.</a:t>
            </a:r>
          </a:p>
          <a:p>
            <a:pPr lvl="2"/>
            <a:r>
              <a:rPr lang="en-US" sz="1900" dirty="0" smtClean="0"/>
              <a:t>Kahn Academy </a:t>
            </a:r>
          </a:p>
          <a:p>
            <a:pPr marL="914400" lvl="2" indent="0">
              <a:buNone/>
            </a:pPr>
            <a:r>
              <a:rPr lang="en-US" sz="1900" u="sng" dirty="0">
                <a:solidFill>
                  <a:srgbClr val="3D24A6"/>
                </a:solidFill>
                <a:hlinkClick r:id="rId3"/>
              </a:rPr>
              <a:t>https://www.khanacademy.org/search?referer=%</a:t>
            </a:r>
            <a:r>
              <a:rPr lang="en-US" sz="1900" u="sng" dirty="0" smtClean="0">
                <a:solidFill>
                  <a:srgbClr val="3D24A6"/>
                </a:solidFill>
                <a:hlinkClick r:id="rId3"/>
              </a:rPr>
              <a:t>2F&amp;page_search_query=genetics</a:t>
            </a:r>
            <a:endParaRPr lang="en-US" sz="1900" u="sng" dirty="0" smtClean="0">
              <a:solidFill>
                <a:srgbClr val="3D24A6"/>
              </a:solidFill>
            </a:endParaRPr>
          </a:p>
          <a:p>
            <a:pPr marL="914400" lvl="2" indent="0">
              <a:buNone/>
            </a:pPr>
            <a:r>
              <a:rPr lang="en-US" sz="1900" dirty="0" smtClean="0"/>
              <a:t>Centers </a:t>
            </a:r>
            <a:r>
              <a:rPr lang="en-US" sz="1900" dirty="0" smtClean="0"/>
              <a:t>for Disease Control and Prevention(CDC) 2001</a:t>
            </a:r>
          </a:p>
          <a:p>
            <a:pPr marL="1198563" lvl="2" indent="-284163">
              <a:buNone/>
            </a:pPr>
            <a:r>
              <a:rPr lang="en-US" sz="1900" dirty="0" smtClean="0"/>
              <a:t>     Genetics &amp; Genomics Competencies for Public Health Professionals     </a:t>
            </a:r>
            <a:r>
              <a:rPr lang="en-US" sz="1900" dirty="0" smtClean="0">
                <a:hlinkClick r:id="rId4"/>
              </a:rPr>
              <a:t>http://www.cdc.gov/genomics</a:t>
            </a:r>
            <a:endParaRPr lang="en-US" sz="1900" dirty="0" smtClean="0"/>
          </a:p>
          <a:p>
            <a:pPr lvl="2"/>
            <a:r>
              <a:rPr lang="en-US" sz="1900" dirty="0" smtClean="0"/>
              <a:t>National Institutes of Health (NIH)  </a:t>
            </a:r>
            <a:r>
              <a:rPr lang="en-US" sz="1900" dirty="0" smtClean="0">
                <a:hlinkClick r:id="rId5"/>
              </a:rPr>
              <a:t>http://www.nih.gov</a:t>
            </a:r>
            <a:r>
              <a:rPr lang="en-US" sz="1900" dirty="0" smtClean="0"/>
              <a:t>  </a:t>
            </a:r>
          </a:p>
          <a:p>
            <a:pPr lvl="2"/>
            <a:r>
              <a:rPr lang="en-US" sz="1900" dirty="0" smtClean="0"/>
              <a:t>National Institutes </a:t>
            </a:r>
            <a:r>
              <a:rPr lang="en-US" sz="1900" dirty="0"/>
              <a:t>of </a:t>
            </a:r>
            <a:r>
              <a:rPr lang="en-US" sz="1900" dirty="0" smtClean="0"/>
              <a:t>Health National Genome Research Institute </a:t>
            </a:r>
            <a:r>
              <a:rPr lang="en-US" sz="1900" dirty="0" smtClean="0">
                <a:hlinkClick r:id="rId6"/>
              </a:rPr>
              <a:t>http://www.genome.gov</a:t>
            </a:r>
            <a:r>
              <a:rPr lang="en-US" sz="1900" dirty="0" smtClean="0"/>
              <a:t> </a:t>
            </a:r>
          </a:p>
          <a:p>
            <a:pPr lvl="2"/>
            <a:r>
              <a:rPr lang="en-US" sz="1900" i="1" dirty="0" smtClean="0"/>
              <a:t>Genetics/Genomics Competency Center for Education</a:t>
            </a:r>
          </a:p>
          <a:p>
            <a:pPr marL="914400" lvl="2" indent="0">
              <a:buNone/>
            </a:pPr>
            <a:r>
              <a:rPr lang="en-US" sz="1900" dirty="0" smtClean="0"/>
              <a:t>      </a:t>
            </a:r>
            <a:r>
              <a:rPr lang="en-US" sz="1900" dirty="0" smtClean="0">
                <a:hlinkClick r:id="rId7"/>
              </a:rPr>
              <a:t>http://www.g-2-c-2.org</a:t>
            </a:r>
            <a:r>
              <a:rPr lang="en-US" sz="1900" dirty="0" smtClean="0"/>
              <a:t> </a:t>
            </a:r>
          </a:p>
          <a:p>
            <a:pPr marL="914400" lvl="2" indent="0">
              <a:buNone/>
            </a:pPr>
            <a:endParaRPr lang="en-US" sz="2000" dirty="0" smtClean="0"/>
          </a:p>
          <a:p>
            <a:pPr marL="914400" lvl="2" indent="0">
              <a:buNone/>
            </a:pPr>
            <a:endParaRPr lang="en-US" sz="16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4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dirty="0" smtClean="0"/>
              <a:t>Begin by Assessing Your Institutional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1"/>
            <a:ext cx="8229600" cy="3733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What is already in place </a:t>
            </a:r>
          </a:p>
          <a:p>
            <a:pPr lvl="1"/>
            <a:r>
              <a:rPr lang="en-US" dirty="0" smtClean="0"/>
              <a:t>Clinical experts or genetic specialists (i.e., Genetic Counselors/Geneticists/Advanced Practice Nurses)</a:t>
            </a:r>
          </a:p>
          <a:p>
            <a:pPr lvl="1"/>
            <a:r>
              <a:rPr lang="en-US" dirty="0" smtClean="0"/>
              <a:t>Electronic Medical Record that supports documentation of genetic information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Survey workforce knowledge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accent1"/>
                </a:solidFill>
                <a:hlinkClick r:id="rId2"/>
              </a:rPr>
              <a:t>http</a:t>
            </a:r>
            <a:r>
              <a:rPr lang="en-US" dirty="0">
                <a:solidFill>
                  <a:schemeClr val="accent1"/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accent1"/>
                </a:solidFill>
                <a:hlinkClick r:id="rId2"/>
              </a:rPr>
              <a:t>www.genome.gov/Pages/Health/HealthCareProvidersInfo/GGNPSurvey_2.5%207-2-2014.pdf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Your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Determine what you would like to accomplish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endParaRPr lang="en-US" sz="1000" dirty="0"/>
          </a:p>
          <a:p>
            <a:pPr lvl="1"/>
            <a:r>
              <a:rPr lang="en-US" dirty="0" smtClean="0"/>
              <a:t>Assess clinical programs/service lines that may benefit from genetics and genomics education</a:t>
            </a:r>
          </a:p>
          <a:p>
            <a:pPr lvl="1"/>
            <a:endParaRPr lang="en-US" sz="1000" dirty="0" smtClean="0"/>
          </a:p>
          <a:p>
            <a:pPr lvl="1"/>
            <a:r>
              <a:rPr lang="en-US" dirty="0" smtClean="0"/>
              <a:t>If used, analyze survey results to determine learning needs/knowledge gaps</a:t>
            </a:r>
          </a:p>
          <a:p>
            <a:pPr lvl="1"/>
            <a:endParaRPr lang="en-US" sz="1200" dirty="0" smtClean="0"/>
          </a:p>
          <a:p>
            <a:pPr lvl="1"/>
            <a:r>
              <a:rPr lang="en-US" dirty="0" smtClean="0"/>
              <a:t>Brainstorm with organizational stakeholders about where you want to go, why, and 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3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Build a team</a:t>
            </a:r>
          </a:p>
          <a:p>
            <a:pPr lvl="1"/>
            <a:r>
              <a:rPr lang="en-US" dirty="0" smtClean="0"/>
              <a:t>Use champions to assist with identifying goals, objectives, timeline, delegation of work, and development of ideas and training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dirty="0" smtClean="0"/>
              <a:t>Develop a strategy &amp; timeline for training and getting information to colleagues</a:t>
            </a:r>
          </a:p>
          <a:p>
            <a:pPr lvl="1"/>
            <a:r>
              <a:rPr lang="en-US" dirty="0" smtClean="0"/>
              <a:t>Work with administration to incorporate into overall strategic plan/nursing goals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 the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Assess your organizational environment</a:t>
            </a:r>
          </a:p>
          <a:p>
            <a:pPr marL="857250" lvl="1" indent="-457200"/>
            <a:r>
              <a:rPr lang="en-US" dirty="0" smtClean="0"/>
              <a:t>Who is your target audience?</a:t>
            </a:r>
          </a:p>
          <a:p>
            <a:pPr marL="857250" lvl="1" indent="-457200"/>
            <a:r>
              <a:rPr lang="en-US" dirty="0" smtClean="0"/>
              <a:t>What is your goal?</a:t>
            </a:r>
          </a:p>
          <a:p>
            <a:pPr marL="857250" lvl="1" indent="-457200"/>
            <a:r>
              <a:rPr lang="en-US" dirty="0" smtClean="0"/>
              <a:t>What strategies will work best?</a:t>
            </a:r>
          </a:p>
          <a:p>
            <a:pPr marL="857250" lvl="1" indent="-457200"/>
            <a:r>
              <a:rPr lang="en-US" dirty="0" smtClean="0"/>
              <a:t>When and how will you determine the impact of interventions used?</a:t>
            </a:r>
          </a:p>
          <a:p>
            <a:pPr marL="40005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0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Training Strategies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Methods for getting the information to staff</a:t>
            </a:r>
          </a:p>
          <a:p>
            <a:pPr lvl="1"/>
            <a:r>
              <a:rPr lang="en-US" dirty="0" err="1" smtClean="0"/>
              <a:t>Inservices</a:t>
            </a:r>
            <a:endParaRPr lang="en-US" dirty="0" smtClean="0"/>
          </a:p>
          <a:p>
            <a:pPr lvl="1"/>
            <a:r>
              <a:rPr lang="en-US" dirty="0" smtClean="0"/>
              <a:t>Case Presentations</a:t>
            </a:r>
          </a:p>
          <a:p>
            <a:pPr lvl="1"/>
            <a:r>
              <a:rPr lang="en-US" dirty="0" smtClean="0"/>
              <a:t>On-line learning</a:t>
            </a:r>
          </a:p>
          <a:p>
            <a:pPr lvl="1"/>
            <a:r>
              <a:rPr lang="en-US" dirty="0" smtClean="0"/>
              <a:t>Linking with other initiatives and current events</a:t>
            </a:r>
          </a:p>
          <a:p>
            <a:pPr lvl="1"/>
            <a:r>
              <a:rPr lang="en-US" dirty="0" smtClean="0"/>
              <a:t>Other options, Review Tab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5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the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/>
              <a:t>Brand your initiative as something unique and special to your organization</a:t>
            </a:r>
          </a:p>
          <a:p>
            <a:r>
              <a:rPr lang="en-US" dirty="0" smtClean="0"/>
              <a:t>Make others aware of the need and opportunity</a:t>
            </a:r>
          </a:p>
          <a:p>
            <a:r>
              <a:rPr lang="en-US"/>
              <a:t>Be creative and have fun</a:t>
            </a:r>
            <a:r>
              <a:rPr lang="en-US" smtClean="0"/>
              <a:t>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Genetics/Genomics Education</a:t>
            </a:r>
            <a:br>
              <a:rPr lang="en-US" dirty="0" smtClean="0"/>
            </a:br>
            <a:r>
              <a:rPr lang="en-US" dirty="0" smtClean="0"/>
              <a:t> Action Plan for Nursing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56588" cy="4880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93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270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Not an expert in Genetics &amp; Genomics? You don’t need to be!</vt:lpstr>
      <vt:lpstr>Begin by Assessing Your Institutional Environment</vt:lpstr>
      <vt:lpstr>Set Your Goals</vt:lpstr>
      <vt:lpstr>Develop a Plan</vt:lpstr>
      <vt:lpstr>Consider the Scope</vt:lpstr>
      <vt:lpstr> Training Strategies </vt:lpstr>
      <vt:lpstr>Marketing the Initiative</vt:lpstr>
      <vt:lpstr> Genetics/Genomics Education  Action Plan for Nursing </vt:lpstr>
    </vt:vector>
  </TitlesOfParts>
  <Company>South Shore Hospital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MINC Logo here</dc:title>
  <dc:creator>tildenb</dc:creator>
  <cp:lastModifiedBy>Cathy Glennon</cp:lastModifiedBy>
  <cp:revision>32</cp:revision>
  <dcterms:created xsi:type="dcterms:W3CDTF">2015-12-26T13:12:10Z</dcterms:created>
  <dcterms:modified xsi:type="dcterms:W3CDTF">2017-05-26T17:19:01Z</dcterms:modified>
</cp:coreProperties>
</file>