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38404800" cy="19202400"/>
  <p:notesSz cx="6950075" cy="11979275"/>
  <p:custDataLst>
    <p:tags r:id="rId4"/>
  </p:custDataLst>
  <p:defaultTextStyle>
    <a:defPPr>
      <a:defRPr lang="en-US"/>
    </a:defPPr>
    <a:lvl1pPr marL="0" algn="l" defTabSz="1877947" rtl="0" eaLnBrk="1" latinLnBrk="0" hangingPunct="1">
      <a:defRPr sz="3700" kern="1200">
        <a:solidFill>
          <a:schemeClr val="tx1"/>
        </a:solidFill>
        <a:latin typeface="+mn-lt"/>
        <a:ea typeface="+mn-ea"/>
        <a:cs typeface="+mn-cs"/>
      </a:defRPr>
    </a:lvl1pPr>
    <a:lvl2pPr marL="938973" algn="l" defTabSz="1877947" rtl="0" eaLnBrk="1" latinLnBrk="0" hangingPunct="1">
      <a:defRPr sz="3700" kern="1200">
        <a:solidFill>
          <a:schemeClr val="tx1"/>
        </a:solidFill>
        <a:latin typeface="+mn-lt"/>
        <a:ea typeface="+mn-ea"/>
        <a:cs typeface="+mn-cs"/>
      </a:defRPr>
    </a:lvl2pPr>
    <a:lvl3pPr marL="1877947" algn="l" defTabSz="1877947" rtl="0" eaLnBrk="1" latinLnBrk="0" hangingPunct="1">
      <a:defRPr sz="3700" kern="1200">
        <a:solidFill>
          <a:schemeClr val="tx1"/>
        </a:solidFill>
        <a:latin typeface="+mn-lt"/>
        <a:ea typeface="+mn-ea"/>
        <a:cs typeface="+mn-cs"/>
      </a:defRPr>
    </a:lvl3pPr>
    <a:lvl4pPr marL="2816920" algn="l" defTabSz="1877947" rtl="0" eaLnBrk="1" latinLnBrk="0" hangingPunct="1">
      <a:defRPr sz="3700" kern="1200">
        <a:solidFill>
          <a:schemeClr val="tx1"/>
        </a:solidFill>
        <a:latin typeface="+mn-lt"/>
        <a:ea typeface="+mn-ea"/>
        <a:cs typeface="+mn-cs"/>
      </a:defRPr>
    </a:lvl4pPr>
    <a:lvl5pPr marL="3755895" algn="l" defTabSz="1877947" rtl="0" eaLnBrk="1" latinLnBrk="0" hangingPunct="1">
      <a:defRPr sz="3700" kern="1200">
        <a:solidFill>
          <a:schemeClr val="tx1"/>
        </a:solidFill>
        <a:latin typeface="+mn-lt"/>
        <a:ea typeface="+mn-ea"/>
        <a:cs typeface="+mn-cs"/>
      </a:defRPr>
    </a:lvl5pPr>
    <a:lvl6pPr marL="4694868" algn="l" defTabSz="1877947" rtl="0" eaLnBrk="1" latinLnBrk="0" hangingPunct="1">
      <a:defRPr sz="3700" kern="1200">
        <a:solidFill>
          <a:schemeClr val="tx1"/>
        </a:solidFill>
        <a:latin typeface="+mn-lt"/>
        <a:ea typeface="+mn-ea"/>
        <a:cs typeface="+mn-cs"/>
      </a:defRPr>
    </a:lvl6pPr>
    <a:lvl7pPr marL="5633842" algn="l" defTabSz="1877947" rtl="0" eaLnBrk="1" latinLnBrk="0" hangingPunct="1">
      <a:defRPr sz="3700" kern="1200">
        <a:solidFill>
          <a:schemeClr val="tx1"/>
        </a:solidFill>
        <a:latin typeface="+mn-lt"/>
        <a:ea typeface="+mn-ea"/>
        <a:cs typeface="+mn-cs"/>
      </a:defRPr>
    </a:lvl7pPr>
    <a:lvl8pPr marL="6572815" algn="l" defTabSz="1877947" rtl="0" eaLnBrk="1" latinLnBrk="0" hangingPunct="1">
      <a:defRPr sz="3700" kern="1200">
        <a:solidFill>
          <a:schemeClr val="tx1"/>
        </a:solidFill>
        <a:latin typeface="+mn-lt"/>
        <a:ea typeface="+mn-ea"/>
        <a:cs typeface="+mn-cs"/>
      </a:defRPr>
    </a:lvl8pPr>
    <a:lvl9pPr marL="7511788" algn="l" defTabSz="1877947" rtl="0" eaLnBrk="1" latinLnBrk="0" hangingPunct="1">
      <a:defRPr sz="3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768" userDrawn="1">
          <p15:clr>
            <a:srgbClr val="A4A3A4"/>
          </p15:clr>
        </p15:guide>
        <p15:guide id="2" orient="horz" pos="720">
          <p15:clr>
            <a:srgbClr val="A4A3A4"/>
          </p15:clr>
        </p15:guide>
        <p15:guide id="3" pos="12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760" autoAdjust="0"/>
  </p:normalViewPr>
  <p:slideViewPr>
    <p:cSldViewPr>
      <p:cViewPr>
        <p:scale>
          <a:sx n="40" d="100"/>
          <a:sy n="40" d="100"/>
        </p:scale>
        <p:origin x="2309" y="-96"/>
      </p:cViewPr>
      <p:guideLst>
        <p:guide orient="horz" pos="6768"/>
        <p:guide orient="horz" pos="720"/>
        <p:guide pos="1214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598964"/>
          </a:xfrm>
          <a:prstGeom prst="rect">
            <a:avLst/>
          </a:prstGeom>
        </p:spPr>
        <p:txBody>
          <a:bodyPr vert="horz" lIns="92818" tIns="46409" rIns="92818" bIns="46409" rtlCol="0"/>
          <a:lstStyle>
            <a:lvl1pPr algn="l">
              <a:defRPr sz="1200"/>
            </a:lvl1pPr>
          </a:lstStyle>
          <a:p>
            <a:endParaRPr lang="en-US"/>
          </a:p>
        </p:txBody>
      </p:sp>
      <p:sp>
        <p:nvSpPr>
          <p:cNvPr id="3" name="Date Placeholder 2"/>
          <p:cNvSpPr>
            <a:spLocks noGrp="1"/>
          </p:cNvSpPr>
          <p:nvPr>
            <p:ph type="dt" idx="1"/>
          </p:nvPr>
        </p:nvSpPr>
        <p:spPr>
          <a:xfrm>
            <a:off x="3936768" y="0"/>
            <a:ext cx="3011699" cy="598964"/>
          </a:xfrm>
          <a:prstGeom prst="rect">
            <a:avLst/>
          </a:prstGeom>
        </p:spPr>
        <p:txBody>
          <a:bodyPr vert="horz" lIns="92818" tIns="46409" rIns="92818" bIns="46409" rtlCol="0"/>
          <a:lstStyle>
            <a:lvl1pPr algn="r">
              <a:defRPr sz="1200"/>
            </a:lvl1pPr>
          </a:lstStyle>
          <a:p>
            <a:fld id="{2DD0A0B5-F230-43F8-BB23-95E78CC31D9A}" type="datetimeFigureOut">
              <a:rPr lang="en-US" smtClean="0"/>
              <a:t>8/2/2016</a:t>
            </a:fld>
            <a:endParaRPr lang="en-US"/>
          </a:p>
        </p:txBody>
      </p:sp>
      <p:sp>
        <p:nvSpPr>
          <p:cNvPr id="4" name="Slide Image Placeholder 3"/>
          <p:cNvSpPr>
            <a:spLocks noGrp="1" noRot="1" noChangeAspect="1"/>
          </p:cNvSpPr>
          <p:nvPr>
            <p:ph type="sldImg" idx="2"/>
          </p:nvPr>
        </p:nvSpPr>
        <p:spPr>
          <a:xfrm>
            <a:off x="-1019175" y="896938"/>
            <a:ext cx="8988425" cy="4494212"/>
          </a:xfrm>
          <a:prstGeom prst="rect">
            <a:avLst/>
          </a:prstGeom>
          <a:noFill/>
          <a:ln w="12700">
            <a:solidFill>
              <a:prstClr val="black"/>
            </a:solidFill>
          </a:ln>
        </p:spPr>
        <p:txBody>
          <a:bodyPr vert="horz" lIns="92818" tIns="46409" rIns="92818" bIns="46409" rtlCol="0" anchor="ctr"/>
          <a:lstStyle/>
          <a:p>
            <a:endParaRPr lang="en-US"/>
          </a:p>
        </p:txBody>
      </p:sp>
      <p:sp>
        <p:nvSpPr>
          <p:cNvPr id="5" name="Notes Placeholder 4"/>
          <p:cNvSpPr>
            <a:spLocks noGrp="1"/>
          </p:cNvSpPr>
          <p:nvPr>
            <p:ph type="body" sz="quarter" idx="3"/>
          </p:nvPr>
        </p:nvSpPr>
        <p:spPr>
          <a:xfrm>
            <a:off x="695008" y="5690156"/>
            <a:ext cx="5560060" cy="5390674"/>
          </a:xfrm>
          <a:prstGeom prst="rect">
            <a:avLst/>
          </a:prstGeom>
        </p:spPr>
        <p:txBody>
          <a:bodyPr vert="horz" lIns="92818" tIns="46409" rIns="92818" bIns="464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1378232"/>
            <a:ext cx="3011699" cy="598964"/>
          </a:xfrm>
          <a:prstGeom prst="rect">
            <a:avLst/>
          </a:prstGeom>
        </p:spPr>
        <p:txBody>
          <a:bodyPr vert="horz" lIns="92818" tIns="46409" rIns="92818" bIns="46409"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11378232"/>
            <a:ext cx="3011699" cy="598964"/>
          </a:xfrm>
          <a:prstGeom prst="rect">
            <a:avLst/>
          </a:prstGeom>
        </p:spPr>
        <p:txBody>
          <a:bodyPr vert="horz" lIns="92818" tIns="46409" rIns="92818" bIns="46409" rtlCol="0" anchor="b"/>
          <a:lstStyle>
            <a:lvl1pPr algn="r">
              <a:defRPr sz="1200"/>
            </a:lvl1pPr>
          </a:lstStyle>
          <a:p>
            <a:fld id="{94381367-DEAE-4F5C-99F8-FFAAEDC9D4AA}" type="slidenum">
              <a:rPr lang="en-US" smtClean="0"/>
              <a:t>‹#›</a:t>
            </a:fld>
            <a:endParaRPr lang="en-US"/>
          </a:p>
        </p:txBody>
      </p:sp>
    </p:spTree>
    <p:extLst>
      <p:ext uri="{BB962C8B-B14F-4D97-AF65-F5344CB8AC3E}">
        <p14:creationId xmlns:p14="http://schemas.microsoft.com/office/powerpoint/2010/main" val="3481296141"/>
      </p:ext>
    </p:extLst>
  </p:cSld>
  <p:clrMap bg1="lt1" tx1="dk1" bg2="lt2" tx2="dk2" accent1="accent1" accent2="accent2" accent3="accent3" accent4="accent4" accent5="accent5" accent6="accent6" hlink="hlink" folHlink="folHlink"/>
  <p:notesStyle>
    <a:lvl1pPr marL="0" algn="l" defTabSz="1877947" rtl="0" eaLnBrk="1" latinLnBrk="0" hangingPunct="1">
      <a:defRPr sz="2400" kern="1200">
        <a:solidFill>
          <a:schemeClr val="tx1"/>
        </a:solidFill>
        <a:latin typeface="+mn-lt"/>
        <a:ea typeface="+mn-ea"/>
        <a:cs typeface="+mn-cs"/>
      </a:defRPr>
    </a:lvl1pPr>
    <a:lvl2pPr marL="938973" algn="l" defTabSz="1877947" rtl="0" eaLnBrk="1" latinLnBrk="0" hangingPunct="1">
      <a:defRPr sz="2400" kern="1200">
        <a:solidFill>
          <a:schemeClr val="tx1"/>
        </a:solidFill>
        <a:latin typeface="+mn-lt"/>
        <a:ea typeface="+mn-ea"/>
        <a:cs typeface="+mn-cs"/>
      </a:defRPr>
    </a:lvl2pPr>
    <a:lvl3pPr marL="1877947" algn="l" defTabSz="1877947" rtl="0" eaLnBrk="1" latinLnBrk="0" hangingPunct="1">
      <a:defRPr sz="2400" kern="1200">
        <a:solidFill>
          <a:schemeClr val="tx1"/>
        </a:solidFill>
        <a:latin typeface="+mn-lt"/>
        <a:ea typeface="+mn-ea"/>
        <a:cs typeface="+mn-cs"/>
      </a:defRPr>
    </a:lvl3pPr>
    <a:lvl4pPr marL="2816920" algn="l" defTabSz="1877947" rtl="0" eaLnBrk="1" latinLnBrk="0" hangingPunct="1">
      <a:defRPr sz="2400" kern="1200">
        <a:solidFill>
          <a:schemeClr val="tx1"/>
        </a:solidFill>
        <a:latin typeface="+mn-lt"/>
        <a:ea typeface="+mn-ea"/>
        <a:cs typeface="+mn-cs"/>
      </a:defRPr>
    </a:lvl4pPr>
    <a:lvl5pPr marL="3755895" algn="l" defTabSz="1877947" rtl="0" eaLnBrk="1" latinLnBrk="0" hangingPunct="1">
      <a:defRPr sz="2400" kern="1200">
        <a:solidFill>
          <a:schemeClr val="tx1"/>
        </a:solidFill>
        <a:latin typeface="+mn-lt"/>
        <a:ea typeface="+mn-ea"/>
        <a:cs typeface="+mn-cs"/>
      </a:defRPr>
    </a:lvl5pPr>
    <a:lvl6pPr marL="4694868" algn="l" defTabSz="1877947" rtl="0" eaLnBrk="1" latinLnBrk="0" hangingPunct="1">
      <a:defRPr sz="2400" kern="1200">
        <a:solidFill>
          <a:schemeClr val="tx1"/>
        </a:solidFill>
        <a:latin typeface="+mn-lt"/>
        <a:ea typeface="+mn-ea"/>
        <a:cs typeface="+mn-cs"/>
      </a:defRPr>
    </a:lvl6pPr>
    <a:lvl7pPr marL="5633842" algn="l" defTabSz="1877947" rtl="0" eaLnBrk="1" latinLnBrk="0" hangingPunct="1">
      <a:defRPr sz="2400" kern="1200">
        <a:solidFill>
          <a:schemeClr val="tx1"/>
        </a:solidFill>
        <a:latin typeface="+mn-lt"/>
        <a:ea typeface="+mn-ea"/>
        <a:cs typeface="+mn-cs"/>
      </a:defRPr>
    </a:lvl7pPr>
    <a:lvl8pPr marL="6572815" algn="l" defTabSz="1877947" rtl="0" eaLnBrk="1" latinLnBrk="0" hangingPunct="1">
      <a:defRPr sz="2400" kern="1200">
        <a:solidFill>
          <a:schemeClr val="tx1"/>
        </a:solidFill>
        <a:latin typeface="+mn-lt"/>
        <a:ea typeface="+mn-ea"/>
        <a:cs typeface="+mn-cs"/>
      </a:defRPr>
    </a:lvl8pPr>
    <a:lvl9pPr marL="7511788" algn="l" defTabSz="187794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9175" y="896938"/>
            <a:ext cx="8988425" cy="4494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381367-DEAE-4F5C-99F8-FFAAEDC9D4AA}" type="slidenum">
              <a:rPr lang="en-US" smtClean="0"/>
              <a:t>1</a:t>
            </a:fld>
            <a:endParaRPr lang="en-US"/>
          </a:p>
        </p:txBody>
      </p:sp>
    </p:spTree>
    <p:extLst>
      <p:ext uri="{BB962C8B-B14F-4D97-AF65-F5344CB8AC3E}">
        <p14:creationId xmlns:p14="http://schemas.microsoft.com/office/powerpoint/2010/main" val="72225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5965191"/>
            <a:ext cx="32644080" cy="411607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0881360"/>
            <a:ext cx="26883360" cy="4907280"/>
          </a:xfrm>
        </p:spPr>
        <p:txBody>
          <a:bodyPr/>
          <a:lstStyle>
            <a:lvl1pPr marL="0" indent="0" algn="ctr">
              <a:buNone/>
              <a:defRPr>
                <a:solidFill>
                  <a:schemeClr val="tx1">
                    <a:tint val="75000"/>
                  </a:schemeClr>
                </a:solidFill>
              </a:defRPr>
            </a:lvl1pPr>
            <a:lvl2pPr marL="938973" indent="0" algn="ctr">
              <a:buNone/>
              <a:defRPr>
                <a:solidFill>
                  <a:schemeClr val="tx1">
                    <a:tint val="75000"/>
                  </a:schemeClr>
                </a:solidFill>
              </a:defRPr>
            </a:lvl2pPr>
            <a:lvl3pPr marL="1877947" indent="0" algn="ctr">
              <a:buNone/>
              <a:defRPr>
                <a:solidFill>
                  <a:schemeClr val="tx1">
                    <a:tint val="75000"/>
                  </a:schemeClr>
                </a:solidFill>
              </a:defRPr>
            </a:lvl3pPr>
            <a:lvl4pPr marL="2816920" indent="0" algn="ctr">
              <a:buNone/>
              <a:defRPr>
                <a:solidFill>
                  <a:schemeClr val="tx1">
                    <a:tint val="75000"/>
                  </a:schemeClr>
                </a:solidFill>
              </a:defRPr>
            </a:lvl4pPr>
            <a:lvl5pPr marL="3755895" indent="0" algn="ctr">
              <a:buNone/>
              <a:defRPr>
                <a:solidFill>
                  <a:schemeClr val="tx1">
                    <a:tint val="75000"/>
                  </a:schemeClr>
                </a:solidFill>
              </a:defRPr>
            </a:lvl5pPr>
            <a:lvl6pPr marL="4694868" indent="0" algn="ctr">
              <a:buNone/>
              <a:defRPr>
                <a:solidFill>
                  <a:schemeClr val="tx1">
                    <a:tint val="75000"/>
                  </a:schemeClr>
                </a:solidFill>
              </a:defRPr>
            </a:lvl6pPr>
            <a:lvl7pPr marL="5633842" indent="0" algn="ctr">
              <a:buNone/>
              <a:defRPr>
                <a:solidFill>
                  <a:schemeClr val="tx1">
                    <a:tint val="75000"/>
                  </a:schemeClr>
                </a:solidFill>
              </a:defRPr>
            </a:lvl7pPr>
            <a:lvl8pPr marL="6572815" indent="0" algn="ctr">
              <a:buNone/>
              <a:defRPr>
                <a:solidFill>
                  <a:schemeClr val="tx1">
                    <a:tint val="75000"/>
                  </a:schemeClr>
                </a:solidFill>
              </a:defRPr>
            </a:lvl8pPr>
            <a:lvl9pPr marL="75117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82918D-A8EB-43F8-B6EE-33F4EC0D0048}"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91CC0-53FD-4003-9C72-867C0ED1D9CE}" type="slidenum">
              <a:rPr lang="en-US" smtClean="0"/>
              <a:t>‹#›</a:t>
            </a:fld>
            <a:endParaRPr lang="en-US"/>
          </a:p>
        </p:txBody>
      </p:sp>
    </p:spTree>
    <p:extLst>
      <p:ext uri="{BB962C8B-B14F-4D97-AF65-F5344CB8AC3E}">
        <p14:creationId xmlns:p14="http://schemas.microsoft.com/office/powerpoint/2010/main" val="167410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2918D-A8EB-43F8-B6EE-33F4EC0D0048}"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91CC0-53FD-4003-9C72-867C0ED1D9CE}" type="slidenum">
              <a:rPr lang="en-US" smtClean="0"/>
              <a:t>‹#›</a:t>
            </a:fld>
            <a:endParaRPr lang="en-US"/>
          </a:p>
        </p:txBody>
      </p:sp>
    </p:spTree>
    <p:extLst>
      <p:ext uri="{BB962C8B-B14F-4D97-AF65-F5344CB8AC3E}">
        <p14:creationId xmlns:p14="http://schemas.microsoft.com/office/powerpoint/2010/main" val="1835339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473976" y="2151382"/>
            <a:ext cx="18142271" cy="458768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33843" y="2151382"/>
            <a:ext cx="53800055" cy="458768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2918D-A8EB-43F8-B6EE-33F4EC0D0048}"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91CC0-53FD-4003-9C72-867C0ED1D9CE}" type="slidenum">
              <a:rPr lang="en-US" smtClean="0"/>
              <a:t>‹#›</a:t>
            </a:fld>
            <a:endParaRPr lang="en-US"/>
          </a:p>
        </p:txBody>
      </p:sp>
    </p:spTree>
    <p:extLst>
      <p:ext uri="{BB962C8B-B14F-4D97-AF65-F5344CB8AC3E}">
        <p14:creationId xmlns:p14="http://schemas.microsoft.com/office/powerpoint/2010/main" val="363097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2918D-A8EB-43F8-B6EE-33F4EC0D0048}"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91CC0-53FD-4003-9C72-867C0ED1D9CE}" type="slidenum">
              <a:rPr lang="en-US" smtClean="0"/>
              <a:t>‹#›</a:t>
            </a:fld>
            <a:endParaRPr lang="en-US"/>
          </a:p>
        </p:txBody>
      </p:sp>
    </p:spTree>
    <p:extLst>
      <p:ext uri="{BB962C8B-B14F-4D97-AF65-F5344CB8AC3E}">
        <p14:creationId xmlns:p14="http://schemas.microsoft.com/office/powerpoint/2010/main" val="165266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12339321"/>
            <a:ext cx="32644080" cy="3813810"/>
          </a:xfrm>
        </p:spPr>
        <p:txBody>
          <a:bodyPr anchor="t"/>
          <a:lstStyle>
            <a:lvl1pPr algn="l">
              <a:defRPr sz="82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8138800"/>
            <a:ext cx="32644080" cy="4200524"/>
          </a:xfrm>
        </p:spPr>
        <p:txBody>
          <a:bodyPr anchor="b"/>
          <a:lstStyle>
            <a:lvl1pPr marL="0" indent="0">
              <a:buNone/>
              <a:defRPr sz="4100">
                <a:solidFill>
                  <a:schemeClr val="tx1">
                    <a:tint val="75000"/>
                  </a:schemeClr>
                </a:solidFill>
              </a:defRPr>
            </a:lvl1pPr>
            <a:lvl2pPr marL="938973" indent="0">
              <a:buNone/>
              <a:defRPr sz="3700">
                <a:solidFill>
                  <a:schemeClr val="tx1">
                    <a:tint val="75000"/>
                  </a:schemeClr>
                </a:solidFill>
              </a:defRPr>
            </a:lvl2pPr>
            <a:lvl3pPr marL="1877947" indent="0">
              <a:buNone/>
              <a:defRPr sz="3200">
                <a:solidFill>
                  <a:schemeClr val="tx1">
                    <a:tint val="75000"/>
                  </a:schemeClr>
                </a:solidFill>
              </a:defRPr>
            </a:lvl3pPr>
            <a:lvl4pPr marL="2816920" indent="0">
              <a:buNone/>
              <a:defRPr sz="2900">
                <a:solidFill>
                  <a:schemeClr val="tx1">
                    <a:tint val="75000"/>
                  </a:schemeClr>
                </a:solidFill>
              </a:defRPr>
            </a:lvl4pPr>
            <a:lvl5pPr marL="3755895" indent="0">
              <a:buNone/>
              <a:defRPr sz="2900">
                <a:solidFill>
                  <a:schemeClr val="tx1">
                    <a:tint val="75000"/>
                  </a:schemeClr>
                </a:solidFill>
              </a:defRPr>
            </a:lvl5pPr>
            <a:lvl6pPr marL="4694868" indent="0">
              <a:buNone/>
              <a:defRPr sz="2900">
                <a:solidFill>
                  <a:schemeClr val="tx1">
                    <a:tint val="75000"/>
                  </a:schemeClr>
                </a:solidFill>
              </a:defRPr>
            </a:lvl6pPr>
            <a:lvl7pPr marL="5633842" indent="0">
              <a:buNone/>
              <a:defRPr sz="2900">
                <a:solidFill>
                  <a:schemeClr val="tx1">
                    <a:tint val="75000"/>
                  </a:schemeClr>
                </a:solidFill>
              </a:defRPr>
            </a:lvl7pPr>
            <a:lvl8pPr marL="6572815" indent="0">
              <a:buNone/>
              <a:defRPr sz="2900">
                <a:solidFill>
                  <a:schemeClr val="tx1">
                    <a:tint val="75000"/>
                  </a:schemeClr>
                </a:solidFill>
              </a:defRPr>
            </a:lvl8pPr>
            <a:lvl9pPr marL="7511788" indent="0">
              <a:buNone/>
              <a:defRPr sz="2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82918D-A8EB-43F8-B6EE-33F4EC0D0048}"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91CC0-53FD-4003-9C72-867C0ED1D9CE}" type="slidenum">
              <a:rPr lang="en-US" smtClean="0"/>
              <a:t>‹#›</a:t>
            </a:fld>
            <a:endParaRPr lang="en-US"/>
          </a:p>
        </p:txBody>
      </p:sp>
    </p:spTree>
    <p:extLst>
      <p:ext uri="{BB962C8B-B14F-4D97-AF65-F5344CB8AC3E}">
        <p14:creationId xmlns:p14="http://schemas.microsoft.com/office/powerpoint/2010/main" val="335277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33842" y="12543794"/>
            <a:ext cx="35971159" cy="35484436"/>
          </a:xfrm>
        </p:spPr>
        <p:txBody>
          <a:bodyPr/>
          <a:lstStyle>
            <a:lvl1pPr>
              <a:defRPr sz="5800"/>
            </a:lvl1pPr>
            <a:lvl2pPr>
              <a:defRPr sz="50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645083" y="12543794"/>
            <a:ext cx="35971165" cy="35484436"/>
          </a:xfrm>
        </p:spPr>
        <p:txBody>
          <a:bodyPr/>
          <a:lstStyle>
            <a:lvl1pPr>
              <a:defRPr sz="5800"/>
            </a:lvl1pPr>
            <a:lvl2pPr>
              <a:defRPr sz="50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82918D-A8EB-43F8-B6EE-33F4EC0D0048}"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91CC0-53FD-4003-9C72-867C0ED1D9CE}" type="slidenum">
              <a:rPr lang="en-US" smtClean="0"/>
              <a:t>‹#›</a:t>
            </a:fld>
            <a:endParaRPr lang="en-US"/>
          </a:p>
        </p:txBody>
      </p:sp>
    </p:spTree>
    <p:extLst>
      <p:ext uri="{BB962C8B-B14F-4D97-AF65-F5344CB8AC3E}">
        <p14:creationId xmlns:p14="http://schemas.microsoft.com/office/powerpoint/2010/main" val="1334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768986"/>
            <a:ext cx="34564320" cy="3200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2" y="4298318"/>
            <a:ext cx="16968791" cy="1791334"/>
          </a:xfrm>
        </p:spPr>
        <p:txBody>
          <a:bodyPr anchor="b"/>
          <a:lstStyle>
            <a:lvl1pPr marL="0" indent="0">
              <a:buNone/>
              <a:defRPr sz="5000" b="1"/>
            </a:lvl1pPr>
            <a:lvl2pPr marL="938973" indent="0">
              <a:buNone/>
              <a:defRPr sz="4100" b="1"/>
            </a:lvl2pPr>
            <a:lvl3pPr marL="1877947" indent="0">
              <a:buNone/>
              <a:defRPr sz="3700" b="1"/>
            </a:lvl3pPr>
            <a:lvl4pPr marL="2816920" indent="0">
              <a:buNone/>
              <a:defRPr sz="3200" b="1"/>
            </a:lvl4pPr>
            <a:lvl5pPr marL="3755895" indent="0">
              <a:buNone/>
              <a:defRPr sz="3200" b="1"/>
            </a:lvl5pPr>
            <a:lvl6pPr marL="4694868" indent="0">
              <a:buNone/>
              <a:defRPr sz="3200" b="1"/>
            </a:lvl6pPr>
            <a:lvl7pPr marL="5633842" indent="0">
              <a:buNone/>
              <a:defRPr sz="3200" b="1"/>
            </a:lvl7pPr>
            <a:lvl8pPr marL="6572815" indent="0">
              <a:buNone/>
              <a:defRPr sz="3200" b="1"/>
            </a:lvl8pPr>
            <a:lvl9pPr marL="7511788" indent="0">
              <a:buNone/>
              <a:defRPr sz="3200" b="1"/>
            </a:lvl9pPr>
          </a:lstStyle>
          <a:p>
            <a:pPr lvl="0"/>
            <a:r>
              <a:rPr lang="en-US" smtClean="0"/>
              <a:t>Click to edit Master text styles</a:t>
            </a:r>
          </a:p>
        </p:txBody>
      </p:sp>
      <p:sp>
        <p:nvSpPr>
          <p:cNvPr id="4" name="Content Placeholder 3"/>
          <p:cNvSpPr>
            <a:spLocks noGrp="1"/>
          </p:cNvSpPr>
          <p:nvPr>
            <p:ph sz="half" idx="2"/>
          </p:nvPr>
        </p:nvSpPr>
        <p:spPr>
          <a:xfrm>
            <a:off x="1920242" y="6089652"/>
            <a:ext cx="16968791" cy="11063606"/>
          </a:xfrm>
        </p:spPr>
        <p:txBody>
          <a:bodyPr/>
          <a:lstStyle>
            <a:lvl1pPr>
              <a:defRPr sz="5000"/>
            </a:lvl1pPr>
            <a:lvl2pPr>
              <a:defRPr sz="4100"/>
            </a:lvl2pPr>
            <a:lvl3pPr>
              <a:defRPr sz="37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8" y="4298318"/>
            <a:ext cx="16975456" cy="1791334"/>
          </a:xfrm>
        </p:spPr>
        <p:txBody>
          <a:bodyPr anchor="b"/>
          <a:lstStyle>
            <a:lvl1pPr marL="0" indent="0">
              <a:buNone/>
              <a:defRPr sz="5000" b="1"/>
            </a:lvl1pPr>
            <a:lvl2pPr marL="938973" indent="0">
              <a:buNone/>
              <a:defRPr sz="4100" b="1"/>
            </a:lvl2pPr>
            <a:lvl3pPr marL="1877947" indent="0">
              <a:buNone/>
              <a:defRPr sz="3700" b="1"/>
            </a:lvl3pPr>
            <a:lvl4pPr marL="2816920" indent="0">
              <a:buNone/>
              <a:defRPr sz="3200" b="1"/>
            </a:lvl4pPr>
            <a:lvl5pPr marL="3755895" indent="0">
              <a:buNone/>
              <a:defRPr sz="3200" b="1"/>
            </a:lvl5pPr>
            <a:lvl6pPr marL="4694868" indent="0">
              <a:buNone/>
              <a:defRPr sz="3200" b="1"/>
            </a:lvl6pPr>
            <a:lvl7pPr marL="5633842" indent="0">
              <a:buNone/>
              <a:defRPr sz="3200" b="1"/>
            </a:lvl7pPr>
            <a:lvl8pPr marL="6572815" indent="0">
              <a:buNone/>
              <a:defRPr sz="3200" b="1"/>
            </a:lvl8pPr>
            <a:lvl9pPr marL="7511788" indent="0">
              <a:buNone/>
              <a:defRPr sz="3200" b="1"/>
            </a:lvl9pPr>
          </a:lstStyle>
          <a:p>
            <a:pPr lvl="0"/>
            <a:r>
              <a:rPr lang="en-US" smtClean="0"/>
              <a:t>Click to edit Master text styles</a:t>
            </a:r>
          </a:p>
        </p:txBody>
      </p:sp>
      <p:sp>
        <p:nvSpPr>
          <p:cNvPr id="6" name="Content Placeholder 5"/>
          <p:cNvSpPr>
            <a:spLocks noGrp="1"/>
          </p:cNvSpPr>
          <p:nvPr>
            <p:ph sz="quarter" idx="4"/>
          </p:nvPr>
        </p:nvSpPr>
        <p:spPr>
          <a:xfrm>
            <a:off x="19509108" y="6089652"/>
            <a:ext cx="16975456" cy="11063606"/>
          </a:xfrm>
        </p:spPr>
        <p:txBody>
          <a:bodyPr/>
          <a:lstStyle>
            <a:lvl1pPr>
              <a:defRPr sz="5000"/>
            </a:lvl1pPr>
            <a:lvl2pPr>
              <a:defRPr sz="4100"/>
            </a:lvl2pPr>
            <a:lvl3pPr>
              <a:defRPr sz="37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2918D-A8EB-43F8-B6EE-33F4EC0D0048}"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91CC0-53FD-4003-9C72-867C0ED1D9CE}" type="slidenum">
              <a:rPr lang="en-US" smtClean="0"/>
              <a:t>‹#›</a:t>
            </a:fld>
            <a:endParaRPr lang="en-US"/>
          </a:p>
        </p:txBody>
      </p:sp>
    </p:spTree>
    <p:extLst>
      <p:ext uri="{BB962C8B-B14F-4D97-AF65-F5344CB8AC3E}">
        <p14:creationId xmlns:p14="http://schemas.microsoft.com/office/powerpoint/2010/main" val="104808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82918D-A8EB-43F8-B6EE-33F4EC0D0048}"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91CC0-53FD-4003-9C72-867C0ED1D9CE}" type="slidenum">
              <a:rPr lang="en-US" smtClean="0"/>
              <a:t>‹#›</a:t>
            </a:fld>
            <a:endParaRPr lang="en-US"/>
          </a:p>
        </p:txBody>
      </p:sp>
    </p:spTree>
    <p:extLst>
      <p:ext uri="{BB962C8B-B14F-4D97-AF65-F5344CB8AC3E}">
        <p14:creationId xmlns:p14="http://schemas.microsoft.com/office/powerpoint/2010/main" val="31298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2918D-A8EB-43F8-B6EE-33F4EC0D0048}"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91CC0-53FD-4003-9C72-867C0ED1D9CE}" type="slidenum">
              <a:rPr lang="en-US" smtClean="0"/>
              <a:t>‹#›</a:t>
            </a:fld>
            <a:endParaRPr lang="en-US"/>
          </a:p>
        </p:txBody>
      </p:sp>
    </p:spTree>
    <p:extLst>
      <p:ext uri="{BB962C8B-B14F-4D97-AF65-F5344CB8AC3E}">
        <p14:creationId xmlns:p14="http://schemas.microsoft.com/office/powerpoint/2010/main" val="128709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764540"/>
            <a:ext cx="12634915" cy="3253740"/>
          </a:xfrm>
        </p:spPr>
        <p:txBody>
          <a:bodyPr anchor="b"/>
          <a:lstStyle>
            <a:lvl1pPr algn="l">
              <a:defRPr sz="4100" b="1"/>
            </a:lvl1pPr>
          </a:lstStyle>
          <a:p>
            <a:r>
              <a:rPr lang="en-US" smtClean="0"/>
              <a:t>Click to edit Master title style</a:t>
            </a:r>
            <a:endParaRPr lang="en-US"/>
          </a:p>
        </p:txBody>
      </p:sp>
      <p:sp>
        <p:nvSpPr>
          <p:cNvPr id="3" name="Content Placeholder 2"/>
          <p:cNvSpPr>
            <a:spLocks noGrp="1"/>
          </p:cNvSpPr>
          <p:nvPr>
            <p:ph idx="1"/>
          </p:nvPr>
        </p:nvSpPr>
        <p:spPr>
          <a:xfrm>
            <a:off x="15015211" y="764544"/>
            <a:ext cx="21469350" cy="16388716"/>
          </a:xfrm>
        </p:spPr>
        <p:txBody>
          <a:bodyPr/>
          <a:lstStyle>
            <a:lvl1pPr>
              <a:defRPr sz="6500"/>
            </a:lvl1pPr>
            <a:lvl2pPr>
              <a:defRPr sz="5800"/>
            </a:lvl2pPr>
            <a:lvl3pPr>
              <a:defRPr sz="5000"/>
            </a:lvl3pPr>
            <a:lvl4pPr>
              <a:defRPr sz="4100"/>
            </a:lvl4pPr>
            <a:lvl5pPr>
              <a:defRPr sz="4100"/>
            </a:lvl5pPr>
            <a:lvl6pPr>
              <a:defRPr sz="4100"/>
            </a:lvl6pPr>
            <a:lvl7pPr>
              <a:defRPr sz="4100"/>
            </a:lvl7pPr>
            <a:lvl8pPr>
              <a:defRPr sz="4100"/>
            </a:lvl8pPr>
            <a:lvl9pPr>
              <a:defRPr sz="4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3" y="4018284"/>
            <a:ext cx="12634915" cy="13134976"/>
          </a:xfrm>
        </p:spPr>
        <p:txBody>
          <a:bodyPr/>
          <a:lstStyle>
            <a:lvl1pPr marL="0" indent="0">
              <a:buNone/>
              <a:defRPr sz="2900"/>
            </a:lvl1pPr>
            <a:lvl2pPr marL="938973" indent="0">
              <a:buNone/>
              <a:defRPr sz="2400"/>
            </a:lvl2pPr>
            <a:lvl3pPr marL="1877947" indent="0">
              <a:buNone/>
              <a:defRPr sz="2100"/>
            </a:lvl3pPr>
            <a:lvl4pPr marL="2816920" indent="0">
              <a:buNone/>
              <a:defRPr sz="1900"/>
            </a:lvl4pPr>
            <a:lvl5pPr marL="3755895" indent="0">
              <a:buNone/>
              <a:defRPr sz="1900"/>
            </a:lvl5pPr>
            <a:lvl6pPr marL="4694868" indent="0">
              <a:buNone/>
              <a:defRPr sz="1900"/>
            </a:lvl6pPr>
            <a:lvl7pPr marL="5633842" indent="0">
              <a:buNone/>
              <a:defRPr sz="1900"/>
            </a:lvl7pPr>
            <a:lvl8pPr marL="6572815" indent="0">
              <a:buNone/>
              <a:defRPr sz="1900"/>
            </a:lvl8pPr>
            <a:lvl9pPr marL="7511788" indent="0">
              <a:buNone/>
              <a:defRPr sz="1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2918D-A8EB-43F8-B6EE-33F4EC0D0048}"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91CC0-53FD-4003-9C72-867C0ED1D9CE}" type="slidenum">
              <a:rPr lang="en-US" smtClean="0"/>
              <a:t>‹#›</a:t>
            </a:fld>
            <a:endParaRPr lang="en-US"/>
          </a:p>
        </p:txBody>
      </p:sp>
    </p:spTree>
    <p:extLst>
      <p:ext uri="{BB962C8B-B14F-4D97-AF65-F5344CB8AC3E}">
        <p14:creationId xmlns:p14="http://schemas.microsoft.com/office/powerpoint/2010/main" val="275849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1" y="13441682"/>
            <a:ext cx="23042880" cy="1586866"/>
          </a:xfrm>
        </p:spPr>
        <p:txBody>
          <a:bodyPr anchor="b"/>
          <a:lstStyle>
            <a:lvl1pPr algn="l">
              <a:defRPr sz="4100" b="1"/>
            </a:lvl1pPr>
          </a:lstStyle>
          <a:p>
            <a:r>
              <a:rPr lang="en-US" smtClean="0"/>
              <a:t>Click to edit Master title style</a:t>
            </a:r>
            <a:endParaRPr lang="en-US"/>
          </a:p>
        </p:txBody>
      </p:sp>
      <p:sp>
        <p:nvSpPr>
          <p:cNvPr id="3" name="Picture Placeholder 2"/>
          <p:cNvSpPr>
            <a:spLocks noGrp="1"/>
          </p:cNvSpPr>
          <p:nvPr>
            <p:ph type="pic" idx="1"/>
          </p:nvPr>
        </p:nvSpPr>
        <p:spPr>
          <a:xfrm>
            <a:off x="7527611" y="1715770"/>
            <a:ext cx="23042880" cy="11521440"/>
          </a:xfrm>
        </p:spPr>
        <p:txBody>
          <a:bodyPr/>
          <a:lstStyle>
            <a:lvl1pPr marL="0" indent="0">
              <a:buNone/>
              <a:defRPr sz="6500"/>
            </a:lvl1pPr>
            <a:lvl2pPr marL="938973" indent="0">
              <a:buNone/>
              <a:defRPr sz="5800"/>
            </a:lvl2pPr>
            <a:lvl3pPr marL="1877947" indent="0">
              <a:buNone/>
              <a:defRPr sz="5000"/>
            </a:lvl3pPr>
            <a:lvl4pPr marL="2816920" indent="0">
              <a:buNone/>
              <a:defRPr sz="4100"/>
            </a:lvl4pPr>
            <a:lvl5pPr marL="3755895" indent="0">
              <a:buNone/>
              <a:defRPr sz="4100"/>
            </a:lvl5pPr>
            <a:lvl6pPr marL="4694868" indent="0">
              <a:buNone/>
              <a:defRPr sz="4100"/>
            </a:lvl6pPr>
            <a:lvl7pPr marL="5633842" indent="0">
              <a:buNone/>
              <a:defRPr sz="4100"/>
            </a:lvl7pPr>
            <a:lvl8pPr marL="6572815" indent="0">
              <a:buNone/>
              <a:defRPr sz="4100"/>
            </a:lvl8pPr>
            <a:lvl9pPr marL="7511788" indent="0">
              <a:buNone/>
              <a:defRPr sz="4100"/>
            </a:lvl9pPr>
          </a:lstStyle>
          <a:p>
            <a:endParaRPr lang="en-US"/>
          </a:p>
        </p:txBody>
      </p:sp>
      <p:sp>
        <p:nvSpPr>
          <p:cNvPr id="4" name="Text Placeholder 3"/>
          <p:cNvSpPr>
            <a:spLocks noGrp="1"/>
          </p:cNvSpPr>
          <p:nvPr>
            <p:ph type="body" sz="half" idx="2"/>
          </p:nvPr>
        </p:nvSpPr>
        <p:spPr>
          <a:xfrm>
            <a:off x="7527611" y="15028548"/>
            <a:ext cx="23042880" cy="2253614"/>
          </a:xfrm>
        </p:spPr>
        <p:txBody>
          <a:bodyPr/>
          <a:lstStyle>
            <a:lvl1pPr marL="0" indent="0">
              <a:buNone/>
              <a:defRPr sz="2900"/>
            </a:lvl1pPr>
            <a:lvl2pPr marL="938973" indent="0">
              <a:buNone/>
              <a:defRPr sz="2400"/>
            </a:lvl2pPr>
            <a:lvl3pPr marL="1877947" indent="0">
              <a:buNone/>
              <a:defRPr sz="2100"/>
            </a:lvl3pPr>
            <a:lvl4pPr marL="2816920" indent="0">
              <a:buNone/>
              <a:defRPr sz="1900"/>
            </a:lvl4pPr>
            <a:lvl5pPr marL="3755895" indent="0">
              <a:buNone/>
              <a:defRPr sz="1900"/>
            </a:lvl5pPr>
            <a:lvl6pPr marL="4694868" indent="0">
              <a:buNone/>
              <a:defRPr sz="1900"/>
            </a:lvl6pPr>
            <a:lvl7pPr marL="5633842" indent="0">
              <a:buNone/>
              <a:defRPr sz="1900"/>
            </a:lvl7pPr>
            <a:lvl8pPr marL="6572815" indent="0">
              <a:buNone/>
              <a:defRPr sz="1900"/>
            </a:lvl8pPr>
            <a:lvl9pPr marL="7511788" indent="0">
              <a:buNone/>
              <a:defRPr sz="1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2918D-A8EB-43F8-B6EE-33F4EC0D0048}"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91CC0-53FD-4003-9C72-867C0ED1D9CE}" type="slidenum">
              <a:rPr lang="en-US" smtClean="0"/>
              <a:t>‹#›</a:t>
            </a:fld>
            <a:endParaRPr lang="en-US"/>
          </a:p>
        </p:txBody>
      </p:sp>
    </p:spTree>
    <p:extLst>
      <p:ext uri="{BB962C8B-B14F-4D97-AF65-F5344CB8AC3E}">
        <p14:creationId xmlns:p14="http://schemas.microsoft.com/office/powerpoint/2010/main" val="235484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768986"/>
            <a:ext cx="34564320" cy="3200400"/>
          </a:xfrm>
          <a:prstGeom prst="rect">
            <a:avLst/>
          </a:prstGeom>
        </p:spPr>
        <p:txBody>
          <a:bodyPr vert="horz" lIns="187795" tIns="93897" rIns="187795" bIns="938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4480564"/>
            <a:ext cx="34564320" cy="12672696"/>
          </a:xfrm>
          <a:prstGeom prst="rect">
            <a:avLst/>
          </a:prstGeom>
        </p:spPr>
        <p:txBody>
          <a:bodyPr vert="horz" lIns="187795" tIns="93897" rIns="187795" bIns="938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17797781"/>
            <a:ext cx="8961120" cy="1022350"/>
          </a:xfrm>
          <a:prstGeom prst="rect">
            <a:avLst/>
          </a:prstGeom>
        </p:spPr>
        <p:txBody>
          <a:bodyPr vert="horz" lIns="187795" tIns="93897" rIns="187795" bIns="93897" rtlCol="0" anchor="ctr"/>
          <a:lstStyle>
            <a:lvl1pPr algn="l">
              <a:defRPr sz="2400">
                <a:solidFill>
                  <a:schemeClr val="tx1">
                    <a:tint val="75000"/>
                  </a:schemeClr>
                </a:solidFill>
              </a:defRPr>
            </a:lvl1pPr>
          </a:lstStyle>
          <a:p>
            <a:fld id="{8D82918D-A8EB-43F8-B6EE-33F4EC0D0048}" type="datetimeFigureOut">
              <a:rPr lang="en-US" smtClean="0"/>
              <a:t>8/2/2016</a:t>
            </a:fld>
            <a:endParaRPr lang="en-US"/>
          </a:p>
        </p:txBody>
      </p:sp>
      <p:sp>
        <p:nvSpPr>
          <p:cNvPr id="5" name="Footer Placeholder 4"/>
          <p:cNvSpPr>
            <a:spLocks noGrp="1"/>
          </p:cNvSpPr>
          <p:nvPr>
            <p:ph type="ftr" sz="quarter" idx="3"/>
          </p:nvPr>
        </p:nvSpPr>
        <p:spPr>
          <a:xfrm>
            <a:off x="13121640" y="17797781"/>
            <a:ext cx="12161520" cy="1022350"/>
          </a:xfrm>
          <a:prstGeom prst="rect">
            <a:avLst/>
          </a:prstGeom>
        </p:spPr>
        <p:txBody>
          <a:bodyPr vert="horz" lIns="187795" tIns="93897" rIns="187795" bIns="93897"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17797781"/>
            <a:ext cx="8961120" cy="1022350"/>
          </a:xfrm>
          <a:prstGeom prst="rect">
            <a:avLst/>
          </a:prstGeom>
        </p:spPr>
        <p:txBody>
          <a:bodyPr vert="horz" lIns="187795" tIns="93897" rIns="187795" bIns="93897" rtlCol="0" anchor="ctr"/>
          <a:lstStyle>
            <a:lvl1pPr algn="r">
              <a:defRPr sz="2400">
                <a:solidFill>
                  <a:schemeClr val="tx1">
                    <a:tint val="75000"/>
                  </a:schemeClr>
                </a:solidFill>
              </a:defRPr>
            </a:lvl1pPr>
          </a:lstStyle>
          <a:p>
            <a:fld id="{FD291CC0-53FD-4003-9C72-867C0ED1D9CE}" type="slidenum">
              <a:rPr lang="en-US" smtClean="0"/>
              <a:t>‹#›</a:t>
            </a:fld>
            <a:endParaRPr lang="en-US"/>
          </a:p>
        </p:txBody>
      </p:sp>
    </p:spTree>
    <p:extLst>
      <p:ext uri="{BB962C8B-B14F-4D97-AF65-F5344CB8AC3E}">
        <p14:creationId xmlns:p14="http://schemas.microsoft.com/office/powerpoint/2010/main" val="86001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77947" rtl="0" eaLnBrk="1" latinLnBrk="0" hangingPunct="1">
        <a:spcBef>
          <a:spcPct val="0"/>
        </a:spcBef>
        <a:buNone/>
        <a:defRPr sz="9100" kern="1200">
          <a:solidFill>
            <a:schemeClr val="tx1"/>
          </a:solidFill>
          <a:latin typeface="+mj-lt"/>
          <a:ea typeface="+mj-ea"/>
          <a:cs typeface="+mj-cs"/>
        </a:defRPr>
      </a:lvl1pPr>
    </p:titleStyle>
    <p:bodyStyle>
      <a:lvl1pPr marL="704230" indent="-704230" algn="l" defTabSz="1877947" rtl="0" eaLnBrk="1" latinLnBrk="0" hangingPunct="1">
        <a:spcBef>
          <a:spcPct val="20000"/>
        </a:spcBef>
        <a:buFont typeface="Arial" pitchFamily="34" charset="0"/>
        <a:buChar char="•"/>
        <a:defRPr sz="6500" kern="1200">
          <a:solidFill>
            <a:schemeClr val="tx1"/>
          </a:solidFill>
          <a:latin typeface="+mn-lt"/>
          <a:ea typeface="+mn-ea"/>
          <a:cs typeface="+mn-cs"/>
        </a:defRPr>
      </a:lvl1pPr>
      <a:lvl2pPr marL="1525832" indent="-586858" algn="l" defTabSz="1877947" rtl="0" eaLnBrk="1" latinLnBrk="0" hangingPunct="1">
        <a:spcBef>
          <a:spcPct val="20000"/>
        </a:spcBef>
        <a:buFont typeface="Arial" pitchFamily="34" charset="0"/>
        <a:buChar char="–"/>
        <a:defRPr sz="5800" kern="1200">
          <a:solidFill>
            <a:schemeClr val="tx1"/>
          </a:solidFill>
          <a:latin typeface="+mn-lt"/>
          <a:ea typeface="+mn-ea"/>
          <a:cs typeface="+mn-cs"/>
        </a:defRPr>
      </a:lvl2pPr>
      <a:lvl3pPr marL="2347434" indent="-469487" algn="l" defTabSz="1877947" rtl="0" eaLnBrk="1" latinLnBrk="0" hangingPunct="1">
        <a:spcBef>
          <a:spcPct val="20000"/>
        </a:spcBef>
        <a:buFont typeface="Arial" pitchFamily="34" charset="0"/>
        <a:buChar char="•"/>
        <a:defRPr sz="5000" kern="1200">
          <a:solidFill>
            <a:schemeClr val="tx1"/>
          </a:solidFill>
          <a:latin typeface="+mn-lt"/>
          <a:ea typeface="+mn-ea"/>
          <a:cs typeface="+mn-cs"/>
        </a:defRPr>
      </a:lvl3pPr>
      <a:lvl4pPr marL="3286408" indent="-469487" algn="l" defTabSz="1877947" rtl="0" eaLnBrk="1" latinLnBrk="0" hangingPunct="1">
        <a:spcBef>
          <a:spcPct val="20000"/>
        </a:spcBef>
        <a:buFont typeface="Arial" pitchFamily="34" charset="0"/>
        <a:buChar char="–"/>
        <a:defRPr sz="4100" kern="1200">
          <a:solidFill>
            <a:schemeClr val="tx1"/>
          </a:solidFill>
          <a:latin typeface="+mn-lt"/>
          <a:ea typeface="+mn-ea"/>
          <a:cs typeface="+mn-cs"/>
        </a:defRPr>
      </a:lvl4pPr>
      <a:lvl5pPr marL="4225381" indent="-469487" algn="l" defTabSz="1877947" rtl="0" eaLnBrk="1" latinLnBrk="0" hangingPunct="1">
        <a:spcBef>
          <a:spcPct val="20000"/>
        </a:spcBef>
        <a:buFont typeface="Arial" pitchFamily="34" charset="0"/>
        <a:buChar char="»"/>
        <a:defRPr sz="4100" kern="1200">
          <a:solidFill>
            <a:schemeClr val="tx1"/>
          </a:solidFill>
          <a:latin typeface="+mn-lt"/>
          <a:ea typeface="+mn-ea"/>
          <a:cs typeface="+mn-cs"/>
        </a:defRPr>
      </a:lvl5pPr>
      <a:lvl6pPr marL="5164354" indent="-469487" algn="l" defTabSz="1877947" rtl="0" eaLnBrk="1" latinLnBrk="0" hangingPunct="1">
        <a:spcBef>
          <a:spcPct val="20000"/>
        </a:spcBef>
        <a:buFont typeface="Arial" pitchFamily="34" charset="0"/>
        <a:buChar char="•"/>
        <a:defRPr sz="4100" kern="1200">
          <a:solidFill>
            <a:schemeClr val="tx1"/>
          </a:solidFill>
          <a:latin typeface="+mn-lt"/>
          <a:ea typeface="+mn-ea"/>
          <a:cs typeface="+mn-cs"/>
        </a:defRPr>
      </a:lvl6pPr>
      <a:lvl7pPr marL="6103329" indent="-469487" algn="l" defTabSz="1877947" rtl="0" eaLnBrk="1" latinLnBrk="0" hangingPunct="1">
        <a:spcBef>
          <a:spcPct val="20000"/>
        </a:spcBef>
        <a:buFont typeface="Arial" pitchFamily="34" charset="0"/>
        <a:buChar char="•"/>
        <a:defRPr sz="4100" kern="1200">
          <a:solidFill>
            <a:schemeClr val="tx1"/>
          </a:solidFill>
          <a:latin typeface="+mn-lt"/>
          <a:ea typeface="+mn-ea"/>
          <a:cs typeface="+mn-cs"/>
        </a:defRPr>
      </a:lvl7pPr>
      <a:lvl8pPr marL="7042302" indent="-469487" algn="l" defTabSz="1877947" rtl="0" eaLnBrk="1" latinLnBrk="0" hangingPunct="1">
        <a:spcBef>
          <a:spcPct val="20000"/>
        </a:spcBef>
        <a:buFont typeface="Arial" pitchFamily="34" charset="0"/>
        <a:buChar char="•"/>
        <a:defRPr sz="4100" kern="1200">
          <a:solidFill>
            <a:schemeClr val="tx1"/>
          </a:solidFill>
          <a:latin typeface="+mn-lt"/>
          <a:ea typeface="+mn-ea"/>
          <a:cs typeface="+mn-cs"/>
        </a:defRPr>
      </a:lvl8pPr>
      <a:lvl9pPr marL="7981276" indent="-469487" algn="l" defTabSz="1877947" rtl="0" eaLnBrk="1" latinLnBrk="0" hangingPunct="1">
        <a:spcBef>
          <a:spcPct val="20000"/>
        </a:spcBef>
        <a:buFont typeface="Arial" pitchFamily="34" charset="0"/>
        <a:buChar char="•"/>
        <a:defRPr sz="4100" kern="1200">
          <a:solidFill>
            <a:schemeClr val="tx1"/>
          </a:solidFill>
          <a:latin typeface="+mn-lt"/>
          <a:ea typeface="+mn-ea"/>
          <a:cs typeface="+mn-cs"/>
        </a:defRPr>
      </a:lvl9pPr>
    </p:bodyStyle>
    <p:otherStyle>
      <a:defPPr>
        <a:defRPr lang="en-US"/>
      </a:defPPr>
      <a:lvl1pPr marL="0" algn="l" defTabSz="1877947" rtl="0" eaLnBrk="1" latinLnBrk="0" hangingPunct="1">
        <a:defRPr sz="3700" kern="1200">
          <a:solidFill>
            <a:schemeClr val="tx1"/>
          </a:solidFill>
          <a:latin typeface="+mn-lt"/>
          <a:ea typeface="+mn-ea"/>
          <a:cs typeface="+mn-cs"/>
        </a:defRPr>
      </a:lvl1pPr>
      <a:lvl2pPr marL="938973" algn="l" defTabSz="1877947" rtl="0" eaLnBrk="1" latinLnBrk="0" hangingPunct="1">
        <a:defRPr sz="3700" kern="1200">
          <a:solidFill>
            <a:schemeClr val="tx1"/>
          </a:solidFill>
          <a:latin typeface="+mn-lt"/>
          <a:ea typeface="+mn-ea"/>
          <a:cs typeface="+mn-cs"/>
        </a:defRPr>
      </a:lvl2pPr>
      <a:lvl3pPr marL="1877947" algn="l" defTabSz="1877947" rtl="0" eaLnBrk="1" latinLnBrk="0" hangingPunct="1">
        <a:defRPr sz="3700" kern="1200">
          <a:solidFill>
            <a:schemeClr val="tx1"/>
          </a:solidFill>
          <a:latin typeface="+mn-lt"/>
          <a:ea typeface="+mn-ea"/>
          <a:cs typeface="+mn-cs"/>
        </a:defRPr>
      </a:lvl3pPr>
      <a:lvl4pPr marL="2816920" algn="l" defTabSz="1877947" rtl="0" eaLnBrk="1" latinLnBrk="0" hangingPunct="1">
        <a:defRPr sz="3700" kern="1200">
          <a:solidFill>
            <a:schemeClr val="tx1"/>
          </a:solidFill>
          <a:latin typeface="+mn-lt"/>
          <a:ea typeface="+mn-ea"/>
          <a:cs typeface="+mn-cs"/>
        </a:defRPr>
      </a:lvl4pPr>
      <a:lvl5pPr marL="3755895" algn="l" defTabSz="1877947" rtl="0" eaLnBrk="1" latinLnBrk="0" hangingPunct="1">
        <a:defRPr sz="3700" kern="1200">
          <a:solidFill>
            <a:schemeClr val="tx1"/>
          </a:solidFill>
          <a:latin typeface="+mn-lt"/>
          <a:ea typeface="+mn-ea"/>
          <a:cs typeface="+mn-cs"/>
        </a:defRPr>
      </a:lvl5pPr>
      <a:lvl6pPr marL="4694868" algn="l" defTabSz="1877947" rtl="0" eaLnBrk="1" latinLnBrk="0" hangingPunct="1">
        <a:defRPr sz="3700" kern="1200">
          <a:solidFill>
            <a:schemeClr val="tx1"/>
          </a:solidFill>
          <a:latin typeface="+mn-lt"/>
          <a:ea typeface="+mn-ea"/>
          <a:cs typeface="+mn-cs"/>
        </a:defRPr>
      </a:lvl6pPr>
      <a:lvl7pPr marL="5633842" algn="l" defTabSz="1877947" rtl="0" eaLnBrk="1" latinLnBrk="0" hangingPunct="1">
        <a:defRPr sz="3700" kern="1200">
          <a:solidFill>
            <a:schemeClr val="tx1"/>
          </a:solidFill>
          <a:latin typeface="+mn-lt"/>
          <a:ea typeface="+mn-ea"/>
          <a:cs typeface="+mn-cs"/>
        </a:defRPr>
      </a:lvl7pPr>
      <a:lvl8pPr marL="6572815" algn="l" defTabSz="1877947" rtl="0" eaLnBrk="1" latinLnBrk="0" hangingPunct="1">
        <a:defRPr sz="3700" kern="1200">
          <a:solidFill>
            <a:schemeClr val="tx1"/>
          </a:solidFill>
          <a:latin typeface="+mn-lt"/>
          <a:ea typeface="+mn-ea"/>
          <a:cs typeface="+mn-cs"/>
        </a:defRPr>
      </a:lvl8pPr>
      <a:lvl9pPr marL="7511788" algn="l" defTabSz="1877947" rtl="0" eaLnBrk="1" latinLnBrk="0" hangingPunct="1">
        <a:defRPr sz="3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notesSlide" Target="../notesSlides/notesSlide1.xml"/><Relationship Id="rId21" Type="http://schemas.openxmlformats.org/officeDocument/2006/relationships/image" Target="../media/image18.png"/><Relationship Id="rId7" Type="http://schemas.openxmlformats.org/officeDocument/2006/relationships/image" Target="../media/image4.jpe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slideLayout" Target="../slideLayouts/slideLayout7.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gif"/><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jp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6000" b="-36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 y="0"/>
            <a:ext cx="38404800" cy="2249599"/>
            <a:chOff x="1" y="0"/>
            <a:chExt cx="38404800" cy="2249599"/>
          </a:xfrm>
        </p:grpSpPr>
        <p:sp>
          <p:nvSpPr>
            <p:cNvPr id="12" name="TextBox 5"/>
            <p:cNvSpPr txBox="1">
              <a:spLocks noChangeArrowheads="1"/>
            </p:cNvSpPr>
            <p:nvPr/>
          </p:nvSpPr>
          <p:spPr bwMode="auto">
            <a:xfrm>
              <a:off x="8223253" y="0"/>
              <a:ext cx="21958299" cy="1233174"/>
            </a:xfrm>
            <a:prstGeom prst="rect">
              <a:avLst/>
            </a:prstGeom>
            <a:noFill/>
            <a:ln w="9525">
              <a:noFill/>
              <a:miter lim="800000"/>
              <a:headEnd/>
              <a:tailEnd/>
            </a:ln>
          </p:spPr>
          <p:txBody>
            <a:bodyPr lIns="78248" tIns="39124" rIns="78248" bIns="39124">
              <a:spAutoFit/>
            </a:bodyPr>
            <a:lstStyle/>
            <a:p>
              <a:pPr algn="ctr"/>
              <a:r>
                <a:rPr lang="en-US" sz="5100" dirty="0">
                  <a:solidFill>
                    <a:schemeClr val="bg1"/>
                  </a:solidFill>
                  <a:cs typeface="Arial" pitchFamily="34" charset="0"/>
                </a:rPr>
                <a:t>Main Title Here…</a:t>
              </a:r>
            </a:p>
            <a:p>
              <a:pPr algn="ctr"/>
              <a:r>
                <a:rPr lang="en-US" sz="2400" dirty="0">
                  <a:solidFill>
                    <a:schemeClr val="bg1"/>
                  </a:solidFill>
                </a:rPr>
                <a:t>Authors and affiliations…</a:t>
              </a:r>
            </a:p>
          </p:txBody>
        </p:sp>
        <p:sp>
          <p:nvSpPr>
            <p:cNvPr id="13" name="TextBox 5"/>
            <p:cNvSpPr txBox="1">
              <a:spLocks noChangeArrowheads="1"/>
            </p:cNvSpPr>
            <p:nvPr/>
          </p:nvSpPr>
          <p:spPr bwMode="auto">
            <a:xfrm>
              <a:off x="8401052" y="152401"/>
              <a:ext cx="21958299" cy="1233174"/>
            </a:xfrm>
            <a:prstGeom prst="rect">
              <a:avLst/>
            </a:prstGeom>
            <a:noFill/>
            <a:ln w="9525">
              <a:noFill/>
              <a:miter lim="800000"/>
              <a:headEnd/>
              <a:tailEnd/>
            </a:ln>
          </p:spPr>
          <p:txBody>
            <a:bodyPr lIns="78248" tIns="39124" rIns="78248" bIns="39124">
              <a:spAutoFit/>
            </a:bodyPr>
            <a:lstStyle/>
            <a:p>
              <a:pPr algn="ctr"/>
              <a:r>
                <a:rPr lang="en-US" sz="5100" dirty="0">
                  <a:solidFill>
                    <a:schemeClr val="bg1"/>
                  </a:solidFill>
                  <a:cs typeface="Arial" pitchFamily="34" charset="0"/>
                </a:rPr>
                <a:t>Main Title Here…</a:t>
              </a:r>
            </a:p>
            <a:p>
              <a:pPr algn="ctr"/>
              <a:r>
                <a:rPr lang="en-US" sz="2400" dirty="0">
                  <a:solidFill>
                    <a:schemeClr val="bg1"/>
                  </a:solidFill>
                </a:rPr>
                <a:t>Authors and affiliations…</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138" y="313182"/>
              <a:ext cx="1553453" cy="109728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4737" y="514351"/>
              <a:ext cx="5927153" cy="694945"/>
            </a:xfrm>
            <a:prstGeom prst="rect">
              <a:avLst/>
            </a:prstGeom>
          </p:spPr>
        </p:pic>
        <p:grpSp>
          <p:nvGrpSpPr>
            <p:cNvPr id="16" name="Group 15"/>
            <p:cNvGrpSpPr/>
            <p:nvPr/>
          </p:nvGrpSpPr>
          <p:grpSpPr>
            <a:xfrm>
              <a:off x="1" y="0"/>
              <a:ext cx="38404800" cy="2209800"/>
              <a:chOff x="0" y="3581400"/>
              <a:chExt cx="32918400" cy="1891792"/>
            </a:xfrm>
          </p:grpSpPr>
          <p:pic>
            <p:nvPicPr>
              <p:cNvPr id="20" name="Header" descr="NIHheaderblue"/>
              <p:cNvPicPr>
                <a:picLocks noChangeAspect="1" noChangeArrowheads="1"/>
              </p:cNvPicPr>
              <p:nvPr/>
            </p:nvPicPr>
            <p:blipFill>
              <a:blip r:embed="rId7" cstate="print"/>
              <a:srcRect/>
              <a:stretch>
                <a:fillRect/>
              </a:stretch>
            </p:blipFill>
            <p:spPr bwMode="auto">
              <a:xfrm>
                <a:off x="0" y="3581400"/>
                <a:ext cx="32918400" cy="1891792"/>
              </a:xfrm>
              <a:prstGeom prst="rect">
                <a:avLst/>
              </a:prstGeom>
              <a:noFill/>
              <a:ln w="9525">
                <a:noFill/>
                <a:miter lim="800000"/>
                <a:headEnd/>
                <a:tailEnd/>
              </a:ln>
            </p:spPr>
          </p:pic>
          <p:pic>
            <p:nvPicPr>
              <p:cNvPr id="21" name="Header" descr="NIHheaderblue"/>
              <p:cNvPicPr>
                <a:picLocks noChangeAspect="1" noChangeArrowheads="1"/>
              </p:cNvPicPr>
              <p:nvPr/>
            </p:nvPicPr>
            <p:blipFill rotWithShape="1">
              <a:blip r:embed="rId7" cstate="print"/>
              <a:srcRect l="18567" r="57822"/>
              <a:stretch/>
            </p:blipFill>
            <p:spPr bwMode="auto">
              <a:xfrm>
                <a:off x="1" y="3711558"/>
                <a:ext cx="7772401" cy="1631166"/>
              </a:xfrm>
              <a:prstGeom prst="rect">
                <a:avLst/>
              </a:prstGeom>
              <a:noFill/>
              <a:ln w="9525">
                <a:noFill/>
                <a:miter lim="800000"/>
                <a:headEnd/>
                <a:tailEnd/>
              </a:ln>
            </p:spPr>
          </p:pic>
        </p:gr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138" y="393261"/>
              <a:ext cx="1553453" cy="1435539"/>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4737" y="656442"/>
              <a:ext cx="5927153" cy="909176"/>
            </a:xfrm>
            <a:prstGeom prst="rect">
              <a:avLst/>
            </a:prstGeom>
          </p:spPr>
        </p:pic>
        <p:sp>
          <p:nvSpPr>
            <p:cNvPr id="19" name="TextBox 5"/>
            <p:cNvSpPr txBox="1">
              <a:spLocks noChangeArrowheads="1"/>
            </p:cNvSpPr>
            <p:nvPr/>
          </p:nvSpPr>
          <p:spPr bwMode="auto">
            <a:xfrm>
              <a:off x="7283452" y="139262"/>
              <a:ext cx="23837899" cy="2110337"/>
            </a:xfrm>
            <a:prstGeom prst="rect">
              <a:avLst/>
            </a:prstGeom>
            <a:noFill/>
            <a:ln w="9525">
              <a:noFill/>
              <a:miter lim="800000"/>
              <a:headEnd/>
              <a:tailEnd/>
            </a:ln>
          </p:spPr>
          <p:txBody>
            <a:bodyPr wrap="square" lIns="78248" tIns="39124" rIns="78248" bIns="39124">
              <a:spAutoFit/>
            </a:bodyPr>
            <a:lstStyle/>
            <a:p>
              <a:pPr algn="ctr"/>
              <a:r>
                <a:rPr lang="en-GB" sz="4000" dirty="0">
                  <a:solidFill>
                    <a:srgbClr val="FFC000"/>
                  </a:solidFill>
                  <a:latin typeface="Arial" panose="020B0604020202020204" pitchFamily="34" charset="0"/>
                  <a:cs typeface="Arial" panose="020B0604020202020204" pitchFamily="34" charset="0"/>
                </a:rPr>
                <a:t>Igniting Genetic and Genomic Education and Competency in a Research Facility: </a:t>
              </a:r>
              <a:r>
                <a:rPr lang="en-GB" sz="4000" dirty="0" smtClean="0">
                  <a:solidFill>
                    <a:srgbClr val="FFC000"/>
                  </a:solidFill>
                  <a:latin typeface="Arial" panose="020B0604020202020204" pitchFamily="34" charset="0"/>
                  <a:cs typeface="Arial" panose="020B0604020202020204" pitchFamily="34" charset="0"/>
                </a:rPr>
                <a:t/>
              </a:r>
              <a:br>
                <a:rPr lang="en-GB" sz="4000" dirty="0" smtClean="0">
                  <a:solidFill>
                    <a:srgbClr val="FFC000"/>
                  </a:solidFill>
                  <a:latin typeface="Arial" panose="020B0604020202020204" pitchFamily="34" charset="0"/>
                  <a:cs typeface="Arial" panose="020B0604020202020204" pitchFamily="34" charset="0"/>
                </a:rPr>
              </a:br>
              <a:r>
                <a:rPr lang="en-GB" sz="4000" dirty="0" smtClean="0">
                  <a:solidFill>
                    <a:srgbClr val="FFC000"/>
                  </a:solidFill>
                  <a:latin typeface="Arial" panose="020B0604020202020204" pitchFamily="34" charset="0"/>
                  <a:cs typeface="Arial" panose="020B0604020202020204" pitchFamily="34" charset="0"/>
                </a:rPr>
                <a:t>Successes </a:t>
              </a:r>
              <a:r>
                <a:rPr lang="en-GB" sz="4000" dirty="0">
                  <a:solidFill>
                    <a:srgbClr val="FFC000"/>
                  </a:solidFill>
                  <a:latin typeface="Arial" panose="020B0604020202020204" pitchFamily="34" charset="0"/>
                  <a:cs typeface="Arial" panose="020B0604020202020204" pitchFamily="34" charset="0"/>
                </a:rPr>
                <a:t>and Challenges </a:t>
              </a:r>
            </a:p>
            <a:p>
              <a:pPr algn="ctr"/>
              <a:r>
                <a:rPr lang="en-US" sz="2800" dirty="0">
                  <a:solidFill>
                    <a:schemeClr val="bg1"/>
                  </a:solidFill>
                </a:rPr>
                <a:t>Georgie Cusack</a:t>
              </a:r>
              <a:r>
                <a:rPr lang="en-US" sz="2800" baseline="30000" dirty="0">
                  <a:solidFill>
                    <a:schemeClr val="bg1"/>
                  </a:solidFill>
                </a:rPr>
                <a:t>1</a:t>
              </a:r>
              <a:r>
                <a:rPr lang="en-US" sz="2800" dirty="0">
                  <a:solidFill>
                    <a:schemeClr val="bg1"/>
                  </a:solidFill>
                </a:rPr>
                <a:t>, Sharon Flynn</a:t>
              </a:r>
              <a:r>
                <a:rPr lang="en-US" sz="2800" baseline="30000" dirty="0">
                  <a:solidFill>
                    <a:schemeClr val="bg1"/>
                  </a:solidFill>
                </a:rPr>
                <a:t>2</a:t>
              </a:r>
              <a:r>
                <a:rPr lang="en-US" sz="2800" dirty="0">
                  <a:solidFill>
                    <a:schemeClr val="bg1"/>
                  </a:solidFill>
                </a:rPr>
                <a:t>, Kathy </a:t>
              </a:r>
              <a:r>
                <a:rPr lang="de-DE" sz="2800" dirty="0">
                  <a:solidFill>
                    <a:schemeClr val="bg1"/>
                  </a:solidFill>
                </a:rPr>
                <a:t>Feigenbaum</a:t>
              </a:r>
              <a:r>
                <a:rPr lang="de-DE" sz="2800" baseline="30000" dirty="0">
                  <a:solidFill>
                    <a:schemeClr val="bg1"/>
                  </a:solidFill>
                </a:rPr>
                <a:t>2</a:t>
              </a:r>
              <a:r>
                <a:rPr lang="de-DE" sz="2800" dirty="0">
                  <a:solidFill>
                    <a:schemeClr val="bg1"/>
                  </a:solidFill>
                </a:rPr>
                <a:t>, Ellen Eckes</a:t>
              </a:r>
              <a:r>
                <a:rPr lang="de-DE" sz="2800" baseline="30000" dirty="0">
                  <a:solidFill>
                    <a:schemeClr val="bg1"/>
                  </a:solidFill>
                </a:rPr>
                <a:t>2</a:t>
              </a:r>
              <a:r>
                <a:rPr lang="de-DE" sz="2800" dirty="0">
                  <a:solidFill>
                    <a:schemeClr val="bg1"/>
                  </a:solidFill>
                </a:rPr>
                <a:t>, </a:t>
              </a:r>
              <a:r>
                <a:rPr lang="en-US" sz="2800" dirty="0">
                  <a:solidFill>
                    <a:schemeClr val="bg1"/>
                  </a:solidFill>
                </a:rPr>
                <a:t>Kathleen Calzone</a:t>
              </a:r>
              <a:r>
                <a:rPr lang="en-US" sz="2800" baseline="30000" dirty="0">
                  <a:solidFill>
                    <a:schemeClr val="bg1"/>
                  </a:solidFill>
                </a:rPr>
                <a:t>3</a:t>
              </a:r>
              <a:r>
                <a:rPr lang="en-US" sz="2800" dirty="0">
                  <a:solidFill>
                    <a:schemeClr val="bg1"/>
                  </a:solidFill>
                </a:rPr>
                <a:t>, </a:t>
              </a:r>
              <a:r>
                <a:rPr lang="en-US" sz="2800" dirty="0" smtClean="0">
                  <a:solidFill>
                    <a:schemeClr val="bg1"/>
                  </a:solidFill>
                </a:rPr>
                <a:t>Jean Jenkins</a:t>
              </a:r>
              <a:r>
                <a:rPr lang="en-US" sz="2800" baseline="30000" dirty="0" smtClean="0">
                  <a:solidFill>
                    <a:schemeClr val="bg1"/>
                  </a:solidFill>
                </a:rPr>
                <a:t>4</a:t>
              </a:r>
              <a:r>
                <a:rPr lang="en-US" sz="2800" dirty="0">
                  <a:solidFill>
                    <a:schemeClr val="bg1"/>
                  </a:solidFill>
                </a:rPr>
                <a:t>, Gwenyth </a:t>
              </a:r>
              <a:r>
                <a:rPr lang="en-US" sz="2800" dirty="0" smtClean="0">
                  <a:solidFill>
                    <a:schemeClr val="bg1"/>
                  </a:solidFill>
                </a:rPr>
                <a:t>Wallen</a:t>
              </a:r>
              <a:r>
                <a:rPr lang="en-US" sz="2800" baseline="30000" dirty="0" smtClean="0">
                  <a:solidFill>
                    <a:schemeClr val="bg1"/>
                  </a:solidFill>
                </a:rPr>
                <a:t>2</a:t>
              </a:r>
              <a:r>
                <a:rPr lang="en-US" sz="2800" dirty="0">
                  <a:solidFill>
                    <a:schemeClr val="bg1"/>
                  </a:solidFill>
                </a:rPr>
                <a:t/>
              </a:r>
              <a:br>
                <a:rPr lang="en-US" sz="2800" dirty="0">
                  <a:solidFill>
                    <a:schemeClr val="bg1"/>
                  </a:solidFill>
                </a:rPr>
              </a:br>
              <a:r>
                <a:rPr lang="en-US" sz="2400" i="1" dirty="0" smtClean="0">
                  <a:solidFill>
                    <a:schemeClr val="bg1"/>
                  </a:solidFill>
                </a:rPr>
                <a:t>1 </a:t>
              </a:r>
              <a:r>
                <a:rPr lang="en-US" sz="2400" i="1" dirty="0">
                  <a:solidFill>
                    <a:schemeClr val="bg1"/>
                  </a:solidFill>
                </a:rPr>
                <a:t>National Heart, Lung, and Blood Institute, 2 Clinical Center, Nursing Department, 3 National Cancer Institute, 4 National Human Genome Research Institute</a:t>
              </a:r>
              <a:endParaRPr lang="en-US" sz="2400" baseline="30000" dirty="0">
                <a:solidFill>
                  <a:schemeClr val="bg1"/>
                </a:solidFill>
                <a:latin typeface="Arabic Typesetting" panose="03020402040406030203" pitchFamily="66" charset="-78"/>
                <a:cs typeface="Arabic Typesetting" panose="03020402040406030203" pitchFamily="66" charset="-78"/>
              </a:endParaRPr>
            </a:p>
          </p:txBody>
        </p:sp>
      </p:grpSp>
      <p:grpSp>
        <p:nvGrpSpPr>
          <p:cNvPr id="57" name="Group 56"/>
          <p:cNvGrpSpPr/>
          <p:nvPr/>
        </p:nvGrpSpPr>
        <p:grpSpPr>
          <a:xfrm>
            <a:off x="466587" y="2434849"/>
            <a:ext cx="8920032" cy="10761266"/>
            <a:chOff x="338191" y="2122428"/>
            <a:chExt cx="8920032" cy="10761266"/>
          </a:xfrm>
        </p:grpSpPr>
        <p:sp>
          <p:nvSpPr>
            <p:cNvPr id="58" name="TextBox 57"/>
            <p:cNvSpPr txBox="1"/>
            <p:nvPr/>
          </p:nvSpPr>
          <p:spPr>
            <a:xfrm>
              <a:off x="351967" y="2122428"/>
              <a:ext cx="8906256" cy="584775"/>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ABSTRACT</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9" name="TextBox 58"/>
            <p:cNvSpPr txBox="1"/>
            <p:nvPr/>
          </p:nvSpPr>
          <p:spPr>
            <a:xfrm>
              <a:off x="338191" y="2819400"/>
              <a:ext cx="8920032" cy="10064294"/>
            </a:xfrm>
            <a:prstGeom prst="rect">
              <a:avLst/>
            </a:prstGeom>
            <a:noFill/>
          </p:spPr>
          <p:txBody>
            <a:bodyPr wrap="square" rtlCol="0">
              <a:spAutoFit/>
            </a:bodyPr>
            <a:lstStyle/>
            <a:p>
              <a:pPr algn="just"/>
              <a:r>
                <a:rPr lang="en-GB" sz="2400" dirty="0"/>
                <a:t>The rapidly expanding field of </a:t>
              </a:r>
              <a:r>
                <a:rPr lang="en-GB" sz="2400" dirty="0" smtClean="0"/>
                <a:t>genomics </a:t>
              </a:r>
              <a:r>
                <a:rPr lang="en-GB" sz="2400" dirty="0"/>
                <a:t>has prompted nurses to re-examine our knowledge of basic </a:t>
              </a:r>
              <a:r>
                <a:rPr lang="en-GB" sz="2400" dirty="0" smtClean="0"/>
                <a:t>genetic/genomic </a:t>
              </a:r>
              <a:r>
                <a:rPr lang="en-GB" sz="2400" dirty="0"/>
                <a:t>concepts.  Nurses must have a thorough understanding and be competent to care for patients receiving genetic testing and complex medical treatments.  The importance of family history to identify high risk patients, and the provision of resources for patients requiring additional support are essential concepts to be comprehended.  A core team of nurses at our research institution participated as adjunct faculty in an initiative to integrate genetics/genomics across our organization. The “</a:t>
              </a:r>
              <a:r>
                <a:rPr lang="en-GB" sz="2400" i="1" dirty="0"/>
                <a:t>Method of Introducing a New Competency</a:t>
              </a:r>
              <a:r>
                <a:rPr lang="en-GB" sz="2400" dirty="0"/>
                <a:t>” (MINC) model was used in developing and implementing strategies to raise awareness, and to prepare our nurses to be competent in caring for patients undergoing genetic/genomic testing and treatments.  Participation in online and in person meetings, as well as a study to evaluate nursing workforce attitudes, receptivity, confidence, competency, knowledge and practices regarding g</a:t>
              </a:r>
              <a:r>
                <a:rPr lang="en-GB" sz="2400" dirty="0" smtClean="0"/>
                <a:t>enomics</a:t>
              </a:r>
              <a:r>
                <a:rPr lang="en-GB" sz="2400" dirty="0"/>
                <a:t>, provided insight into training requirements. Networking with other colleagues was instrumental in providing ideas for engaging staff. Integration strategies included initiation of a </a:t>
              </a:r>
              <a:r>
                <a:rPr lang="en-GB" sz="2400" dirty="0" smtClean="0"/>
                <a:t>nursing </a:t>
              </a:r>
              <a:r>
                <a:rPr lang="en-GB" sz="2400" dirty="0"/>
                <a:t>Genetics/Genomics Special Interest Group (SIG), Gene Splash Laminated Posters, development of interactive </a:t>
              </a:r>
              <a:r>
                <a:rPr lang="en-GB" sz="2400" dirty="0" smtClean="0"/>
                <a:t>introductory </a:t>
              </a:r>
              <a:r>
                <a:rPr lang="en-GB" sz="2400" dirty="0"/>
                <a:t>and </a:t>
              </a:r>
              <a:r>
                <a:rPr lang="en-GB" sz="2400" dirty="0" smtClean="0"/>
                <a:t>intermediate genetics </a:t>
              </a:r>
              <a:r>
                <a:rPr lang="en-GB" sz="2400" dirty="0"/>
                <a:t>courses, and institution-based competencies in </a:t>
              </a:r>
              <a:r>
                <a:rPr lang="en-GB" sz="2400" dirty="0" smtClean="0"/>
                <a:t>genetics/genomics</a:t>
              </a:r>
              <a:r>
                <a:rPr lang="en-GB" sz="2400" dirty="0"/>
                <a:t>. Feedback, pre/post-tests and evaluations from over </a:t>
              </a:r>
              <a:r>
                <a:rPr lang="en-GB" sz="2400" dirty="0" smtClean="0"/>
                <a:t>500 </a:t>
              </a:r>
              <a:r>
                <a:rPr lang="en-GB" sz="2400" dirty="0"/>
                <a:t>staff have assisted with the evolution of the </a:t>
              </a:r>
              <a:r>
                <a:rPr lang="en-GB" sz="2400" dirty="0" smtClean="0"/>
                <a:t>genetic/genomic </a:t>
              </a:r>
              <a:r>
                <a:rPr lang="en-GB" sz="2400" dirty="0"/>
                <a:t>program at our institution.  Overall, the feedback has been extremely positive.  Using the MINC model has allowed us to provide our nurses with the appropriate training and support in </a:t>
              </a:r>
              <a:r>
                <a:rPr lang="en-GB" sz="2400" dirty="0" smtClean="0"/>
                <a:t>genetics/genomics </a:t>
              </a:r>
              <a:r>
                <a:rPr lang="en-GB" sz="2400" dirty="0"/>
                <a:t>to improve patient outcomes and optimize care</a:t>
              </a:r>
              <a:r>
                <a:rPr lang="en-GB" sz="2400" dirty="0" smtClean="0"/>
                <a:t>.</a:t>
              </a:r>
              <a:endParaRPr lang="en-US" sz="2400" dirty="0"/>
            </a:p>
          </p:txBody>
        </p:sp>
      </p:grpSp>
      <p:sp>
        <p:nvSpPr>
          <p:cNvPr id="60" name="TextBox 59"/>
          <p:cNvSpPr txBox="1"/>
          <p:nvPr/>
        </p:nvSpPr>
        <p:spPr>
          <a:xfrm>
            <a:off x="456957" y="13428658"/>
            <a:ext cx="8906256" cy="584775"/>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PROJECT TIMELINE</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2" name="TextBox 61"/>
          <p:cNvSpPr txBox="1"/>
          <p:nvPr/>
        </p:nvSpPr>
        <p:spPr>
          <a:xfrm>
            <a:off x="28841447" y="2428255"/>
            <a:ext cx="8906256" cy="584775"/>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OUTCOMES</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9" name="Group 8"/>
          <p:cNvGrpSpPr/>
          <p:nvPr/>
        </p:nvGrpSpPr>
        <p:grpSpPr>
          <a:xfrm>
            <a:off x="9960477" y="5039052"/>
            <a:ext cx="8906256" cy="3935312"/>
            <a:chOff x="9829253" y="6530654"/>
            <a:chExt cx="8906256" cy="3935312"/>
          </a:xfrm>
        </p:grpSpPr>
        <p:sp>
          <p:nvSpPr>
            <p:cNvPr id="64" name="TextBox 63"/>
            <p:cNvSpPr txBox="1"/>
            <p:nvPr/>
          </p:nvSpPr>
          <p:spPr>
            <a:xfrm>
              <a:off x="9829253" y="6530654"/>
              <a:ext cx="8906256" cy="584775"/>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GENETICS/GENOMICS NURSING SURVEY</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3" name="Rectangle 82"/>
            <p:cNvSpPr/>
            <p:nvPr/>
          </p:nvSpPr>
          <p:spPr>
            <a:xfrm>
              <a:off x="10176546" y="7333522"/>
              <a:ext cx="8212950" cy="3132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9960477" y="9565854"/>
            <a:ext cx="8909048" cy="584775"/>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MARKETING INITIATIVES TO RAISE AWARENESS</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28" name="Group 27"/>
          <p:cNvGrpSpPr/>
          <p:nvPr/>
        </p:nvGrpSpPr>
        <p:grpSpPr>
          <a:xfrm>
            <a:off x="19832225" y="2532987"/>
            <a:ext cx="8908618" cy="13094472"/>
            <a:chOff x="19645581" y="2434848"/>
            <a:chExt cx="8908618" cy="13094472"/>
          </a:xfrm>
        </p:grpSpPr>
        <p:sp>
          <p:nvSpPr>
            <p:cNvPr id="61" name="TextBox 60"/>
            <p:cNvSpPr txBox="1"/>
            <p:nvPr/>
          </p:nvSpPr>
          <p:spPr>
            <a:xfrm>
              <a:off x="19647943" y="2434848"/>
              <a:ext cx="8906256" cy="584775"/>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EDUCATION/COMPETENCIES</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8" name="TextBox 87"/>
            <p:cNvSpPr txBox="1"/>
            <p:nvPr/>
          </p:nvSpPr>
          <p:spPr>
            <a:xfrm>
              <a:off x="19645581" y="3072064"/>
              <a:ext cx="8908618" cy="12457256"/>
            </a:xfrm>
            <a:prstGeom prst="rect">
              <a:avLst/>
            </a:prstGeom>
            <a:noFill/>
          </p:spPr>
          <p:txBody>
            <a:bodyPr wrap="square" rtlCol="0">
              <a:spAutoFit/>
            </a:bodyPr>
            <a:lstStyle/>
            <a:p>
              <a:pPr algn="ctr">
                <a:spcBef>
                  <a:spcPts val="600"/>
                </a:spcBef>
                <a:spcAft>
                  <a:spcPts val="600"/>
                </a:spcAft>
              </a:pPr>
              <a:r>
                <a:rPr lang="en-US" sz="2800" b="1" u="sng" dirty="0" smtClean="0">
                  <a:solidFill>
                    <a:schemeClr val="tx2"/>
                  </a:solidFill>
                </a:rPr>
                <a:t>COURSE CONTENT</a:t>
              </a:r>
            </a:p>
            <a:p>
              <a:pPr>
                <a:spcBef>
                  <a:spcPts val="600"/>
                </a:spcBef>
                <a:spcAft>
                  <a:spcPts val="600"/>
                </a:spcAft>
              </a:pPr>
              <a:r>
                <a:rPr lang="en-US" sz="2400" b="1" dirty="0" smtClean="0">
                  <a:solidFill>
                    <a:schemeClr val="tx2"/>
                  </a:solidFill>
                </a:rPr>
                <a:t>Introduction to Genetics/Genomics in HealthCare*</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Video: Welcome to the Genome </a:t>
              </a:r>
              <a:r>
                <a:rPr lang="en-US" sz="2200" dirty="0" smtClean="0"/>
                <a:t>Era</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Cells to Genes</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From Genes to Proteins</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How Genes Work</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Mutations and Health</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Inherited Genetic Conditions: Inheritance Patterns and Understanding Risk</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Pedigree Activity</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Genetic Testing</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Genetics and Genomics </a:t>
              </a:r>
              <a:r>
                <a:rPr lang="en-US" sz="2200" dirty="0" smtClean="0"/>
                <a:t>Resources</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Genetics and Genomics in Current </a:t>
              </a:r>
              <a:r>
                <a:rPr lang="en-US" sz="2200" dirty="0" smtClean="0"/>
                <a:t>Practice</a:t>
              </a:r>
              <a:endParaRPr lang="en-US" sz="2200" b="1" dirty="0" smtClean="0">
                <a:solidFill>
                  <a:schemeClr val="tx2"/>
                </a:solidFill>
              </a:endParaRPr>
            </a:p>
            <a:p>
              <a:pPr>
                <a:spcBef>
                  <a:spcPts val="600"/>
                </a:spcBef>
                <a:spcAft>
                  <a:spcPts val="600"/>
                </a:spcAft>
              </a:pPr>
              <a:r>
                <a:rPr lang="en-US" sz="2400" b="1" dirty="0" smtClean="0">
                  <a:solidFill>
                    <a:schemeClr val="tx2"/>
                  </a:solidFill>
                </a:rPr>
                <a:t>Intermediate Genetics/Genomics in Healthcare*</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Welcome and Pre-Course Learning </a:t>
              </a:r>
              <a:r>
                <a:rPr lang="en-US" sz="2200" dirty="0" smtClean="0"/>
                <a:t>Assessment</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smtClean="0"/>
                <a:t>Review </a:t>
              </a:r>
              <a:r>
                <a:rPr lang="en-US" sz="2200" dirty="0"/>
                <a:t>Key Concepts from Introduction </a:t>
              </a:r>
              <a:r>
                <a:rPr lang="en-US" sz="2200" dirty="0" smtClean="0"/>
                <a:t>Course</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Integration of Genomics into Nursing Practice</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Incidental </a:t>
              </a:r>
              <a:r>
                <a:rPr lang="en-US" sz="2200" dirty="0" smtClean="0"/>
                <a:t>Findings</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Ethical, Legal, and Social Implications of Genetics and </a:t>
              </a:r>
              <a:r>
                <a:rPr lang="en-US" sz="2200" dirty="0" smtClean="0"/>
                <a:t>Genomics</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Gene </a:t>
              </a:r>
              <a:r>
                <a:rPr lang="en-US" sz="2200" dirty="0" smtClean="0"/>
                <a:t>Therapy</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Genetics and </a:t>
              </a:r>
              <a:r>
                <a:rPr lang="en-US" sz="2200" dirty="0" smtClean="0"/>
                <a:t>Genomic </a:t>
              </a:r>
              <a:r>
                <a:rPr lang="en-US" sz="2200" dirty="0"/>
                <a:t>Case </a:t>
              </a:r>
              <a:r>
                <a:rPr lang="en-US" sz="2200" dirty="0" smtClean="0"/>
                <a:t>Studies</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smtClean="0"/>
                <a:t>Epigenetics</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smtClean="0"/>
                <a:t>Pharmacogenomics</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Genetic </a:t>
              </a:r>
              <a:r>
                <a:rPr lang="en-US" sz="2200" dirty="0" smtClean="0"/>
                <a:t>Consultation</a:t>
              </a:r>
            </a:p>
            <a:p>
              <a:pPr marL="577850" indent="-354013">
                <a:spcBef>
                  <a:spcPts val="600"/>
                </a:spcBef>
                <a:spcAft>
                  <a:spcPts val="300"/>
                </a:spcAft>
                <a:buClr>
                  <a:schemeClr val="tx2">
                    <a:lumMod val="60000"/>
                    <a:lumOff val="40000"/>
                  </a:schemeClr>
                </a:buClr>
                <a:buFont typeface="Wingdings" panose="05000000000000000000" pitchFamily="2" charset="2"/>
                <a:buChar char="v"/>
              </a:pPr>
              <a:r>
                <a:rPr lang="en-US" sz="2200" dirty="0"/>
                <a:t>Assessing the Research Participant’s Knowledge of Genetics and </a:t>
              </a:r>
              <a:r>
                <a:rPr lang="en-US" sz="2200" dirty="0" smtClean="0"/>
                <a:t>Genomics</a:t>
              </a:r>
              <a:endParaRPr lang="en-US" sz="2200" b="1" dirty="0" smtClean="0">
                <a:solidFill>
                  <a:srgbClr val="0070C0"/>
                </a:solidFill>
              </a:endParaRPr>
            </a:p>
            <a:p>
              <a:r>
                <a:rPr lang="en-US" sz="1400" dirty="0" smtClean="0">
                  <a:solidFill>
                    <a:schemeClr val="tx2"/>
                  </a:solidFill>
                </a:rPr>
                <a:t>*Interactive sessions with you tube videos, class exercises, and pre/post test</a:t>
              </a:r>
            </a:p>
          </p:txBody>
        </p:sp>
      </p:grpSp>
      <p:grpSp>
        <p:nvGrpSpPr>
          <p:cNvPr id="3" name="Group 2"/>
          <p:cNvGrpSpPr/>
          <p:nvPr/>
        </p:nvGrpSpPr>
        <p:grpSpPr>
          <a:xfrm>
            <a:off x="28878163" y="10043057"/>
            <a:ext cx="8913059" cy="2875459"/>
            <a:chOff x="28837436" y="11048635"/>
            <a:chExt cx="8913059" cy="2875459"/>
          </a:xfrm>
        </p:grpSpPr>
        <p:sp>
          <p:nvSpPr>
            <p:cNvPr id="89" name="TextBox 88"/>
            <p:cNvSpPr txBox="1"/>
            <p:nvPr/>
          </p:nvSpPr>
          <p:spPr>
            <a:xfrm>
              <a:off x="28837436" y="11677325"/>
              <a:ext cx="8910267" cy="2246769"/>
            </a:xfrm>
            <a:prstGeom prst="rect">
              <a:avLst/>
            </a:prstGeom>
            <a:noFill/>
          </p:spPr>
          <p:txBody>
            <a:bodyPr wrap="square" rtlCol="0">
              <a:spAutoFit/>
            </a:bodyPr>
            <a:lstStyle/>
            <a:p>
              <a:pPr marL="457200" indent="-457200">
                <a:spcBef>
                  <a:spcPts val="600"/>
                </a:spcBef>
                <a:spcAft>
                  <a:spcPts val="600"/>
                </a:spcAft>
                <a:buClr>
                  <a:schemeClr val="tx2">
                    <a:lumMod val="60000"/>
                    <a:lumOff val="40000"/>
                  </a:schemeClr>
                </a:buClr>
                <a:buFont typeface="Wingdings" panose="05000000000000000000" pitchFamily="2" charset="2"/>
                <a:buChar char="v"/>
              </a:pPr>
              <a:r>
                <a:rPr lang="en-US" sz="2400" dirty="0" smtClean="0"/>
                <a:t>Repeat Genetics/Genomics Survey in 2016</a:t>
              </a:r>
            </a:p>
            <a:p>
              <a:pPr marL="457200" indent="-457200">
                <a:spcBef>
                  <a:spcPts val="600"/>
                </a:spcBef>
                <a:spcAft>
                  <a:spcPts val="600"/>
                </a:spcAft>
                <a:buClr>
                  <a:schemeClr val="tx2">
                    <a:lumMod val="60000"/>
                    <a:lumOff val="40000"/>
                  </a:schemeClr>
                </a:buClr>
                <a:buFont typeface="Wingdings" panose="05000000000000000000" pitchFamily="2" charset="2"/>
                <a:buChar char="v"/>
              </a:pPr>
              <a:r>
                <a:rPr lang="en-US" sz="2400" dirty="0" smtClean="0"/>
                <a:t>Educate and validate all nurses </a:t>
              </a:r>
              <a:r>
                <a:rPr lang="en-US" sz="2400" smtClean="0"/>
                <a:t>in </a:t>
              </a:r>
              <a:r>
                <a:rPr lang="en-US" sz="2400"/>
                <a:t> </a:t>
              </a:r>
              <a:r>
                <a:rPr lang="en-US" sz="2400" smtClean="0"/>
                <a:t>introductory Genetics/Genomics </a:t>
              </a:r>
              <a:r>
                <a:rPr lang="en-US" sz="2400" dirty="0" smtClean="0"/>
                <a:t>Competencies by end of 2016</a:t>
              </a:r>
            </a:p>
            <a:p>
              <a:pPr marL="457200" indent="-457200">
                <a:spcBef>
                  <a:spcPts val="600"/>
                </a:spcBef>
                <a:spcAft>
                  <a:spcPts val="600"/>
                </a:spcAft>
                <a:buClr>
                  <a:schemeClr val="tx2">
                    <a:lumMod val="60000"/>
                    <a:lumOff val="40000"/>
                  </a:schemeClr>
                </a:buClr>
                <a:buFont typeface="Wingdings" panose="05000000000000000000" pitchFamily="2" charset="2"/>
                <a:buChar char="v"/>
              </a:pPr>
              <a:r>
                <a:rPr lang="en-US" sz="2400" dirty="0" smtClean="0"/>
                <a:t>Incorporate Advanced Genetics/Genomics Education Series in 2016</a:t>
              </a:r>
              <a:endParaRPr lang="en-US" sz="2400" dirty="0"/>
            </a:p>
          </p:txBody>
        </p:sp>
        <p:sp>
          <p:nvSpPr>
            <p:cNvPr id="90" name="TextBox 89"/>
            <p:cNvSpPr txBox="1"/>
            <p:nvPr/>
          </p:nvSpPr>
          <p:spPr>
            <a:xfrm>
              <a:off x="28841447" y="11048635"/>
              <a:ext cx="8909048" cy="584775"/>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FUTURE IMPLICATIONS</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2" name="Group 1"/>
          <p:cNvGrpSpPr/>
          <p:nvPr/>
        </p:nvGrpSpPr>
        <p:grpSpPr>
          <a:xfrm>
            <a:off x="28825024" y="13206177"/>
            <a:ext cx="8925471" cy="3542476"/>
            <a:chOff x="28829035" y="15484788"/>
            <a:chExt cx="8925471" cy="3542476"/>
          </a:xfrm>
        </p:grpSpPr>
        <p:sp>
          <p:nvSpPr>
            <p:cNvPr id="63" name="TextBox 62"/>
            <p:cNvSpPr txBox="1"/>
            <p:nvPr/>
          </p:nvSpPr>
          <p:spPr>
            <a:xfrm>
              <a:off x="28848250" y="15484788"/>
              <a:ext cx="8906256" cy="584775"/>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REFERENCES</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8829035" y="16195720"/>
              <a:ext cx="8906256" cy="2831544"/>
            </a:xfrm>
            <a:prstGeom prst="rect">
              <a:avLst/>
            </a:prstGeom>
          </p:spPr>
          <p:txBody>
            <a:bodyPr wrap="square">
              <a:spAutoFit/>
            </a:bodyPr>
            <a:lstStyle/>
            <a:p>
              <a:pPr marL="285750" indent="-285750">
                <a:spcBef>
                  <a:spcPts val="600"/>
                </a:spcBef>
                <a:spcAft>
                  <a:spcPts val="600"/>
                </a:spcAft>
                <a:buClr>
                  <a:schemeClr val="accent1"/>
                </a:buClr>
                <a:buFont typeface="Wingdings" panose="05000000000000000000" pitchFamily="2" charset="2"/>
                <a:buChar char="v"/>
              </a:pPr>
              <a:r>
                <a:rPr lang="en-US" sz="2400" dirty="0"/>
                <a:t>Calzone, K., Jenkins, J., Culp, S., </a:t>
              </a:r>
              <a:r>
                <a:rPr lang="en-US" sz="2400" dirty="0" err="1"/>
                <a:t>Caskey</a:t>
              </a:r>
              <a:r>
                <a:rPr lang="en-US" sz="2400" dirty="0"/>
                <a:t>, S., &amp; </a:t>
              </a:r>
              <a:r>
                <a:rPr lang="en-US" sz="2400" dirty="0" err="1"/>
                <a:t>Badzek</a:t>
              </a:r>
              <a:r>
                <a:rPr lang="en-US" sz="2400" dirty="0"/>
                <a:t>, L. (2014). </a:t>
              </a:r>
              <a:r>
                <a:rPr lang="en-US" sz="2400" dirty="0" smtClean="0"/>
                <a:t>  Expanding </a:t>
              </a:r>
              <a:r>
                <a:rPr lang="en-US" sz="2400" dirty="0"/>
                <a:t>RN Scope of Practice: A Method for Introducing a New Competency into Nursing Practice. </a:t>
              </a:r>
              <a:r>
                <a:rPr lang="en-US" sz="2400" i="1" dirty="0"/>
                <a:t>Journal of Nursing Regulation, </a:t>
              </a:r>
              <a:r>
                <a:rPr lang="en-US" sz="2400" dirty="0"/>
                <a:t>5(1), 40-47.</a:t>
              </a:r>
            </a:p>
            <a:p>
              <a:pPr marL="285750" indent="-285750">
                <a:spcBef>
                  <a:spcPts val="600"/>
                </a:spcBef>
                <a:spcAft>
                  <a:spcPts val="600"/>
                </a:spcAft>
                <a:buClr>
                  <a:schemeClr val="accent1"/>
                </a:buClr>
                <a:buFont typeface="Wingdings" panose="05000000000000000000" pitchFamily="2" charset="2"/>
                <a:buChar char="v"/>
              </a:pPr>
              <a:r>
                <a:rPr lang="en-US" sz="2400" dirty="0"/>
                <a:t>Jenkins, J., Calzone, K., </a:t>
              </a:r>
              <a:r>
                <a:rPr lang="en-US" sz="2400" dirty="0" err="1"/>
                <a:t>Caskey</a:t>
              </a:r>
              <a:r>
                <a:rPr lang="en-US" sz="2400" dirty="0"/>
                <a:t>, S., Culp, S., Weiner, M., &amp; </a:t>
              </a:r>
              <a:r>
                <a:rPr lang="en-US" sz="2400" dirty="0" err="1"/>
                <a:t>Badzek</a:t>
              </a:r>
              <a:r>
                <a:rPr lang="en-US" sz="2400" dirty="0"/>
                <a:t>, L.  (2015). </a:t>
              </a:r>
              <a:r>
                <a:rPr lang="en-US" sz="2400" dirty="0" smtClean="0"/>
                <a:t> Methods </a:t>
              </a:r>
              <a:r>
                <a:rPr lang="en-US" sz="2400" dirty="0"/>
                <a:t>of Genomic Competency Integration </a:t>
              </a:r>
              <a:r>
                <a:rPr lang="en-US" sz="2400" dirty="0" smtClean="0"/>
                <a:t>in Practice</a:t>
              </a:r>
              <a:r>
                <a:rPr lang="en-US" sz="2400" dirty="0"/>
                <a:t>.  </a:t>
              </a:r>
              <a:r>
                <a:rPr lang="en-US" sz="2400" i="1" dirty="0" smtClean="0"/>
                <a:t>Journal </a:t>
              </a:r>
              <a:r>
                <a:rPr lang="en-US" sz="2400" i="1" dirty="0"/>
                <a:t>of Nursing </a:t>
              </a:r>
              <a:r>
                <a:rPr lang="en-US" sz="2400" i="1" dirty="0" smtClean="0"/>
                <a:t>Scholarship, </a:t>
              </a:r>
              <a:r>
                <a:rPr lang="en-US" sz="2400" dirty="0" smtClean="0"/>
                <a:t>47(3), 200-210.</a:t>
              </a:r>
              <a:endParaRPr lang="en-US" sz="2400" dirty="0"/>
            </a:p>
          </p:txBody>
        </p:sp>
      </p:grpSp>
      <p:grpSp>
        <p:nvGrpSpPr>
          <p:cNvPr id="6" name="Group 5"/>
          <p:cNvGrpSpPr/>
          <p:nvPr/>
        </p:nvGrpSpPr>
        <p:grpSpPr>
          <a:xfrm>
            <a:off x="9960477" y="2434848"/>
            <a:ext cx="8909049" cy="2521367"/>
            <a:chOff x="9826461" y="2434848"/>
            <a:chExt cx="8909049" cy="2521367"/>
          </a:xfrm>
        </p:grpSpPr>
        <p:sp>
          <p:nvSpPr>
            <p:cNvPr id="91" name="TextBox 90"/>
            <p:cNvSpPr txBox="1"/>
            <p:nvPr/>
          </p:nvSpPr>
          <p:spPr>
            <a:xfrm>
              <a:off x="9826461" y="2434848"/>
              <a:ext cx="8909048" cy="584775"/>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IMPLEMENTATION CHALLENGES</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a:off x="9826462" y="3048000"/>
              <a:ext cx="8909048" cy="1908215"/>
            </a:xfrm>
            <a:prstGeom prst="rect">
              <a:avLst/>
            </a:prstGeom>
          </p:spPr>
          <p:txBody>
            <a:bodyPr wrap="square">
              <a:spAutoFit/>
            </a:bodyPr>
            <a:lstStyle/>
            <a:p>
              <a:pPr marL="342900" indent="-342900">
                <a:spcBef>
                  <a:spcPts val="600"/>
                </a:spcBef>
                <a:spcAft>
                  <a:spcPts val="600"/>
                </a:spcAft>
                <a:buClr>
                  <a:schemeClr val="accent1"/>
                </a:buClr>
                <a:buFont typeface="Wingdings" panose="05000000000000000000" pitchFamily="2" charset="2"/>
                <a:buChar char="v"/>
              </a:pPr>
              <a:r>
                <a:rPr lang="en-US" sz="2200" dirty="0"/>
                <a:t>Competing priorities within Clinical Center and Institutes</a:t>
              </a:r>
            </a:p>
            <a:p>
              <a:pPr marL="342900" indent="-342900">
                <a:spcBef>
                  <a:spcPts val="600"/>
                </a:spcBef>
                <a:spcAft>
                  <a:spcPts val="600"/>
                </a:spcAft>
                <a:buClr>
                  <a:schemeClr val="accent1"/>
                </a:buClr>
                <a:buFont typeface="Wingdings" panose="05000000000000000000" pitchFamily="2" charset="2"/>
                <a:buChar char="v"/>
              </a:pPr>
              <a:r>
                <a:rPr lang="en-US" sz="2200" dirty="0"/>
                <a:t>Content development</a:t>
              </a:r>
            </a:p>
            <a:p>
              <a:pPr marL="342900" indent="-342900">
                <a:spcBef>
                  <a:spcPts val="600"/>
                </a:spcBef>
                <a:spcAft>
                  <a:spcPts val="600"/>
                </a:spcAft>
                <a:buClr>
                  <a:schemeClr val="accent1"/>
                </a:buClr>
                <a:buFont typeface="Wingdings" panose="05000000000000000000" pitchFamily="2" charset="2"/>
                <a:buChar char="v"/>
              </a:pPr>
              <a:r>
                <a:rPr lang="en-US" sz="2200" dirty="0"/>
                <a:t>Dedicated time for initiative</a:t>
              </a:r>
            </a:p>
            <a:p>
              <a:pPr marL="342900" indent="-342900">
                <a:spcBef>
                  <a:spcPts val="600"/>
                </a:spcBef>
                <a:spcAft>
                  <a:spcPts val="600"/>
                </a:spcAft>
                <a:buClr>
                  <a:schemeClr val="accent1"/>
                </a:buClr>
                <a:buFont typeface="Wingdings" panose="05000000000000000000" pitchFamily="2" charset="2"/>
                <a:buChar char="v"/>
              </a:pPr>
              <a:r>
                <a:rPr lang="en-US" sz="2200"/>
                <a:t>Administrative </a:t>
              </a:r>
              <a:r>
                <a:rPr lang="en-US" sz="2200" smtClean="0"/>
                <a:t>support</a:t>
              </a:r>
              <a:endParaRPr lang="en-US" sz="2200" dirty="0"/>
            </a:p>
          </p:txBody>
        </p:sp>
      </p:grpSp>
      <p:grpSp>
        <p:nvGrpSpPr>
          <p:cNvPr id="27" name="Group 26"/>
          <p:cNvGrpSpPr/>
          <p:nvPr/>
        </p:nvGrpSpPr>
        <p:grpSpPr>
          <a:xfrm>
            <a:off x="19903536" y="15123327"/>
            <a:ext cx="7197900" cy="3927573"/>
            <a:chOff x="20557066" y="15484192"/>
            <a:chExt cx="7197900" cy="3927573"/>
          </a:xfrm>
        </p:grpSpPr>
        <p:grpSp>
          <p:nvGrpSpPr>
            <p:cNvPr id="25" name="Group 24"/>
            <p:cNvGrpSpPr/>
            <p:nvPr/>
          </p:nvGrpSpPr>
          <p:grpSpPr>
            <a:xfrm>
              <a:off x="20557066" y="15504385"/>
              <a:ext cx="2946704" cy="3907380"/>
              <a:chOff x="20557066" y="15177487"/>
              <a:chExt cx="2946704" cy="3907380"/>
            </a:xfrm>
          </p:grpSpPr>
          <p:pic>
            <p:nvPicPr>
              <p:cNvPr id="8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668403" y="15755946"/>
                <a:ext cx="2677224" cy="33289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557066" y="15177487"/>
                <a:ext cx="2946704" cy="523220"/>
              </a:xfrm>
              <a:prstGeom prst="rect">
                <a:avLst/>
              </a:prstGeom>
            </p:spPr>
            <p:txBody>
              <a:bodyPr wrap="none">
                <a:spAutoFit/>
              </a:bodyPr>
              <a:lstStyle/>
              <a:p>
                <a:r>
                  <a:rPr lang="en-US" sz="2800" b="1" dirty="0">
                    <a:solidFill>
                      <a:schemeClr val="tx2"/>
                    </a:solidFill>
                  </a:rPr>
                  <a:t>Facilitator’s Guide </a:t>
                </a:r>
                <a:endParaRPr lang="en-US" sz="2800" dirty="0"/>
              </a:p>
            </p:txBody>
          </p:sp>
        </p:grpSp>
        <p:grpSp>
          <p:nvGrpSpPr>
            <p:cNvPr id="26" name="Group 25"/>
            <p:cNvGrpSpPr/>
            <p:nvPr/>
          </p:nvGrpSpPr>
          <p:grpSpPr>
            <a:xfrm>
              <a:off x="23534641" y="15484192"/>
              <a:ext cx="4220325" cy="3927573"/>
              <a:chOff x="23534641" y="15484192"/>
              <a:chExt cx="4220325" cy="3927573"/>
            </a:xfrm>
          </p:grpSpPr>
          <p:pic>
            <p:nvPicPr>
              <p:cNvPr id="8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534641" y="16082844"/>
                <a:ext cx="4220325" cy="33289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123130" y="15484192"/>
                <a:ext cx="2900218" cy="523220"/>
              </a:xfrm>
              <a:prstGeom prst="rect">
                <a:avLst/>
              </a:prstGeom>
            </p:spPr>
            <p:txBody>
              <a:bodyPr wrap="none">
                <a:spAutoFit/>
              </a:bodyPr>
              <a:lstStyle/>
              <a:p>
                <a:r>
                  <a:rPr lang="en-US" sz="2800" b="1" dirty="0">
                    <a:solidFill>
                      <a:schemeClr val="tx2"/>
                    </a:solidFill>
                  </a:rPr>
                  <a:t>Competency Form</a:t>
                </a:r>
                <a:endParaRPr lang="en-US" sz="2800" dirty="0"/>
              </a:p>
            </p:txBody>
          </p:sp>
        </p:grpSp>
      </p:grpSp>
      <p:grpSp>
        <p:nvGrpSpPr>
          <p:cNvPr id="54" name="Group 53"/>
          <p:cNvGrpSpPr/>
          <p:nvPr/>
        </p:nvGrpSpPr>
        <p:grpSpPr>
          <a:xfrm>
            <a:off x="28962917" y="3276600"/>
            <a:ext cx="8659303" cy="6478796"/>
            <a:chOff x="18086897" y="10580063"/>
            <a:chExt cx="8659303" cy="6478796"/>
          </a:xfrm>
        </p:grpSpPr>
        <p:pic>
          <p:nvPicPr>
            <p:cNvPr id="5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58673" y="10580063"/>
              <a:ext cx="428752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458673" y="13858459"/>
              <a:ext cx="428752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086897" y="13858459"/>
              <a:ext cx="42831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86897" y="10580063"/>
              <a:ext cx="42831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22"/>
          <p:cNvGrpSpPr/>
          <p:nvPr/>
        </p:nvGrpSpPr>
        <p:grpSpPr>
          <a:xfrm>
            <a:off x="10301597" y="10210800"/>
            <a:ext cx="8326349" cy="3295193"/>
            <a:chOff x="10167581" y="10210800"/>
            <a:chExt cx="8326349" cy="3295193"/>
          </a:xfrm>
        </p:grpSpPr>
        <p:grpSp>
          <p:nvGrpSpPr>
            <p:cNvPr id="22" name="Group 21"/>
            <p:cNvGrpSpPr/>
            <p:nvPr/>
          </p:nvGrpSpPr>
          <p:grpSpPr>
            <a:xfrm>
              <a:off x="10167581" y="10210800"/>
              <a:ext cx="3657600" cy="3142812"/>
              <a:chOff x="10355501" y="11658600"/>
              <a:chExt cx="3657600" cy="3142812"/>
            </a:xfrm>
          </p:grpSpPr>
          <p:sp>
            <p:nvSpPr>
              <p:cNvPr id="120" name="TextBox 119"/>
              <p:cNvSpPr txBox="1"/>
              <p:nvPr/>
            </p:nvSpPr>
            <p:spPr>
              <a:xfrm>
                <a:off x="10442927" y="11658600"/>
                <a:ext cx="3482748" cy="523220"/>
              </a:xfrm>
              <a:prstGeom prst="rect">
                <a:avLst/>
              </a:prstGeom>
            </p:spPr>
            <p:txBody>
              <a:bodyPr wrap="none">
                <a:spAutoFit/>
              </a:bodyPr>
              <a:lstStyle>
                <a:defPPr>
                  <a:defRPr lang="en-US"/>
                </a:defPPr>
                <a:lvl1pPr>
                  <a:defRPr sz="2800" b="1">
                    <a:solidFill>
                      <a:schemeClr val="tx2"/>
                    </a:solidFill>
                  </a:defRPr>
                </a:lvl1pPr>
              </a:lstStyle>
              <a:p>
                <a:pPr algn="ctr"/>
                <a:r>
                  <a:rPr lang="en-US" dirty="0" smtClean="0"/>
                  <a:t>Special </a:t>
                </a:r>
                <a:r>
                  <a:rPr lang="en-US" dirty="0"/>
                  <a:t>Interest Group</a:t>
                </a:r>
              </a:p>
            </p:txBody>
          </p:sp>
          <p:pic>
            <p:nvPicPr>
              <p:cNvPr id="122"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355501" y="12202488"/>
                <a:ext cx="3657600" cy="25989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oup 9"/>
            <p:cNvGrpSpPr/>
            <p:nvPr/>
          </p:nvGrpSpPr>
          <p:grpSpPr>
            <a:xfrm>
              <a:off x="14244112" y="10210800"/>
              <a:ext cx="4249818" cy="3295193"/>
              <a:chOff x="15721587" y="11774887"/>
              <a:chExt cx="4249818" cy="3295193"/>
            </a:xfrm>
          </p:grpSpPr>
          <p:sp>
            <p:nvSpPr>
              <p:cNvPr id="121" name="TextBox 120"/>
              <p:cNvSpPr txBox="1"/>
              <p:nvPr/>
            </p:nvSpPr>
            <p:spPr>
              <a:xfrm>
                <a:off x="15721587" y="11774887"/>
                <a:ext cx="4249818" cy="523220"/>
              </a:xfrm>
              <a:prstGeom prst="rect">
                <a:avLst/>
              </a:prstGeom>
            </p:spPr>
            <p:txBody>
              <a:bodyPr wrap="none">
                <a:spAutoFit/>
              </a:bodyPr>
              <a:lstStyle>
                <a:defPPr>
                  <a:defRPr lang="en-US"/>
                </a:defPPr>
                <a:lvl1pPr>
                  <a:defRPr sz="2800" b="1">
                    <a:solidFill>
                      <a:schemeClr val="tx2"/>
                    </a:solidFill>
                  </a:defRPr>
                </a:lvl1pPr>
              </a:lstStyle>
              <a:p>
                <a:pPr algn="ctr"/>
                <a:r>
                  <a:rPr lang="en-US" dirty="0" smtClean="0"/>
                  <a:t>Flyers </a:t>
                </a:r>
                <a:r>
                  <a:rPr lang="en-US" dirty="0"/>
                  <a:t>Highlighting  Courses</a:t>
                </a:r>
              </a:p>
            </p:txBody>
          </p:sp>
          <p:pic>
            <p:nvPicPr>
              <p:cNvPr id="123"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017696" y="12323212"/>
                <a:ext cx="3657600" cy="27468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24" name="Group 23"/>
          <p:cNvGrpSpPr/>
          <p:nvPr/>
        </p:nvGrpSpPr>
        <p:grpSpPr>
          <a:xfrm>
            <a:off x="11520015" y="13563600"/>
            <a:ext cx="5652880" cy="5487300"/>
            <a:chOff x="11385999" y="13563600"/>
            <a:chExt cx="5652880" cy="5487300"/>
          </a:xfrm>
        </p:grpSpPr>
        <p:grpSp>
          <p:nvGrpSpPr>
            <p:cNvPr id="124" name="Group 123"/>
            <p:cNvGrpSpPr>
              <a:grpSpLocks noChangeAspect="1"/>
            </p:cNvGrpSpPr>
            <p:nvPr/>
          </p:nvGrpSpPr>
          <p:grpSpPr>
            <a:xfrm>
              <a:off x="11385999" y="14280883"/>
              <a:ext cx="5652880" cy="4770017"/>
              <a:chOff x="3415054" y="6173075"/>
              <a:chExt cx="5945276" cy="5016747"/>
            </a:xfrm>
          </p:grpSpPr>
          <p:pic>
            <p:nvPicPr>
              <p:cNvPr id="125" name="Picture 10" descr="H:\Presentations\2015\New folder\8.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4501144">
                <a:off x="7283838" y="7855170"/>
                <a:ext cx="1741111"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6" name="Picture 2" descr="H:\Presentations\2015\New folder\9.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3707965">
                <a:off x="7236613" y="7393647"/>
                <a:ext cx="1739912"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7" name="Picture 9" descr="H:\Presentations\2015\New folder\7.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2514880">
                <a:off x="6952879" y="6874283"/>
                <a:ext cx="1741111"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8" name="Picture 8" descr="H:\Presentations\2015\New folder\6.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1602099">
                <a:off x="6625440" y="6519730"/>
                <a:ext cx="1739912"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9" name="Picture 7" descr="H:\Presentations\2015\New folder\5.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822056">
                <a:off x="6124210" y="6341597"/>
                <a:ext cx="1739912"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0" name="Picture 2" descr="H:\Presentations\2015\Cusack Flynn\4.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666882" y="6278406"/>
                <a:ext cx="1739913"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1" name="Picture 5" descr="H:\Presentations\2015\New folder\3.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20932854">
                <a:off x="5208753" y="6173075"/>
                <a:ext cx="1741111"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2" name="Picture 4" descr="H:\Presentations\2015\New folder\2.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19689515">
                <a:off x="4708324" y="6228171"/>
                <a:ext cx="1739912"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3" name="Picture 3" descr="H:\Presentations\2015\New folder\1.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02474" y="6891165"/>
                <a:ext cx="2957051" cy="38851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4" name="TextBox 133"/>
              <p:cNvSpPr txBox="1"/>
              <p:nvPr/>
            </p:nvSpPr>
            <p:spPr>
              <a:xfrm>
                <a:off x="3415054" y="10866125"/>
                <a:ext cx="5945276" cy="323697"/>
              </a:xfrm>
              <a:prstGeom prst="rect">
                <a:avLst/>
              </a:prstGeom>
              <a:noFill/>
            </p:spPr>
            <p:txBody>
              <a:bodyPr wrap="square" rtlCol="0">
                <a:spAutoFit/>
              </a:bodyPr>
              <a:lstStyle/>
              <a:p>
                <a:r>
                  <a:rPr lang="en-US" sz="1400" dirty="0" smtClean="0"/>
                  <a:t>Adapted and used with permission from South Shore Hospital, Boston, MA.</a:t>
                </a:r>
                <a:endParaRPr lang="en-US" sz="1400" dirty="0"/>
              </a:p>
            </p:txBody>
          </p:sp>
        </p:grpSp>
        <p:sp>
          <p:nvSpPr>
            <p:cNvPr id="135" name="TextBox 134"/>
            <p:cNvSpPr txBox="1"/>
            <p:nvPr/>
          </p:nvSpPr>
          <p:spPr>
            <a:xfrm>
              <a:off x="12319200" y="13563600"/>
              <a:ext cx="3786486" cy="523220"/>
            </a:xfrm>
            <a:prstGeom prst="rect">
              <a:avLst/>
            </a:prstGeom>
          </p:spPr>
          <p:txBody>
            <a:bodyPr wrap="none">
              <a:spAutoFit/>
            </a:bodyPr>
            <a:lstStyle>
              <a:defPPr>
                <a:defRPr lang="en-US"/>
              </a:defPPr>
              <a:lvl1pPr>
                <a:defRPr sz="2800" b="1">
                  <a:solidFill>
                    <a:schemeClr val="tx2"/>
                  </a:solidFill>
                </a:defRPr>
              </a:lvl1pPr>
            </a:lstStyle>
            <a:p>
              <a:pPr algn="ctr"/>
              <a:r>
                <a:rPr lang="en-US" dirty="0" smtClean="0"/>
                <a:t>Gene Splash Documents</a:t>
              </a:r>
              <a:endParaRPr lang="en-US" dirty="0"/>
            </a:p>
          </p:txBody>
        </p:sp>
      </p:grpSp>
      <p:grpSp>
        <p:nvGrpSpPr>
          <p:cNvPr id="94" name="Group 93"/>
          <p:cNvGrpSpPr/>
          <p:nvPr/>
        </p:nvGrpSpPr>
        <p:grpSpPr>
          <a:xfrm>
            <a:off x="114229" y="12774959"/>
            <a:ext cx="11232363" cy="5894041"/>
            <a:chOff x="5325977" y="8355359"/>
            <a:chExt cx="11232363" cy="5894041"/>
          </a:xfrm>
        </p:grpSpPr>
        <p:grpSp>
          <p:nvGrpSpPr>
            <p:cNvPr id="95" name="Gruppe 65"/>
            <p:cNvGrpSpPr>
              <a:grpSpLocks noChangeAspect="1"/>
            </p:cNvGrpSpPr>
            <p:nvPr/>
          </p:nvGrpSpPr>
          <p:grpSpPr>
            <a:xfrm>
              <a:off x="9402800" y="8355359"/>
              <a:ext cx="2579650" cy="5894041"/>
              <a:chOff x="3046705" y="-320039"/>
              <a:chExt cx="3354094" cy="6446520"/>
            </a:xfrm>
            <a:scene3d>
              <a:camera prst="perspectiveRelaxedModerately" fov="5100000">
                <a:rot lat="18600000" lon="0" rev="0"/>
              </a:camera>
              <a:lightRig rig="threePt" dir="t"/>
            </a:scene3d>
          </p:grpSpPr>
          <p:sp>
            <p:nvSpPr>
              <p:cNvPr id="111" name="Pentagon 110"/>
              <p:cNvSpPr/>
              <p:nvPr/>
            </p:nvSpPr>
            <p:spPr>
              <a:xfrm rot="5400000">
                <a:off x="1500492" y="1226174"/>
                <a:ext cx="6446520" cy="3354094"/>
              </a:xfrm>
              <a:prstGeom prst="homePlate">
                <a:avLst>
                  <a:gd name="adj" fmla="val 21509"/>
                </a:avLst>
              </a:prstGeom>
              <a:solidFill>
                <a:schemeClr val="bg1"/>
              </a:solidFill>
              <a:ln w="76200" cap="flat" cmpd="sng" algn="ctr">
                <a:gradFill flip="none" rotWithShape="1">
                  <a:gsLst>
                    <a:gs pos="0">
                      <a:srgbClr val="0070C0"/>
                    </a:gs>
                    <a:gs pos="50000">
                      <a:schemeClr val="accent5">
                        <a:lumMod val="75000"/>
                      </a:schemeClr>
                    </a:gs>
                  </a:gsLst>
                  <a:lin ang="16200000" scaled="1"/>
                  <a:tileRect/>
                </a:gradFill>
                <a:prstDash val="solid"/>
              </a:ln>
              <a:effectLst>
                <a:outerShdw blurRad="50800" dist="38100" dir="2700000" algn="tl" rotWithShape="0">
                  <a:prstClr val="black">
                    <a:alpha val="40000"/>
                  </a:prstClr>
                </a:outerShdw>
              </a:effectLst>
              <a:sp3d extrusionH="254000"/>
            </p:spPr>
            <p:txBody>
              <a:bodyPr anchor="ctr"/>
              <a:lstStyle/>
              <a:p>
                <a:pPr algn="ctr">
                  <a:defRPr/>
                </a:pPr>
                <a:endParaRPr lang="da-DK" sz="4000" kern="0">
                  <a:solidFill>
                    <a:schemeClr val="bg1"/>
                  </a:solidFill>
                  <a:latin typeface="Calibri"/>
                </a:endParaRPr>
              </a:p>
            </p:txBody>
          </p:sp>
          <p:sp>
            <p:nvSpPr>
              <p:cNvPr id="112" name="Rektangel 58"/>
              <p:cNvSpPr/>
              <p:nvPr/>
            </p:nvSpPr>
            <p:spPr>
              <a:xfrm>
                <a:off x="3102429" y="729343"/>
                <a:ext cx="3240000" cy="1219200"/>
              </a:xfrm>
              <a:prstGeom prst="rect">
                <a:avLst/>
              </a:prstGeom>
              <a:solidFill>
                <a:schemeClr val="accent5">
                  <a:lumMod val="7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3" name="Rektangel 59"/>
              <p:cNvSpPr/>
              <p:nvPr/>
            </p:nvSpPr>
            <p:spPr>
              <a:xfrm>
                <a:off x="3102429" y="3102429"/>
                <a:ext cx="3240000" cy="1219200"/>
              </a:xfrm>
              <a:prstGeom prst="rect">
                <a:avLst/>
              </a:prstGeom>
              <a:solidFill>
                <a:schemeClr val="accent5">
                  <a:lumMod val="7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4" name="Tekstboks 60"/>
              <p:cNvSpPr txBox="1"/>
              <p:nvPr/>
            </p:nvSpPr>
            <p:spPr>
              <a:xfrm>
                <a:off x="4183618" y="-85305"/>
                <a:ext cx="1018228" cy="584775"/>
              </a:xfrm>
              <a:prstGeom prst="rect">
                <a:avLst/>
              </a:prstGeom>
              <a:noFill/>
              <a:sp3d extrusionH="254000"/>
            </p:spPr>
            <p:txBody>
              <a:bodyPr wrap="none" rtlCol="0">
                <a:spAutoFit/>
              </a:bodyPr>
              <a:lstStyle/>
              <a:p>
                <a:pPr algn="ctr"/>
                <a:r>
                  <a:rPr lang="da-DK" sz="3200" b="1" dirty="0" smtClean="0">
                    <a:solidFill>
                      <a:srgbClr val="0070C0"/>
                    </a:solidFill>
                  </a:rPr>
                  <a:t>2012</a:t>
                </a:r>
                <a:endParaRPr lang="da-DK" sz="3200" b="1" dirty="0">
                  <a:solidFill>
                    <a:srgbClr val="0070C0"/>
                  </a:solidFill>
                </a:endParaRPr>
              </a:p>
            </p:txBody>
          </p:sp>
          <p:sp>
            <p:nvSpPr>
              <p:cNvPr id="115" name="Tekstboks 61"/>
              <p:cNvSpPr txBox="1"/>
              <p:nvPr/>
            </p:nvSpPr>
            <p:spPr>
              <a:xfrm>
                <a:off x="4194509" y="3440020"/>
                <a:ext cx="1018228" cy="584775"/>
              </a:xfrm>
              <a:prstGeom prst="rect">
                <a:avLst/>
              </a:prstGeom>
              <a:noFill/>
              <a:sp3d extrusionH="254000"/>
            </p:spPr>
            <p:txBody>
              <a:bodyPr wrap="none" rtlCol="0">
                <a:spAutoFit/>
              </a:bodyPr>
              <a:lstStyle/>
              <a:p>
                <a:pPr algn="ctr"/>
                <a:r>
                  <a:rPr lang="da-DK" sz="3200" b="1" dirty="0" smtClean="0">
                    <a:solidFill>
                      <a:schemeClr val="bg1"/>
                    </a:solidFill>
                  </a:rPr>
                  <a:t>2015</a:t>
                </a:r>
                <a:endParaRPr lang="da-DK" sz="3200" b="1" dirty="0">
                  <a:solidFill>
                    <a:schemeClr val="bg1"/>
                  </a:solidFill>
                </a:endParaRPr>
              </a:p>
            </p:txBody>
          </p:sp>
          <p:sp>
            <p:nvSpPr>
              <p:cNvPr id="116" name="Tekstboks 62"/>
              <p:cNvSpPr txBox="1"/>
              <p:nvPr/>
            </p:nvSpPr>
            <p:spPr>
              <a:xfrm>
                <a:off x="4176571" y="2238930"/>
                <a:ext cx="1018228" cy="584775"/>
              </a:xfrm>
              <a:prstGeom prst="rect">
                <a:avLst/>
              </a:prstGeom>
              <a:noFill/>
              <a:sp3d extrusionH="254000"/>
            </p:spPr>
            <p:txBody>
              <a:bodyPr wrap="none" rtlCol="0">
                <a:spAutoFit/>
              </a:bodyPr>
              <a:lstStyle/>
              <a:p>
                <a:pPr algn="ctr"/>
                <a:r>
                  <a:rPr lang="da-DK" sz="3200" b="1" dirty="0" smtClean="0">
                    <a:solidFill>
                      <a:srgbClr val="0070C0"/>
                    </a:solidFill>
                  </a:rPr>
                  <a:t>2014</a:t>
                </a:r>
                <a:endParaRPr lang="da-DK" sz="3200" b="1" dirty="0">
                  <a:solidFill>
                    <a:srgbClr val="0070C0"/>
                  </a:solidFill>
                </a:endParaRPr>
              </a:p>
            </p:txBody>
          </p:sp>
          <p:sp>
            <p:nvSpPr>
              <p:cNvPr id="117" name="Tekstboks 63"/>
              <p:cNvSpPr txBox="1"/>
              <p:nvPr/>
            </p:nvSpPr>
            <p:spPr>
              <a:xfrm>
                <a:off x="4180860" y="1057729"/>
                <a:ext cx="1018228" cy="584775"/>
              </a:xfrm>
              <a:prstGeom prst="rect">
                <a:avLst/>
              </a:prstGeom>
              <a:noFill/>
              <a:sp3d extrusionH="254000"/>
            </p:spPr>
            <p:txBody>
              <a:bodyPr wrap="none" rtlCol="0">
                <a:spAutoFit/>
              </a:bodyPr>
              <a:lstStyle/>
              <a:p>
                <a:pPr algn="ctr"/>
                <a:r>
                  <a:rPr lang="da-DK" sz="3200" b="1" dirty="0" smtClean="0">
                    <a:solidFill>
                      <a:schemeClr val="bg1"/>
                    </a:solidFill>
                  </a:rPr>
                  <a:t>2013</a:t>
                </a:r>
                <a:endParaRPr lang="da-DK" sz="3200" b="1" dirty="0">
                  <a:solidFill>
                    <a:schemeClr val="bg1"/>
                  </a:solidFill>
                </a:endParaRPr>
              </a:p>
            </p:txBody>
          </p:sp>
          <p:sp>
            <p:nvSpPr>
              <p:cNvPr id="118" name="Tekstboks 64"/>
              <p:cNvSpPr txBox="1"/>
              <p:nvPr/>
            </p:nvSpPr>
            <p:spPr>
              <a:xfrm>
                <a:off x="4205391" y="4583046"/>
                <a:ext cx="1018228" cy="584775"/>
              </a:xfrm>
              <a:prstGeom prst="rect">
                <a:avLst/>
              </a:prstGeom>
              <a:noFill/>
              <a:sp3d extrusionH="254000"/>
            </p:spPr>
            <p:txBody>
              <a:bodyPr wrap="none" rtlCol="0">
                <a:spAutoFit/>
              </a:bodyPr>
              <a:lstStyle/>
              <a:p>
                <a:pPr algn="ctr"/>
                <a:r>
                  <a:rPr lang="da-DK" sz="3200" b="1" dirty="0" smtClean="0">
                    <a:solidFill>
                      <a:srgbClr val="0070C0"/>
                    </a:solidFill>
                  </a:rPr>
                  <a:t>2016</a:t>
                </a:r>
                <a:endParaRPr lang="da-DK" sz="3200" b="1" dirty="0">
                  <a:solidFill>
                    <a:srgbClr val="0070C0"/>
                  </a:solidFill>
                </a:endParaRPr>
              </a:p>
            </p:txBody>
          </p:sp>
        </p:grpSp>
        <p:sp>
          <p:nvSpPr>
            <p:cNvPr id="96" name="Tekstboks 124"/>
            <p:cNvSpPr txBox="1"/>
            <p:nvPr/>
          </p:nvSpPr>
          <p:spPr>
            <a:xfrm>
              <a:off x="5923547" y="9982200"/>
              <a:ext cx="704039" cy="400110"/>
            </a:xfrm>
            <a:prstGeom prst="rect">
              <a:avLst/>
            </a:prstGeom>
            <a:noFill/>
          </p:spPr>
          <p:txBody>
            <a:bodyPr wrap="none" rtlCol="0">
              <a:spAutoFit/>
            </a:bodyPr>
            <a:lstStyle/>
            <a:p>
              <a:pPr algn="ctr"/>
              <a:r>
                <a:rPr lang="da-DK" sz="2000" b="1" dirty="0" smtClean="0"/>
                <a:t>2012</a:t>
              </a:r>
              <a:endParaRPr lang="da-DK" sz="2000" b="1" dirty="0"/>
            </a:p>
          </p:txBody>
        </p:sp>
        <p:sp>
          <p:nvSpPr>
            <p:cNvPr id="97" name="Tekstboks 125"/>
            <p:cNvSpPr txBox="1"/>
            <p:nvPr/>
          </p:nvSpPr>
          <p:spPr>
            <a:xfrm>
              <a:off x="6078889" y="10212778"/>
              <a:ext cx="2371290" cy="584775"/>
            </a:xfrm>
            <a:prstGeom prst="rect">
              <a:avLst/>
            </a:prstGeom>
            <a:noFill/>
          </p:spPr>
          <p:txBody>
            <a:bodyPr wrap="none" rtlCol="0">
              <a:spAutoFit/>
            </a:bodyPr>
            <a:lstStyle/>
            <a:p>
              <a:pPr marL="231775" indent="-231775">
                <a:buFont typeface="Arial" panose="020B0604020202020204" pitchFamily="34" charset="0"/>
                <a:buChar char="•"/>
              </a:pPr>
              <a:r>
                <a:rPr lang="en-US" sz="1600" dirty="0"/>
                <a:t>MINC Kick Off Meeting</a:t>
              </a:r>
            </a:p>
            <a:p>
              <a:pPr marL="231775" indent="-231775">
                <a:buFont typeface="Arial" panose="020B0604020202020204" pitchFamily="34" charset="0"/>
                <a:buChar char="•"/>
              </a:pPr>
              <a:r>
                <a:rPr lang="en-US" sz="1600" dirty="0"/>
                <a:t>MINC Action </a:t>
              </a:r>
              <a:r>
                <a:rPr lang="en-US" sz="1600" dirty="0" smtClean="0"/>
                <a:t>Plan</a:t>
              </a:r>
              <a:endParaRPr lang="en-US" sz="1600" dirty="0"/>
            </a:p>
          </p:txBody>
        </p:sp>
        <p:sp>
          <p:nvSpPr>
            <p:cNvPr id="98" name="Tekstboks 96"/>
            <p:cNvSpPr txBox="1"/>
            <p:nvPr/>
          </p:nvSpPr>
          <p:spPr>
            <a:xfrm>
              <a:off x="5630641" y="10766261"/>
              <a:ext cx="704039" cy="400110"/>
            </a:xfrm>
            <a:prstGeom prst="rect">
              <a:avLst/>
            </a:prstGeom>
            <a:noFill/>
          </p:spPr>
          <p:txBody>
            <a:bodyPr wrap="none" rtlCol="0">
              <a:spAutoFit/>
            </a:bodyPr>
            <a:lstStyle/>
            <a:p>
              <a:pPr algn="ctr"/>
              <a:r>
                <a:rPr lang="da-DK" sz="2000" b="1" dirty="0" smtClean="0"/>
                <a:t>2014</a:t>
              </a:r>
              <a:endParaRPr lang="da-DK" sz="2000" b="1" dirty="0"/>
            </a:p>
          </p:txBody>
        </p:sp>
        <p:sp>
          <p:nvSpPr>
            <p:cNvPr id="99" name="Tekstboks 100"/>
            <p:cNvSpPr txBox="1"/>
            <p:nvPr/>
          </p:nvSpPr>
          <p:spPr>
            <a:xfrm>
              <a:off x="5748874" y="11009869"/>
              <a:ext cx="3547526" cy="1815882"/>
            </a:xfrm>
            <a:prstGeom prst="rect">
              <a:avLst/>
            </a:prstGeom>
            <a:noFill/>
          </p:spPr>
          <p:txBody>
            <a:bodyPr wrap="square" rtlCol="0">
              <a:spAutoFit/>
            </a:bodyPr>
            <a:lstStyle/>
            <a:p>
              <a:pPr marL="231775" indent="-231775">
                <a:buFont typeface="Arial" panose="020B0604020202020204" pitchFamily="34" charset="0"/>
                <a:buChar char="•"/>
              </a:pPr>
              <a:r>
                <a:rPr lang="en-US" sz="1600" dirty="0"/>
                <a:t>Introductory Genetics Course </a:t>
              </a:r>
              <a:r>
                <a:rPr lang="en-US" sz="1600" dirty="0" smtClean="0"/>
                <a:t>Implementation</a:t>
              </a:r>
              <a:endParaRPr lang="en-US" sz="1600" dirty="0"/>
            </a:p>
            <a:p>
              <a:pPr marL="231775" indent="-231775">
                <a:buFont typeface="Arial" panose="020B0604020202020204" pitchFamily="34" charset="0"/>
                <a:buChar char="•"/>
              </a:pPr>
              <a:r>
                <a:rPr lang="en-US" sz="1600" dirty="0"/>
                <a:t>Focus groups conducted by CNS and </a:t>
              </a:r>
              <a:r>
                <a:rPr lang="en-US" sz="1600" dirty="0" smtClean="0"/>
                <a:t>Educators</a:t>
              </a:r>
            </a:p>
            <a:p>
              <a:pPr marL="231775" indent="-231775">
                <a:buFont typeface="Arial" panose="020B0604020202020204" pitchFamily="34" charset="0"/>
                <a:buChar char="•"/>
              </a:pPr>
              <a:r>
                <a:rPr lang="en-US" sz="1600" dirty="0" smtClean="0"/>
                <a:t>Introductory </a:t>
              </a:r>
              <a:r>
                <a:rPr lang="en-US" sz="1600" dirty="0"/>
                <a:t>Competency </a:t>
              </a:r>
              <a:r>
                <a:rPr lang="en-US" sz="1600" dirty="0" smtClean="0"/>
                <a:t>Development</a:t>
              </a:r>
              <a:endParaRPr lang="en-US" sz="1600" dirty="0"/>
            </a:p>
            <a:p>
              <a:pPr marL="231775" indent="-231775">
                <a:buFont typeface="Arial" panose="020B0604020202020204" pitchFamily="34" charset="0"/>
                <a:buChar char="•"/>
              </a:pPr>
              <a:r>
                <a:rPr lang="en-US" sz="1600" dirty="0"/>
                <a:t>Intermediate Course </a:t>
              </a:r>
              <a:r>
                <a:rPr lang="en-US" sz="1600" dirty="0" smtClean="0"/>
                <a:t>Development</a:t>
              </a:r>
              <a:endParaRPr lang="en-US" sz="1600" dirty="0"/>
            </a:p>
          </p:txBody>
        </p:sp>
        <p:sp>
          <p:nvSpPr>
            <p:cNvPr id="100" name="Rectangle 99"/>
            <p:cNvSpPr/>
            <p:nvPr/>
          </p:nvSpPr>
          <p:spPr>
            <a:xfrm>
              <a:off x="12466696" y="10299918"/>
              <a:ext cx="3877056" cy="1815882"/>
            </a:xfrm>
            <a:prstGeom prst="rect">
              <a:avLst/>
            </a:prstGeom>
          </p:spPr>
          <p:txBody>
            <a:bodyPr wrap="square">
              <a:spAutoFit/>
            </a:bodyPr>
            <a:lstStyle/>
            <a:p>
              <a:pPr marL="231775" indent="-231775">
                <a:buFont typeface="Arial" panose="020B0604020202020204" pitchFamily="34" charset="0"/>
                <a:buChar char="•"/>
              </a:pPr>
              <a:r>
                <a:rPr lang="en-US" sz="1600" dirty="0"/>
                <a:t>Core team </a:t>
              </a:r>
              <a:r>
                <a:rPr lang="en-US" sz="1600" dirty="0" smtClean="0"/>
                <a:t>training </a:t>
              </a:r>
            </a:p>
            <a:p>
              <a:pPr marL="231775" indent="-231775">
                <a:buFont typeface="Arial" panose="020B0604020202020204" pitchFamily="34" charset="0"/>
                <a:buChar char="•"/>
              </a:pPr>
              <a:r>
                <a:rPr lang="en-US" sz="1600" dirty="0" smtClean="0"/>
                <a:t>Genetics Survey</a:t>
              </a:r>
            </a:p>
            <a:p>
              <a:pPr marL="231775" indent="-231775">
                <a:buFont typeface="Arial" panose="020B0604020202020204" pitchFamily="34" charset="0"/>
                <a:buChar char="•"/>
              </a:pPr>
              <a:r>
                <a:rPr lang="en-US" sz="1600" dirty="0" smtClean="0"/>
                <a:t>Genetics </a:t>
              </a:r>
              <a:r>
                <a:rPr lang="en-US" sz="1600" dirty="0"/>
                <a:t>Special Interest </a:t>
              </a:r>
              <a:r>
                <a:rPr lang="en-US" sz="1600" dirty="0" smtClean="0"/>
                <a:t>Group</a:t>
              </a:r>
            </a:p>
            <a:p>
              <a:pPr marL="231775" indent="-231775">
                <a:buFont typeface="Arial" panose="020B0604020202020204" pitchFamily="34" charset="0"/>
                <a:buChar char="•"/>
              </a:pPr>
              <a:r>
                <a:rPr lang="en-US" sz="1600" dirty="0" smtClean="0"/>
                <a:t>Introduction </a:t>
              </a:r>
              <a:r>
                <a:rPr lang="en-US" sz="1600" dirty="0"/>
                <a:t>of Marketing </a:t>
              </a:r>
              <a:r>
                <a:rPr lang="en-US" sz="1600" dirty="0" smtClean="0"/>
                <a:t>Initiatives</a:t>
              </a:r>
            </a:p>
            <a:p>
              <a:pPr marL="231775" indent="-231775">
                <a:buFont typeface="Arial" panose="020B0604020202020204" pitchFamily="34" charset="0"/>
                <a:buChar char="•"/>
              </a:pPr>
              <a:r>
                <a:rPr lang="en-US" sz="1600" dirty="0" smtClean="0"/>
                <a:t>Introductory </a:t>
              </a:r>
              <a:r>
                <a:rPr lang="en-US" sz="1600" dirty="0"/>
                <a:t>Genetic/Genomics Course </a:t>
              </a:r>
              <a:r>
                <a:rPr lang="en-US" sz="1600" dirty="0" smtClean="0"/>
                <a:t>Development</a:t>
              </a:r>
            </a:p>
            <a:p>
              <a:pPr marL="231775" indent="-231775">
                <a:buFont typeface="Arial" panose="020B0604020202020204" pitchFamily="34" charset="0"/>
                <a:buChar char="•"/>
              </a:pPr>
              <a:r>
                <a:rPr lang="en-US" sz="1600" dirty="0" smtClean="0"/>
                <a:t>MINC </a:t>
              </a:r>
              <a:r>
                <a:rPr lang="en-US" sz="1600" dirty="0"/>
                <a:t>Action Plan </a:t>
              </a:r>
              <a:r>
                <a:rPr lang="en-US" sz="1600" dirty="0" smtClean="0"/>
                <a:t>Update</a:t>
              </a:r>
              <a:endParaRPr lang="en-US" sz="1600" dirty="0"/>
            </a:p>
          </p:txBody>
        </p:sp>
        <p:sp>
          <p:nvSpPr>
            <p:cNvPr id="101" name="Rectangle 100"/>
            <p:cNvSpPr/>
            <p:nvPr/>
          </p:nvSpPr>
          <p:spPr>
            <a:xfrm>
              <a:off x="12681284" y="12197628"/>
              <a:ext cx="3877056" cy="1815882"/>
            </a:xfrm>
            <a:prstGeom prst="rect">
              <a:avLst/>
            </a:prstGeom>
          </p:spPr>
          <p:txBody>
            <a:bodyPr wrap="square">
              <a:spAutoFit/>
            </a:bodyPr>
            <a:lstStyle/>
            <a:p>
              <a:pPr marL="231775" indent="-231775">
                <a:buFont typeface="Arial" panose="020B0604020202020204" pitchFamily="34" charset="0"/>
                <a:buChar char="•"/>
              </a:pPr>
              <a:r>
                <a:rPr lang="en-US" sz="1600" dirty="0"/>
                <a:t>Introductory Genetics Competency Implementation (Mandatory</a:t>
              </a:r>
              <a:r>
                <a:rPr lang="en-US" sz="1600" dirty="0" smtClean="0"/>
                <a:t>)</a:t>
              </a:r>
              <a:endParaRPr lang="en-US" sz="1600" dirty="0"/>
            </a:p>
            <a:p>
              <a:pPr marL="231775" indent="-231775">
                <a:buFont typeface="Arial" panose="020B0604020202020204" pitchFamily="34" charset="0"/>
                <a:buChar char="•"/>
              </a:pPr>
              <a:r>
                <a:rPr lang="en-US" sz="1600" dirty="0"/>
                <a:t>Intermediate Genetics Course </a:t>
              </a:r>
              <a:r>
                <a:rPr lang="en-US" sz="1600" dirty="0" smtClean="0"/>
                <a:t>Implementation</a:t>
              </a:r>
              <a:endParaRPr lang="en-US" sz="1600" dirty="0"/>
            </a:p>
            <a:p>
              <a:pPr marL="231775" indent="-231775">
                <a:buFont typeface="Arial" panose="020B0604020202020204" pitchFamily="34" charset="0"/>
                <a:buChar char="•"/>
              </a:pPr>
              <a:r>
                <a:rPr lang="en-US" sz="1600" dirty="0"/>
                <a:t>Intermediate Genetics Competency </a:t>
              </a:r>
              <a:r>
                <a:rPr lang="en-US" sz="1600" dirty="0" smtClean="0"/>
                <a:t>Development</a:t>
              </a:r>
              <a:endParaRPr lang="en-US" sz="1600" dirty="0"/>
            </a:p>
            <a:p>
              <a:pPr marL="231775" indent="-231775">
                <a:buFont typeface="Arial" panose="020B0604020202020204" pitchFamily="34" charset="0"/>
                <a:buChar char="•"/>
              </a:pPr>
              <a:r>
                <a:rPr lang="en-US" sz="1600" dirty="0"/>
                <a:t>NIH Policy </a:t>
              </a:r>
              <a:r>
                <a:rPr lang="en-US" sz="1600" dirty="0" smtClean="0"/>
                <a:t>Discussions</a:t>
              </a:r>
              <a:endParaRPr lang="en-US" sz="1600" dirty="0"/>
            </a:p>
          </p:txBody>
        </p:sp>
        <p:sp>
          <p:nvSpPr>
            <p:cNvPr id="102" name="Rectangle 101"/>
            <p:cNvSpPr/>
            <p:nvPr/>
          </p:nvSpPr>
          <p:spPr>
            <a:xfrm>
              <a:off x="5325977" y="12867382"/>
              <a:ext cx="3665623" cy="1077218"/>
            </a:xfrm>
            <a:prstGeom prst="rect">
              <a:avLst/>
            </a:prstGeom>
          </p:spPr>
          <p:txBody>
            <a:bodyPr wrap="square">
              <a:spAutoFit/>
            </a:bodyPr>
            <a:lstStyle/>
            <a:p>
              <a:pPr marL="231775" indent="-231775">
                <a:buFont typeface="Arial" panose="020B0604020202020204" pitchFamily="34" charset="0"/>
                <a:buChar char="•"/>
              </a:pPr>
              <a:r>
                <a:rPr lang="en-US" sz="1600" dirty="0"/>
                <a:t>Intermediate Genetics Competency </a:t>
              </a:r>
              <a:r>
                <a:rPr lang="en-US" sz="1600" dirty="0" smtClean="0"/>
                <a:t>Implementation</a:t>
              </a:r>
            </a:p>
            <a:p>
              <a:pPr marL="231775" indent="-231775">
                <a:buFont typeface="Arial" panose="020B0604020202020204" pitchFamily="34" charset="0"/>
                <a:buChar char="•"/>
              </a:pPr>
              <a:r>
                <a:rPr lang="en-US" sz="1600" dirty="0" smtClean="0"/>
                <a:t>Advanced </a:t>
              </a:r>
              <a:r>
                <a:rPr lang="en-US" sz="1600" dirty="0"/>
                <a:t>Genetics Course Development and Implementation</a:t>
              </a:r>
            </a:p>
          </p:txBody>
        </p:sp>
        <p:sp>
          <p:nvSpPr>
            <p:cNvPr id="103" name="Tekstboks 96"/>
            <p:cNvSpPr txBox="1"/>
            <p:nvPr/>
          </p:nvSpPr>
          <p:spPr>
            <a:xfrm>
              <a:off x="5326315" y="12616715"/>
              <a:ext cx="704039" cy="400110"/>
            </a:xfrm>
            <a:prstGeom prst="rect">
              <a:avLst/>
            </a:prstGeom>
            <a:noFill/>
          </p:spPr>
          <p:txBody>
            <a:bodyPr wrap="none" rtlCol="0">
              <a:spAutoFit/>
            </a:bodyPr>
            <a:lstStyle/>
            <a:p>
              <a:pPr algn="ctr"/>
              <a:r>
                <a:rPr lang="da-DK" sz="2000" b="1" dirty="0" smtClean="0"/>
                <a:t>2016</a:t>
              </a:r>
              <a:endParaRPr lang="da-DK" sz="2000" b="1" dirty="0"/>
            </a:p>
          </p:txBody>
        </p:sp>
        <p:sp>
          <p:nvSpPr>
            <p:cNvPr id="104" name="Tekstboks 96"/>
            <p:cNvSpPr txBox="1"/>
            <p:nvPr/>
          </p:nvSpPr>
          <p:spPr>
            <a:xfrm>
              <a:off x="14743995" y="11965488"/>
              <a:ext cx="1314835" cy="400110"/>
            </a:xfrm>
            <a:prstGeom prst="rect">
              <a:avLst/>
            </a:prstGeom>
            <a:noFill/>
          </p:spPr>
          <p:txBody>
            <a:bodyPr wrap="square" rtlCol="0">
              <a:spAutoFit/>
            </a:bodyPr>
            <a:lstStyle/>
            <a:p>
              <a:pPr algn="ctr"/>
              <a:r>
                <a:rPr lang="da-DK" sz="2000" b="1" dirty="0" smtClean="0"/>
                <a:t>2015</a:t>
              </a:r>
              <a:endParaRPr lang="da-DK" sz="2000" b="1" dirty="0"/>
            </a:p>
          </p:txBody>
        </p:sp>
        <p:sp>
          <p:nvSpPr>
            <p:cNvPr id="105" name="Tekstboks 96"/>
            <p:cNvSpPr txBox="1"/>
            <p:nvPr/>
          </p:nvSpPr>
          <p:spPr>
            <a:xfrm>
              <a:off x="14628203" y="10131061"/>
              <a:ext cx="704039" cy="400110"/>
            </a:xfrm>
            <a:prstGeom prst="rect">
              <a:avLst/>
            </a:prstGeom>
            <a:noFill/>
          </p:spPr>
          <p:txBody>
            <a:bodyPr wrap="none" rtlCol="0">
              <a:spAutoFit/>
            </a:bodyPr>
            <a:lstStyle/>
            <a:p>
              <a:pPr algn="ctr"/>
              <a:r>
                <a:rPr lang="da-DK" sz="2000" b="1" dirty="0" smtClean="0"/>
                <a:t>2013</a:t>
              </a:r>
              <a:endParaRPr lang="da-DK" sz="2000" b="1" dirty="0"/>
            </a:p>
          </p:txBody>
        </p:sp>
        <p:sp>
          <p:nvSpPr>
            <p:cNvPr id="106" name="Line 33"/>
            <p:cNvSpPr>
              <a:spLocks noChangeShapeType="1"/>
            </p:cNvSpPr>
            <p:nvPr/>
          </p:nvSpPr>
          <p:spPr bwMode="auto">
            <a:xfrm rot="5400000" flipV="1">
              <a:off x="7521932" y="11509438"/>
              <a:ext cx="10528" cy="2684304"/>
            </a:xfrm>
            <a:prstGeom prst="line">
              <a:avLst/>
            </a:prstGeom>
            <a:noFill/>
            <a:ln w="38100">
              <a:solidFill>
                <a:schemeClr val="accent1"/>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0070C0"/>
                </a:solidFill>
                <a:effectLst/>
                <a:uLnTx/>
                <a:uFillTx/>
                <a:latin typeface="Arial" pitchFamily="34" charset="0"/>
              </a:endParaRPr>
            </a:p>
          </p:txBody>
        </p:sp>
        <p:sp>
          <p:nvSpPr>
            <p:cNvPr id="107" name="Line 33"/>
            <p:cNvSpPr>
              <a:spLocks noChangeShapeType="1"/>
            </p:cNvSpPr>
            <p:nvPr/>
          </p:nvSpPr>
          <p:spPr bwMode="auto">
            <a:xfrm rot="5400000" flipV="1">
              <a:off x="13271778" y="8974691"/>
              <a:ext cx="0" cy="2712850"/>
            </a:xfrm>
            <a:prstGeom prst="line">
              <a:avLst/>
            </a:prstGeom>
            <a:noFill/>
            <a:ln w="38100">
              <a:solidFill>
                <a:schemeClr val="accent1"/>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0070C0"/>
                </a:solidFill>
                <a:effectLst/>
                <a:uLnTx/>
                <a:uFillTx/>
                <a:latin typeface="Arial" pitchFamily="34" charset="0"/>
              </a:endParaRPr>
            </a:p>
          </p:txBody>
        </p:sp>
        <p:sp>
          <p:nvSpPr>
            <p:cNvPr id="108" name="Line 33"/>
            <p:cNvSpPr>
              <a:spLocks noChangeShapeType="1"/>
            </p:cNvSpPr>
            <p:nvPr/>
          </p:nvSpPr>
          <p:spPr bwMode="auto">
            <a:xfrm rot="5400000" flipV="1">
              <a:off x="13686617" y="10841203"/>
              <a:ext cx="0" cy="2712850"/>
            </a:xfrm>
            <a:prstGeom prst="line">
              <a:avLst/>
            </a:prstGeom>
            <a:noFill/>
            <a:ln w="38100">
              <a:solidFill>
                <a:schemeClr val="accent1"/>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0070C0"/>
                </a:solidFill>
                <a:effectLst/>
                <a:uLnTx/>
                <a:uFillTx/>
                <a:latin typeface="Arial" pitchFamily="34" charset="0"/>
              </a:endParaRPr>
            </a:p>
          </p:txBody>
        </p:sp>
        <p:sp>
          <p:nvSpPr>
            <p:cNvPr id="109" name="Line 33"/>
            <p:cNvSpPr>
              <a:spLocks noChangeShapeType="1"/>
            </p:cNvSpPr>
            <p:nvPr/>
          </p:nvSpPr>
          <p:spPr bwMode="auto">
            <a:xfrm rot="5400000" flipV="1">
              <a:off x="7905763" y="9498798"/>
              <a:ext cx="0" cy="2994074"/>
            </a:xfrm>
            <a:prstGeom prst="line">
              <a:avLst/>
            </a:prstGeom>
            <a:noFill/>
            <a:ln w="38100">
              <a:solidFill>
                <a:schemeClr val="accent1"/>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0070C0"/>
                </a:solidFill>
                <a:effectLst/>
                <a:uLnTx/>
                <a:uFillTx/>
                <a:latin typeface="Arial" pitchFamily="34" charset="0"/>
              </a:endParaRPr>
            </a:p>
          </p:txBody>
        </p:sp>
        <p:sp>
          <p:nvSpPr>
            <p:cNvPr id="110" name="Line 33"/>
            <p:cNvSpPr>
              <a:spLocks noChangeShapeType="1"/>
            </p:cNvSpPr>
            <p:nvPr/>
          </p:nvSpPr>
          <p:spPr bwMode="auto">
            <a:xfrm rot="5400000" flipV="1">
              <a:off x="8104163" y="8700855"/>
              <a:ext cx="0" cy="2994074"/>
            </a:xfrm>
            <a:prstGeom prst="line">
              <a:avLst/>
            </a:prstGeom>
            <a:noFill/>
            <a:ln w="38100">
              <a:solidFill>
                <a:schemeClr val="accent1"/>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0070C0"/>
                </a:solidFill>
                <a:effectLst/>
                <a:uLnTx/>
                <a:uFillTx/>
                <a:latin typeface="Arial" pitchFamily="34" charset="0"/>
              </a:endParaRPr>
            </a:p>
          </p:txBody>
        </p:sp>
      </p:grpSp>
      <p:grpSp>
        <p:nvGrpSpPr>
          <p:cNvPr id="30" name="Group 29"/>
          <p:cNvGrpSpPr/>
          <p:nvPr/>
        </p:nvGrpSpPr>
        <p:grpSpPr>
          <a:xfrm>
            <a:off x="28825024" y="17036315"/>
            <a:ext cx="8906256" cy="1805562"/>
            <a:chOff x="28825024" y="17036315"/>
            <a:chExt cx="8906256" cy="1805562"/>
          </a:xfrm>
        </p:grpSpPr>
        <p:sp>
          <p:nvSpPr>
            <p:cNvPr id="119" name="TextBox 118"/>
            <p:cNvSpPr txBox="1"/>
            <p:nvPr/>
          </p:nvSpPr>
          <p:spPr>
            <a:xfrm>
              <a:off x="28825024" y="17036315"/>
              <a:ext cx="8906256" cy="584775"/>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ACKNOWLEDGEMENTS</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9" name="TextBox 28"/>
            <p:cNvSpPr txBox="1"/>
            <p:nvPr/>
          </p:nvSpPr>
          <p:spPr>
            <a:xfrm>
              <a:off x="28925044" y="17641548"/>
              <a:ext cx="8642095" cy="1200329"/>
            </a:xfrm>
            <a:prstGeom prst="rect">
              <a:avLst/>
            </a:prstGeom>
            <a:noFill/>
          </p:spPr>
          <p:txBody>
            <a:bodyPr wrap="square" rtlCol="0">
              <a:spAutoFit/>
            </a:bodyPr>
            <a:lstStyle/>
            <a:p>
              <a:pPr marL="342900" indent="-342900">
                <a:buClr>
                  <a:schemeClr val="accent1"/>
                </a:buClr>
                <a:buFont typeface="Wingdings" panose="05000000000000000000" pitchFamily="2" charset="2"/>
                <a:buChar char="v"/>
              </a:pPr>
              <a:r>
                <a:rPr lang="en-US" sz="2400" dirty="0" smtClean="0"/>
                <a:t>The core genetics/genomics team would like to acknowledge Mike Krumlauf for his expertise in graphic design and layout of this poster.</a:t>
              </a:r>
              <a:endParaRPr lang="en-US" sz="2400" dirty="0"/>
            </a:p>
          </p:txBody>
        </p:sp>
      </p:grpSp>
      <p:pic>
        <p:nvPicPr>
          <p:cNvPr id="1027" name="Picture 3" descr="C:\Users\gcusack\AppData\Local\Microsoft\Windows\Temporary Internet Files\Content.Outlook\AZBHABWK\2015-10-29_15-01-33.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156462" y="5788785"/>
            <a:ext cx="8514286" cy="35238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2422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3326</TotalTime>
  <Words>689</Words>
  <Application>Microsoft Office PowerPoint</Application>
  <PresentationFormat>Custom</PresentationFormat>
  <Paragraphs>87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NIH: Clinical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Josanne Revoir</dc:creator>
  <cp:lastModifiedBy>Jenkins, Jean (NIH/NHGRI) [C]</cp:lastModifiedBy>
  <cp:revision>53</cp:revision>
  <cp:lastPrinted>2015-10-29T19:34:20Z</cp:lastPrinted>
  <dcterms:created xsi:type="dcterms:W3CDTF">2011-04-26T17:02:20Z</dcterms:created>
  <dcterms:modified xsi:type="dcterms:W3CDTF">2016-08-02T17:20:53Z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FAFA5247-D63E-4DD1-B649-207C0B57488D</vt:lpwstr>
  </property>
  <property fmtid="{D5CDD505-2E9C-101B-9397-08002B2CF9AE}" pid="3" name="ArticulatePath">
    <vt:lpwstr>E-Poster 2015 84x42 10-28-15 gc  final</vt:lpwstr>
  </property>
</Properties>
</file>