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956" autoAdjust="0"/>
    <p:restoredTop sz="94660"/>
  </p:normalViewPr>
  <p:slideViewPr>
    <p:cSldViewPr>
      <p:cViewPr>
        <p:scale>
          <a:sx n="60" d="100"/>
          <a:sy n="60" d="100"/>
        </p:scale>
        <p:origin x="-1118" y="30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EBCC-CC4B-4342-A9DC-411BEA1BCAFF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831E9-10D1-4289-9C2C-E327EF611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727F8-BA08-4FC6-AA46-687D80651F24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A780-99EA-42B1-9E44-885D1EAA6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A858E-76BD-4465-B149-E6F5932412E8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3546E-5310-4DC7-B126-14F63CCF4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113C3-C8A4-4C09-98EE-6D9BBF9ED4B1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455BA-9B33-4F41-AF07-B729CBD24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A063A-6EB3-4AAD-9AA4-670CABA6B94E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1D72E-EA02-40BD-8467-6B9527E70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40BE6-D5DA-4CA2-9495-99DFD40C811B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82B1E-1B6D-427B-B951-057243577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C0F1C-44AD-4751-9CBE-08F040BFECD4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51084-5661-4BD7-BFF2-4A153914C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800F8-8C0A-443C-8ABC-704BA46BEEF0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4CD3A-E416-44B4-B2D2-3F1C78ECD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7722F-AEEB-49FA-B2F0-DDD79F76DD63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77A48-50DC-4A0E-B71E-B46FEF7A9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9AE8E-C65E-408A-BF80-8ABF251A905F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13D95-6F4F-4EBD-A8FE-780D91F8C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D5D81-F66D-44DF-BC46-1E3A4C76A768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C6B6A-2BE7-4932-910A-767FA4B39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B413CF-5876-4C8F-95E2-A7CFAD5B0BF5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32F12A-2335-4CCB-927E-1C95E7C9B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splash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33800"/>
            <a:ext cx="1828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" descr="dna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71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itle 1"/>
          <p:cNvSpPr>
            <a:spLocks noGrp="1"/>
          </p:cNvSpPr>
          <p:nvPr>
            <p:ph type="title"/>
          </p:nvPr>
        </p:nvSpPr>
        <p:spPr>
          <a:xfrm>
            <a:off x="76200" y="1219200"/>
            <a:ext cx="2133600" cy="1524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Berlin Sans FB Demi" pitchFamily="34" charset="0"/>
              </a:rPr>
              <a:t>Gene Splash</a:t>
            </a: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2438400" y="6598"/>
            <a:ext cx="441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800" b="1" i="1" dirty="0"/>
              <a:t>Did You Know? </a:t>
            </a:r>
          </a:p>
          <a:p>
            <a:r>
              <a:rPr lang="en-US" sz="1600" b="1" i="1" dirty="0"/>
              <a:t>Age-Related Macular Degeneration (AMD) </a:t>
            </a:r>
          </a:p>
        </p:txBody>
      </p:sp>
      <p:sp>
        <p:nvSpPr>
          <p:cNvPr id="2054" name="TextBox 1"/>
          <p:cNvSpPr txBox="1">
            <a:spLocks noChangeArrowheads="1"/>
          </p:cNvSpPr>
          <p:nvPr/>
        </p:nvSpPr>
        <p:spPr bwMode="auto">
          <a:xfrm>
            <a:off x="0" y="6934200"/>
            <a:ext cx="2887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 u="sng"/>
          </a:p>
        </p:txBody>
      </p:sp>
      <p:sp>
        <p:nvSpPr>
          <p:cNvPr id="2057" name="TextBox 5"/>
          <p:cNvSpPr txBox="1">
            <a:spLocks noChangeArrowheads="1"/>
          </p:cNvSpPr>
          <p:nvPr/>
        </p:nvSpPr>
        <p:spPr bwMode="auto">
          <a:xfrm>
            <a:off x="2895600" y="938212"/>
            <a:ext cx="3810000" cy="37861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US" sz="1500" dirty="0" smtClean="0"/>
              <a:t>Is </a:t>
            </a:r>
            <a:r>
              <a:rPr lang="en-US" sz="1500" dirty="0"/>
              <a:t>the leading cause of vision loss in people 60-70 years of age 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500" dirty="0"/>
              <a:t>Affects approximately 1 of every 2,000 people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500" dirty="0"/>
              <a:t>Caucasians are more likely to develop AMD than African Americans 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500" dirty="0"/>
              <a:t>Affects central vision which is needed for driving, reading, face recognition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1500" dirty="0"/>
              <a:t>19 genes have been identified to date   that impact a person’s risk of developing  AMD including genes on Chromosome 10 and genes involved in processing “good” cholesterol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500" dirty="0"/>
              <a:t>15-20% of people diagnosed with AMD have at least one affected first-degree relative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7848600"/>
            <a:ext cx="6477000" cy="10620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/>
              <a:t>Clinical Relevance</a:t>
            </a:r>
            <a:r>
              <a:rPr lang="en-US" dirty="0"/>
              <a:t>: </a:t>
            </a:r>
            <a:r>
              <a:rPr lang="en-US" sz="1500" dirty="0"/>
              <a:t>15-20% of affected people have at least one first-degree relative with AMD. People with a family history of AMD may decrease their risk of developing it by being periodically screened and by lifestyle modifications</a:t>
            </a:r>
          </a:p>
        </p:txBody>
      </p:sp>
      <p:sp>
        <p:nvSpPr>
          <p:cNvPr id="18" name="Rounded Rectangle 17"/>
          <p:cNvSpPr/>
          <p:nvPr/>
        </p:nvSpPr>
        <p:spPr>
          <a:xfrm flipH="1">
            <a:off x="228600" y="5181600"/>
            <a:ext cx="4953000" cy="2590800"/>
          </a:xfrm>
          <a:prstGeom prst="roundRect">
            <a:avLst>
              <a:gd name="adj" fmla="val 11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700" b="1" u="sng" dirty="0"/>
              <a:t>Dry Macular Degeneration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700" dirty="0"/>
              <a:t>80-90% of cases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700" dirty="0"/>
              <a:t>Build-up of </a:t>
            </a:r>
            <a:r>
              <a:rPr lang="en-US" sz="1700" dirty="0" err="1"/>
              <a:t>drusen</a:t>
            </a:r>
            <a:r>
              <a:rPr lang="en-US" sz="1700" dirty="0"/>
              <a:t> (yellow deposits) beneath the retina causing gradual vision loss</a:t>
            </a:r>
          </a:p>
          <a:p>
            <a:pPr>
              <a:defRPr/>
            </a:pPr>
            <a:r>
              <a:rPr lang="en-US" sz="1700" b="1" u="sng" dirty="0"/>
              <a:t>Wet Macular Degeneration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700" b="1" dirty="0"/>
              <a:t>10% of cases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700" dirty="0"/>
              <a:t>Fragile,  abnormal blood vessels blur central vision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1700" dirty="0"/>
              <a:t>Rapid &amp; severe vision loss</a:t>
            </a:r>
          </a:p>
          <a:p>
            <a:pPr marL="342900" indent="-342900">
              <a:defRPr/>
            </a:pPr>
            <a:endParaRPr lang="en-US" sz="1700" b="1" u="sng" dirty="0"/>
          </a:p>
        </p:txBody>
      </p:sp>
      <p:sp>
        <p:nvSpPr>
          <p:cNvPr id="2059" name="Rectangle 22"/>
          <p:cNvSpPr>
            <a:spLocks noChangeArrowheads="1"/>
          </p:cNvSpPr>
          <p:nvPr/>
        </p:nvSpPr>
        <p:spPr bwMode="auto">
          <a:xfrm>
            <a:off x="0" y="8890000"/>
            <a:ext cx="68580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1050" dirty="0">
                <a:hlinkClick r:id="" action="ppaction://hlinkfile" tooltip="Nature genetics."/>
              </a:rPr>
              <a:t>Nat Genet.</a:t>
            </a:r>
            <a:r>
              <a:rPr lang="pt-BR" sz="1050" dirty="0"/>
              <a:t> 2013 Apr;45(4):433-9, 439e1-2. doi: 10.1038/ng.2578. Epub 2013 Mar 3.</a:t>
            </a:r>
          </a:p>
        </p:txBody>
      </p:sp>
      <p:sp>
        <p:nvSpPr>
          <p:cNvPr id="14" name="Pentagon 13"/>
          <p:cNvSpPr/>
          <p:nvPr/>
        </p:nvSpPr>
        <p:spPr>
          <a:xfrm>
            <a:off x="5410200" y="4876800"/>
            <a:ext cx="1447800" cy="99060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Screening test on back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5334000" y="6324600"/>
            <a:ext cx="1447800" cy="990600"/>
          </a:xfrm>
          <a:prstGeom prst="wedgeRoundRectCallout">
            <a:avLst>
              <a:gd name="adj1" fmla="val -89145"/>
              <a:gd name="adj2" fmla="val -42673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Both wet and dry AMD are genetic in nature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210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Gene Splash</vt:lpstr>
    </vt:vector>
  </TitlesOfParts>
  <Company>South Shore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jacksoju</dc:creator>
  <cp:lastModifiedBy>Jenkins, Jean (NIH/NHGRI) [C]</cp:lastModifiedBy>
  <cp:revision>46</cp:revision>
  <dcterms:created xsi:type="dcterms:W3CDTF">2013-01-03T14:02:42Z</dcterms:created>
  <dcterms:modified xsi:type="dcterms:W3CDTF">2016-08-20T14:33:25Z</dcterms:modified>
</cp:coreProperties>
</file>