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7" y="24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CE7E9-1ACC-4701-AF1C-F7353D5866FD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EB80-AD8D-478E-885A-F375990AD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849F2-A90B-4DC8-86A3-624A1F1807F5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967AE-4D91-498B-830D-653795D93F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DC48B-6132-4A63-9742-64DE304C674B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8882-8646-4068-9FC0-E9C118AFC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E3D01-F748-49D5-9E8B-7B2B1EA007B5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156E7-BBEF-48E8-96F1-28EBB5780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EC00C-1269-49AF-8694-E0D09C1879B6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F7E8E-0EEC-4B40-A54E-1834A851C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8B764-A655-42EB-9297-74B033FC519D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DEE7-05B4-4DFE-97EA-D31C156F1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B661-9EDB-42FE-AF06-FFE6CF0041FC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42E34-7E8C-46DC-8E24-684F7CE74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E9602-C97B-46EC-8968-D6E1E64BEA43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A8248-B480-4DE2-9DFD-12D7EA690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C0319-5FBB-4DAE-B20E-4A0730E3AB93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C0D10-0C6F-4F88-957F-EA1286A80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0B5C-A590-42E9-976C-3C350A77792C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00FA1-0AF7-47C2-B17D-C62E97BCA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F752-ADBB-484D-850E-D0D961B3ED08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DC1C7-0F5C-4755-BEE8-B43AB8DD0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D8F1F7-71E3-4201-8F84-4899A89FCC91}" type="datetimeFigureOut">
              <a:rPr lang="en-US"/>
              <a:pPr>
                <a:defRPr/>
              </a:pPr>
              <a:t>8/20/2016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51FB85-4A1E-4C71-BB8B-6D59B2B1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228600" y="6324600"/>
            <a:ext cx="6477000" cy="26463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b="1" dirty="0"/>
              <a:t>Genetics and Genomics knowledge can impact your practice by improving: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600" b="1" dirty="0"/>
              <a:t>How you take a family history, noticing patterns, asking about age of disease onset &amp; age of death of family members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600" b="1" dirty="0"/>
              <a:t>How you counsel patients, encouraging aggressive risk management for some patients based on their family history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600" b="1" dirty="0"/>
              <a:t>How you appropriately consider race or ethnicity when caring for patients, especially when administering medications</a:t>
            </a:r>
          </a:p>
          <a:p>
            <a:pPr>
              <a:defRPr/>
            </a:pPr>
            <a:endParaRPr lang="en-US" sz="1600" b="1" i="1" dirty="0"/>
          </a:p>
          <a:p>
            <a:pPr>
              <a:buFont typeface="Arial" pitchFamily="34" charset="0"/>
              <a:buChar char="•"/>
              <a:defRPr/>
            </a:pPr>
            <a:endParaRPr lang="en-US" sz="1400" b="1" dirty="0"/>
          </a:p>
          <a:p>
            <a:pPr>
              <a:buFont typeface="Arial" pitchFamily="34" charset="0"/>
              <a:buChar char="•"/>
              <a:defRPr/>
            </a:pPr>
            <a:endParaRPr lang="en-US" sz="1200" b="1" dirty="0"/>
          </a:p>
          <a:p>
            <a:pPr>
              <a:defRPr/>
            </a:pPr>
            <a:r>
              <a:rPr lang="en-US" sz="1200" dirty="0"/>
              <a:t>	</a:t>
            </a:r>
            <a:endParaRPr lang="en-US" sz="1200" i="1" dirty="0"/>
          </a:p>
        </p:txBody>
      </p:sp>
      <p:pic>
        <p:nvPicPr>
          <p:cNvPr id="2051" name="Picture 5" descr="splash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62400"/>
            <a:ext cx="1828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dna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7021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itle 1"/>
          <p:cNvSpPr>
            <a:spLocks noGrp="1"/>
          </p:cNvSpPr>
          <p:nvPr>
            <p:ph type="title"/>
          </p:nvPr>
        </p:nvSpPr>
        <p:spPr>
          <a:xfrm>
            <a:off x="152400" y="1371600"/>
            <a:ext cx="2133600" cy="1524000"/>
          </a:xfrm>
        </p:spPr>
        <p:txBody>
          <a:bodyPr/>
          <a:lstStyle/>
          <a:p>
            <a:pPr eaLnBrk="1" hangingPunct="1"/>
            <a:r>
              <a:rPr lang="en-US" smtClean="0">
                <a:latin typeface="Berlin Sans FB Demi" pitchFamily="34" charset="0"/>
              </a:rPr>
              <a:t>Gene Splash</a:t>
            </a: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055" name="Picture 8" descr="history06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0390" y="1447800"/>
            <a:ext cx="380473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2667000" y="152400"/>
            <a:ext cx="4191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Why Gene Splash???????</a:t>
            </a:r>
          </a:p>
          <a:p>
            <a:pPr algn="ctr"/>
            <a:r>
              <a:rPr lang="en-US" sz="1400"/>
              <a:t>SSH Nurses are participating in a study</a:t>
            </a:r>
            <a:endParaRPr lang="en-US"/>
          </a:p>
          <a:p>
            <a:pPr algn="ctr"/>
            <a:r>
              <a:rPr lang="en-US" sz="2000"/>
              <a:t>Can old dogs learn new tricks?</a:t>
            </a:r>
            <a:endParaRPr lang="en-US"/>
          </a:p>
        </p:txBody>
      </p:sp>
      <p:sp>
        <p:nvSpPr>
          <p:cNvPr id="2057" name="TextBox 9"/>
          <p:cNvSpPr txBox="1">
            <a:spLocks noChangeArrowheads="1"/>
          </p:cNvSpPr>
          <p:nvPr/>
        </p:nvSpPr>
        <p:spPr bwMode="auto">
          <a:xfrm>
            <a:off x="914400" y="4343400"/>
            <a:ext cx="152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Berlin Sans FB Demi" pitchFamily="34" charset="0"/>
              </a:rPr>
              <a:t>     </a:t>
            </a:r>
            <a:r>
              <a:rPr lang="en-US" sz="3600">
                <a:solidFill>
                  <a:schemeClr val="bg1"/>
                </a:solidFill>
                <a:latin typeface="Berlin Sans FB Demi" pitchFamily="34" charset="0"/>
              </a:rPr>
              <a:t>4</a:t>
            </a:r>
            <a:r>
              <a:rPr lang="en-US" sz="3600">
                <a:latin typeface="Berlin Sans FB Demi" pitchFamily="34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8305800"/>
            <a:ext cx="6477000" cy="7386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400" b="1" dirty="0"/>
              <a:t>Future editions of </a:t>
            </a:r>
            <a:r>
              <a:rPr lang="en-US" sz="1400" b="1" dirty="0" err="1"/>
              <a:t>GeneSplash</a:t>
            </a:r>
            <a:r>
              <a:rPr lang="en-US" sz="1400" b="1" dirty="0"/>
              <a:t> will focus on Diabetes which is a classic example of </a:t>
            </a:r>
            <a:r>
              <a:rPr lang="en-US" sz="1400" b="1" dirty="0" err="1">
                <a:solidFill>
                  <a:srgbClr val="FFFF00"/>
                </a:solidFill>
              </a:rPr>
              <a:t>Multifactorial</a:t>
            </a:r>
            <a:r>
              <a:rPr lang="en-US" sz="1400" b="1" dirty="0">
                <a:solidFill>
                  <a:srgbClr val="FFFF00"/>
                </a:solidFill>
              </a:rPr>
              <a:t>  Inheritance</a:t>
            </a:r>
            <a:r>
              <a:rPr lang="en-US" sz="1400" b="1" dirty="0"/>
              <a:t>, which means it is caused by genetic as well as environmental factors (i.e. diet).</a:t>
            </a:r>
          </a:p>
        </p:txBody>
      </p:sp>
      <p:sp>
        <p:nvSpPr>
          <p:cNvPr id="15" name="Oval Callout 14"/>
          <p:cNvSpPr/>
          <p:nvPr/>
        </p:nvSpPr>
        <p:spPr>
          <a:xfrm>
            <a:off x="2209800" y="3352800"/>
            <a:ext cx="1371600" cy="1295400"/>
          </a:xfrm>
          <a:prstGeom prst="wedgeEllipseCallout">
            <a:avLst>
              <a:gd name="adj1" fmla="val -38756"/>
              <a:gd name="adj2" fmla="val 278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i="1" dirty="0">
                <a:solidFill>
                  <a:schemeClr val="bg1"/>
                </a:solidFill>
              </a:rPr>
              <a:t>Did you study Genetics and Genomics in Nursing School?</a:t>
            </a:r>
          </a:p>
        </p:txBody>
      </p:sp>
      <p:sp>
        <p:nvSpPr>
          <p:cNvPr id="16" name="Oval Callout 15"/>
          <p:cNvSpPr/>
          <p:nvPr/>
        </p:nvSpPr>
        <p:spPr>
          <a:xfrm>
            <a:off x="5410200" y="1143000"/>
            <a:ext cx="1295400" cy="1066800"/>
          </a:xfrm>
          <a:prstGeom prst="wedgeEllipseCallout">
            <a:avLst>
              <a:gd name="adj1" fmla="val -51825"/>
              <a:gd name="adj2" fmla="val 687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>
                <a:solidFill>
                  <a:schemeClr val="bg1"/>
                </a:solidFill>
              </a:rPr>
              <a:t>What do you know about Genetics and Genomics?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228600" y="5562600"/>
            <a:ext cx="6477000" cy="6096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Genetics and Genomics  do have CLINICAL IMPLICATIONS!</a:t>
            </a:r>
          </a:p>
        </p:txBody>
      </p:sp>
      <p:sp>
        <p:nvSpPr>
          <p:cNvPr id="23" name="Cloud Callout 22"/>
          <p:cNvSpPr/>
          <p:nvPr/>
        </p:nvSpPr>
        <p:spPr>
          <a:xfrm>
            <a:off x="3048000" y="1143000"/>
            <a:ext cx="1752600" cy="990600"/>
          </a:xfrm>
          <a:prstGeom prst="cloudCallout">
            <a:avLst>
              <a:gd name="adj1" fmla="val 3267"/>
              <a:gd name="adj2" fmla="val 76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Seriously?  How could </a:t>
            </a:r>
            <a:r>
              <a:rPr lang="en-US" sz="1100" dirty="0" smtClean="0">
                <a:solidFill>
                  <a:schemeClr val="bg1"/>
                </a:solidFill>
              </a:rPr>
              <a:t>this possibly </a:t>
            </a:r>
            <a:r>
              <a:rPr lang="en-US" sz="1100" dirty="0">
                <a:solidFill>
                  <a:schemeClr val="bg1"/>
                </a:solidFill>
              </a:rPr>
              <a:t>impact my practice?</a:t>
            </a:r>
          </a:p>
        </p:txBody>
      </p:sp>
      <p:sp>
        <p:nvSpPr>
          <p:cNvPr id="2066" name="Rectangle 23"/>
          <p:cNvSpPr>
            <a:spLocks noChangeArrowheads="1"/>
          </p:cNvSpPr>
          <p:nvPr/>
        </p:nvSpPr>
        <p:spPr bwMode="auto">
          <a:xfrm>
            <a:off x="2895600" y="4800600"/>
            <a:ext cx="3657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i="1" dirty="0"/>
              <a:t>Nurse Mary Morrissey (left) maintains inventory while nurse Grace Hurley (right) prepares to deliver medications at South Shore Hospital in the 1940s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175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Gene Splash</vt:lpstr>
    </vt:vector>
  </TitlesOfParts>
  <Company>South Shore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jacksoju</dc:creator>
  <cp:lastModifiedBy>Jenkins, Jean (NIH/NHGRI) [C]</cp:lastModifiedBy>
  <cp:revision>49</cp:revision>
  <dcterms:created xsi:type="dcterms:W3CDTF">2013-01-03T14:02:42Z</dcterms:created>
  <dcterms:modified xsi:type="dcterms:W3CDTF">2016-08-20T14:30:39Z</dcterms:modified>
</cp:coreProperties>
</file>