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7315200" cy="96012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25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65200" indent="-50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449388" indent="-777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931988" indent="-1031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6FB7"/>
    <a:srgbClr val="FFD243"/>
    <a:srgbClr val="FFFFCC"/>
    <a:srgbClr val="C0C0C0"/>
    <a:srgbClr val="C23091"/>
    <a:srgbClr val="CC3399"/>
    <a:srgbClr val="CC0066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8" y="-58"/>
      </p:cViewPr>
      <p:guideLst>
        <p:guide orient="horz" pos="3024"/>
        <p:guide pos="23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2982597"/>
            <a:ext cx="6217920" cy="2058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5440680"/>
            <a:ext cx="512064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33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66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9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33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165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99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83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66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F2229-D4F3-4EF0-AEFD-B43506DD0D80}" type="datetimeFigureOut">
              <a:rPr lang="en-US"/>
              <a:pPr>
                <a:defRPr/>
              </a:pPr>
              <a:t>8/20/2016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DC979-4C9B-427F-9C7D-37DF7A79C9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830A7-7B21-4282-8DE0-6FE4CC6F5179}" type="datetimeFigureOut">
              <a:rPr lang="en-US"/>
              <a:pPr>
                <a:defRPr/>
              </a:pPr>
              <a:t>8/20/2016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FA50C-C085-4E43-A211-9595631816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03520" y="384495"/>
            <a:ext cx="1645920" cy="81921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760" y="384495"/>
            <a:ext cx="4815840" cy="81921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64F4D-E8B8-455A-A737-9DB7C15CA3A4}" type="datetimeFigureOut">
              <a:rPr lang="en-US"/>
              <a:pPr>
                <a:defRPr/>
              </a:pPr>
              <a:t>8/20/2016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BE4D0-E7EB-4FF8-A368-8B6BB3B033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BE30B-DDE7-40EC-91CA-A4EADAE3A034}" type="datetimeFigureOut">
              <a:rPr lang="en-US"/>
              <a:pPr>
                <a:defRPr/>
              </a:pPr>
              <a:t>8/20/2016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5CED3-4FC6-4790-983C-17BE13FA01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1" y="6169660"/>
            <a:ext cx="6217920" cy="1906905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1" y="4069400"/>
            <a:ext cx="6217920" cy="2100261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330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661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4991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3322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1653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9983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8314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6644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1E138-C546-4861-9722-20D833729E38}" type="datetimeFigureOut">
              <a:rPr lang="en-US"/>
              <a:pPr>
                <a:defRPr/>
              </a:pPr>
              <a:t>8/20/2016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537CB-EC0E-496D-AF89-FCA600A082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60" y="2240282"/>
            <a:ext cx="3230880" cy="633634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18560" y="2240282"/>
            <a:ext cx="3230880" cy="633634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D9270-AE94-40E0-8E60-A0563A7E0DD9}" type="datetimeFigureOut">
              <a:rPr lang="en-US"/>
              <a:pPr>
                <a:defRPr/>
              </a:pPr>
              <a:t>8/20/2016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21E30-2EF7-4848-A84A-204765BF2D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1" y="2149158"/>
            <a:ext cx="3232150" cy="89566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3306" indent="0">
              <a:buNone/>
              <a:defRPr sz="2100" b="1"/>
            </a:lvl2pPr>
            <a:lvl3pPr marL="966612" indent="0">
              <a:buNone/>
              <a:defRPr sz="1900" b="1"/>
            </a:lvl3pPr>
            <a:lvl4pPr marL="1449918" indent="0">
              <a:buNone/>
              <a:defRPr sz="1700" b="1"/>
            </a:lvl4pPr>
            <a:lvl5pPr marL="1933224" indent="0">
              <a:buNone/>
              <a:defRPr sz="1700" b="1"/>
            </a:lvl5pPr>
            <a:lvl6pPr marL="2416531" indent="0">
              <a:buNone/>
              <a:defRPr sz="1700" b="1"/>
            </a:lvl6pPr>
            <a:lvl7pPr marL="2899837" indent="0">
              <a:buNone/>
              <a:defRPr sz="1700" b="1"/>
            </a:lvl7pPr>
            <a:lvl8pPr marL="3383143" indent="0">
              <a:buNone/>
              <a:defRPr sz="1700" b="1"/>
            </a:lvl8pPr>
            <a:lvl9pPr marL="3866449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1" y="3044825"/>
            <a:ext cx="3232150" cy="553180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16021" y="2149158"/>
            <a:ext cx="3233420" cy="89566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3306" indent="0">
              <a:buNone/>
              <a:defRPr sz="2100" b="1"/>
            </a:lvl2pPr>
            <a:lvl3pPr marL="966612" indent="0">
              <a:buNone/>
              <a:defRPr sz="1900" b="1"/>
            </a:lvl3pPr>
            <a:lvl4pPr marL="1449918" indent="0">
              <a:buNone/>
              <a:defRPr sz="1700" b="1"/>
            </a:lvl4pPr>
            <a:lvl5pPr marL="1933224" indent="0">
              <a:buNone/>
              <a:defRPr sz="1700" b="1"/>
            </a:lvl5pPr>
            <a:lvl6pPr marL="2416531" indent="0">
              <a:buNone/>
              <a:defRPr sz="1700" b="1"/>
            </a:lvl6pPr>
            <a:lvl7pPr marL="2899837" indent="0">
              <a:buNone/>
              <a:defRPr sz="1700" b="1"/>
            </a:lvl7pPr>
            <a:lvl8pPr marL="3383143" indent="0">
              <a:buNone/>
              <a:defRPr sz="1700" b="1"/>
            </a:lvl8pPr>
            <a:lvl9pPr marL="3866449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16021" y="3044825"/>
            <a:ext cx="3233420" cy="553180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1895C-9D54-4995-B86D-C274441EF120}" type="datetimeFigureOut">
              <a:rPr lang="en-US"/>
              <a:pPr>
                <a:defRPr/>
              </a:pPr>
              <a:t>8/20/2016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C682B-A880-4974-BC60-696CAF7134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7A13F-C373-480F-83D1-99B83AE72BDE}" type="datetimeFigureOut">
              <a:rPr lang="en-US"/>
              <a:pPr>
                <a:defRPr/>
              </a:pPr>
              <a:t>8/20/2016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51034-8F00-45EC-BC44-B0E22C39B5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62F75-21E4-4799-B0C0-E5FD06788C0D}" type="datetimeFigureOut">
              <a:rPr lang="en-US"/>
              <a:pPr>
                <a:defRPr/>
              </a:pPr>
              <a:t>8/20/2016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BB6C5-8E87-48DE-A79A-DDF5B85B46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382270"/>
            <a:ext cx="2406651" cy="162687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0040" y="382271"/>
            <a:ext cx="4089401" cy="8194359"/>
          </a:xfrm>
        </p:spPr>
        <p:txBody>
          <a:bodyPr/>
          <a:lstStyle>
            <a:lvl1pPr>
              <a:defRPr sz="34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760" y="2009141"/>
            <a:ext cx="2406651" cy="6567489"/>
          </a:xfrm>
        </p:spPr>
        <p:txBody>
          <a:bodyPr/>
          <a:lstStyle>
            <a:lvl1pPr marL="0" indent="0">
              <a:buNone/>
              <a:defRPr sz="1500"/>
            </a:lvl1pPr>
            <a:lvl2pPr marL="483306" indent="0">
              <a:buNone/>
              <a:defRPr sz="1300"/>
            </a:lvl2pPr>
            <a:lvl3pPr marL="966612" indent="0">
              <a:buNone/>
              <a:defRPr sz="1100"/>
            </a:lvl3pPr>
            <a:lvl4pPr marL="1449918" indent="0">
              <a:buNone/>
              <a:defRPr sz="1000"/>
            </a:lvl4pPr>
            <a:lvl5pPr marL="1933224" indent="0">
              <a:buNone/>
              <a:defRPr sz="1000"/>
            </a:lvl5pPr>
            <a:lvl6pPr marL="2416531" indent="0">
              <a:buNone/>
              <a:defRPr sz="1000"/>
            </a:lvl6pPr>
            <a:lvl7pPr marL="2899837" indent="0">
              <a:buNone/>
              <a:defRPr sz="1000"/>
            </a:lvl7pPr>
            <a:lvl8pPr marL="3383143" indent="0">
              <a:buNone/>
              <a:defRPr sz="1000"/>
            </a:lvl8pPr>
            <a:lvl9pPr marL="386644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5CEF2-23F9-47F7-9C8F-B6E68DE11ADB}" type="datetimeFigureOut">
              <a:rPr lang="en-US"/>
              <a:pPr>
                <a:defRPr/>
              </a:pPr>
              <a:t>8/20/2016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CF862-AF87-4CC5-AE7A-2814F6A2B0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830" y="6720840"/>
            <a:ext cx="4389120" cy="793434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33830" y="857885"/>
            <a:ext cx="4389120" cy="5760720"/>
          </a:xfrm>
        </p:spPr>
        <p:txBody>
          <a:bodyPr rtlCol="0">
            <a:normAutofit/>
          </a:bodyPr>
          <a:lstStyle>
            <a:lvl1pPr marL="0" indent="0">
              <a:buNone/>
              <a:defRPr sz="3400"/>
            </a:lvl1pPr>
            <a:lvl2pPr marL="483306" indent="0">
              <a:buNone/>
              <a:defRPr sz="3000"/>
            </a:lvl2pPr>
            <a:lvl3pPr marL="966612" indent="0">
              <a:buNone/>
              <a:defRPr sz="2500"/>
            </a:lvl3pPr>
            <a:lvl4pPr marL="1449918" indent="0">
              <a:buNone/>
              <a:defRPr sz="2100"/>
            </a:lvl4pPr>
            <a:lvl5pPr marL="1933224" indent="0">
              <a:buNone/>
              <a:defRPr sz="2100"/>
            </a:lvl5pPr>
            <a:lvl6pPr marL="2416531" indent="0">
              <a:buNone/>
              <a:defRPr sz="2100"/>
            </a:lvl6pPr>
            <a:lvl7pPr marL="2899837" indent="0">
              <a:buNone/>
              <a:defRPr sz="2100"/>
            </a:lvl7pPr>
            <a:lvl8pPr marL="3383143" indent="0">
              <a:buNone/>
              <a:defRPr sz="2100"/>
            </a:lvl8pPr>
            <a:lvl9pPr marL="3866449" indent="0">
              <a:buNone/>
              <a:defRPr sz="21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3830" y="7514274"/>
            <a:ext cx="4389120" cy="1126806"/>
          </a:xfrm>
        </p:spPr>
        <p:txBody>
          <a:bodyPr/>
          <a:lstStyle>
            <a:lvl1pPr marL="0" indent="0">
              <a:buNone/>
              <a:defRPr sz="1500"/>
            </a:lvl1pPr>
            <a:lvl2pPr marL="483306" indent="0">
              <a:buNone/>
              <a:defRPr sz="1300"/>
            </a:lvl2pPr>
            <a:lvl3pPr marL="966612" indent="0">
              <a:buNone/>
              <a:defRPr sz="1100"/>
            </a:lvl3pPr>
            <a:lvl4pPr marL="1449918" indent="0">
              <a:buNone/>
              <a:defRPr sz="1000"/>
            </a:lvl4pPr>
            <a:lvl5pPr marL="1933224" indent="0">
              <a:buNone/>
              <a:defRPr sz="1000"/>
            </a:lvl5pPr>
            <a:lvl6pPr marL="2416531" indent="0">
              <a:buNone/>
              <a:defRPr sz="1000"/>
            </a:lvl6pPr>
            <a:lvl7pPr marL="2899837" indent="0">
              <a:buNone/>
              <a:defRPr sz="1000"/>
            </a:lvl7pPr>
            <a:lvl8pPr marL="3383143" indent="0">
              <a:buNone/>
              <a:defRPr sz="1000"/>
            </a:lvl8pPr>
            <a:lvl9pPr marL="386644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956FA-B5CE-4CC5-9008-A9C1B481BDB5}" type="datetimeFigureOut">
              <a:rPr lang="en-US"/>
              <a:pPr>
                <a:defRPr/>
              </a:pPr>
              <a:t>8/20/2016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B2820-88D4-41FB-84A6-ED94DBAA7D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65125" y="385763"/>
            <a:ext cx="65849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65125" y="2239963"/>
            <a:ext cx="6584950" cy="633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5125" y="8899525"/>
            <a:ext cx="1708150" cy="509588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BBF9D7-A0E5-4E1F-AFA3-7477EAD774EF}" type="datetimeFigureOut">
              <a:rPr lang="en-US"/>
              <a:pPr>
                <a:defRPr/>
              </a:pPr>
              <a:t>8/20/2016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98725" y="8899525"/>
            <a:ext cx="2317750" cy="509588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41925" y="8899525"/>
            <a:ext cx="1708150" cy="509588"/>
          </a:xfrm>
          <a:prstGeom prst="rect">
            <a:avLst/>
          </a:prstGeom>
        </p:spPr>
        <p:txBody>
          <a:bodyPr vert="horz" lIns="96661" tIns="48331" rIns="96661" bIns="48331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A7F8AF-8259-4DD9-B84B-686AF6BD9D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7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Calibri" pitchFamily="34" charset="0"/>
        </a:defRPr>
      </a:lvl5pPr>
      <a:lvl6pPr marL="483306" algn="ctr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Calibri" pitchFamily="34" charset="0"/>
        </a:defRPr>
      </a:lvl6pPr>
      <a:lvl7pPr marL="966612" algn="ctr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Calibri" pitchFamily="34" charset="0"/>
        </a:defRPr>
      </a:lvl7pPr>
      <a:lvl8pPr marL="1449918" algn="ctr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Calibri" pitchFamily="34" charset="0"/>
        </a:defRPr>
      </a:lvl8pPr>
      <a:lvl9pPr marL="1933224" algn="ctr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Calibri" pitchFamily="34" charset="0"/>
        </a:defRPr>
      </a:lvl9pPr>
    </p:titleStyle>
    <p:bodyStyle>
      <a:lvl1pPr marL="361950" indent="-3619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4225" indent="-30162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08088" indent="-2413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90688" indent="-2413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4875" indent="-2413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58184" indent="-241653" algn="l" defTabSz="96661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41490" indent="-241653" algn="l" defTabSz="96661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24796" indent="-241653" algn="l" defTabSz="96661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08102" indent="-241653" algn="l" defTabSz="96661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661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3306" algn="l" defTabSz="96661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6612" algn="l" defTabSz="96661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9918" algn="l" defTabSz="96661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33224" algn="l" defTabSz="96661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16531" algn="l" defTabSz="96661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99837" algn="l" defTabSz="96661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83143" algn="l" defTabSz="96661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66449" algn="l" defTabSz="96661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splash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267200"/>
            <a:ext cx="1951038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4" descr="dna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168650" cy="424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itle 1"/>
          <p:cNvSpPr>
            <a:spLocks noGrp="1"/>
          </p:cNvSpPr>
          <p:nvPr>
            <p:ph type="title"/>
          </p:nvPr>
        </p:nvSpPr>
        <p:spPr>
          <a:xfrm>
            <a:off x="161925" y="1439863"/>
            <a:ext cx="2276475" cy="1600200"/>
          </a:xfrm>
        </p:spPr>
        <p:txBody>
          <a:bodyPr/>
          <a:lstStyle/>
          <a:p>
            <a:pPr eaLnBrk="1" hangingPunct="1"/>
            <a:r>
              <a:rPr lang="en-US" smtClean="0">
                <a:latin typeface="Berlin Sans FB Demi" pitchFamily="34" charset="0"/>
              </a:rPr>
              <a:t>Gene Splash</a:t>
            </a:r>
          </a:p>
        </p:txBody>
      </p:sp>
      <p:sp>
        <p:nvSpPr>
          <p:cNvPr id="2053" name="Rectangle 7"/>
          <p:cNvSpPr>
            <a:spLocks noChangeArrowheads="1"/>
          </p:cNvSpPr>
          <p:nvPr/>
        </p:nvSpPr>
        <p:spPr bwMode="auto">
          <a:xfrm>
            <a:off x="0" y="52388"/>
            <a:ext cx="195263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6661" tIns="48331" rIns="96661" bIns="48331" anchor="ctr">
            <a:spAutoFit/>
          </a:bodyPr>
          <a:lstStyle/>
          <a:p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2895600" y="228600"/>
            <a:ext cx="4191000" cy="11430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Did you know….</a:t>
            </a:r>
          </a:p>
          <a:p>
            <a:pPr algn="ctr">
              <a:defRPr/>
            </a:pP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A predisposition for Colon and Uterine Cancer can be inherited?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28600" y="5715000"/>
          <a:ext cx="3733800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1327"/>
                <a:gridCol w="1212273"/>
                <a:gridCol w="1600200"/>
              </a:tblGrid>
              <a:tr h="20955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Comparison</a:t>
                      </a:r>
                      <a:r>
                        <a:rPr lang="en-US" sz="1100" baseline="0" dirty="0" smtClean="0">
                          <a:solidFill>
                            <a:schemeClr val="tx2"/>
                          </a:solidFill>
                        </a:rPr>
                        <a:t> of lifetime cancer risk for those with Lynch Syndrome to general population</a:t>
                      </a:r>
                      <a:r>
                        <a:rPr lang="en-US" sz="1100" baseline="300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US" sz="1100" baseline="30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bg1"/>
                          </a:solidFill>
                        </a:rPr>
                        <a:t>Cancer Type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bg1"/>
                          </a:solidFill>
                        </a:rPr>
                        <a:t>General</a:t>
                      </a:r>
                      <a:r>
                        <a:rPr lang="en-US" sz="1100" baseline="0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en-US" sz="1100" dirty="0" smtClean="0">
                          <a:solidFill>
                            <a:schemeClr val="bg1"/>
                          </a:solidFill>
                        </a:rPr>
                        <a:t>risk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>
                          <a:solidFill>
                            <a:schemeClr val="bg1"/>
                          </a:solidFill>
                        </a:rPr>
                        <a:t>Lynch Syndrome risk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Colon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5.5%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52-82%</a:t>
                      </a:r>
                      <a:endParaRPr lang="en-US" sz="1100" dirty="0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Stomach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&lt; 1%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6-13%</a:t>
                      </a:r>
                      <a:endParaRPr lang="en-US" sz="1100" dirty="0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Uterine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2.7%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25-60%</a:t>
                      </a:r>
                      <a:endParaRPr lang="en-US" sz="1100" dirty="0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Ovarian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1.6%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4-12%</a:t>
                      </a:r>
                      <a:endParaRPr lang="en-US" sz="1100" dirty="0"/>
                    </a:p>
                  </a:txBody>
                  <a:tcPr/>
                </a:tc>
              </a:tr>
              <a:tr h="209550">
                <a:tc gridSpan="3">
                  <a:txBody>
                    <a:bodyPr/>
                    <a:lstStyle/>
                    <a:p>
                      <a:r>
                        <a:rPr lang="en-US" sz="700" dirty="0" smtClean="0"/>
                        <a:t>HNPCC also at slightly higher risk of other cancers including </a:t>
                      </a:r>
                      <a:r>
                        <a:rPr lang="en-US" sz="700" dirty="0" err="1" smtClean="0"/>
                        <a:t>hepatobiliary</a:t>
                      </a:r>
                      <a:r>
                        <a:rPr lang="en-US" sz="700" dirty="0" smtClean="0"/>
                        <a:t>, urinary tract, small bowel, pancreas, brain, central nervous system and sweat glands</a:t>
                      </a:r>
                      <a:endParaRPr lang="en-US" sz="7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048000" y="1447800"/>
            <a:ext cx="4038600" cy="2170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14300" indent="-114300">
              <a:buFont typeface="Arial" pitchFamily="34" charset="0"/>
              <a:buChar char="•"/>
              <a:defRPr/>
            </a:pPr>
            <a:r>
              <a:rPr lang="en-US" sz="1500" b="1" i="1" u="sng" dirty="0">
                <a:latin typeface="+mn-lt"/>
              </a:rPr>
              <a:t>Lynch syndrome </a:t>
            </a:r>
            <a:r>
              <a:rPr lang="en-US" sz="1500" dirty="0">
                <a:latin typeface="+mn-lt"/>
              </a:rPr>
              <a:t>also known as </a:t>
            </a:r>
            <a:r>
              <a:rPr lang="en-US" sz="1500" b="1" i="1" dirty="0">
                <a:latin typeface="+mn-lt"/>
              </a:rPr>
              <a:t>Hereditary </a:t>
            </a:r>
            <a:r>
              <a:rPr lang="en-US" sz="1500" b="1" i="1" dirty="0" err="1">
                <a:latin typeface="+mn-lt"/>
              </a:rPr>
              <a:t>Nonpolyposis</a:t>
            </a:r>
            <a:r>
              <a:rPr lang="en-US" sz="1500" b="1" i="1" dirty="0">
                <a:latin typeface="+mn-lt"/>
              </a:rPr>
              <a:t> Colorectal Cancer (HNPCC</a:t>
            </a:r>
            <a:r>
              <a:rPr lang="en-US" sz="1500" dirty="0">
                <a:latin typeface="+mn-lt"/>
              </a:rPr>
              <a:t>) is caused by changes/mutations in any of 5 different genes</a:t>
            </a:r>
            <a:r>
              <a:rPr lang="en-US" sz="1500" baseline="30000" dirty="0">
                <a:latin typeface="+mn-lt"/>
              </a:rPr>
              <a:t>1 </a:t>
            </a:r>
          </a:p>
          <a:p>
            <a:pPr marL="114300" indent="-114300">
              <a:buFont typeface="Arial" pitchFamily="34" charset="0"/>
              <a:buChar char="•"/>
              <a:defRPr/>
            </a:pPr>
            <a:r>
              <a:rPr lang="en-US" sz="1500" dirty="0">
                <a:latin typeface="+mn-lt"/>
              </a:rPr>
              <a:t>Lynch syndrome is rare and accounts for only 3-5% of all colorectal cancer cases</a:t>
            </a:r>
            <a:r>
              <a:rPr lang="en-US" sz="1500" baseline="30000" dirty="0">
                <a:latin typeface="+mn-lt"/>
              </a:rPr>
              <a:t>1</a:t>
            </a:r>
          </a:p>
          <a:p>
            <a:pPr marL="114300" indent="-114300">
              <a:buFont typeface="Arial" pitchFamily="34" charset="0"/>
              <a:buChar char="•"/>
              <a:defRPr/>
            </a:pPr>
            <a:r>
              <a:rPr lang="en-US" sz="1500" dirty="0">
                <a:latin typeface="+mn-lt"/>
              </a:rPr>
              <a:t>Although we have 2 copies of each of these genes a mutation in one copy of any of these genes is enough to cause HNPCC</a:t>
            </a:r>
            <a:r>
              <a:rPr lang="en-US" sz="1500" baseline="30000" dirty="0">
                <a:latin typeface="+mn-lt"/>
              </a:rPr>
              <a:t>1</a:t>
            </a:r>
            <a:endParaRPr lang="en-US" sz="1500" i="1" baseline="30000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8600" y="5791200"/>
            <a:ext cx="29718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b="1" dirty="0">
                <a:solidFill>
                  <a:schemeClr val="tx2">
                    <a:lumMod val="75000"/>
                  </a:schemeClr>
                </a:solidFill>
                <a:latin typeface="+mn-lt"/>
                <a:cs typeface="Microsoft Sans Serif" pitchFamily="34" charset="0"/>
              </a:rPr>
              <a:t>Family history that might be suspicious for Lynch syndrome:</a:t>
            </a:r>
            <a:r>
              <a:rPr lang="en-US" sz="1200" b="1" baseline="30000" dirty="0">
                <a:solidFill>
                  <a:schemeClr val="tx2">
                    <a:lumMod val="75000"/>
                  </a:schemeClr>
                </a:solidFill>
                <a:latin typeface="+mn-lt"/>
                <a:cs typeface="Microsoft Sans Serif" pitchFamily="34" charset="0"/>
              </a:rPr>
              <a:t>2</a:t>
            </a:r>
          </a:p>
          <a:p>
            <a:pPr marL="171450" indent="-171450">
              <a:buFont typeface="+mj-lt"/>
              <a:buAutoNum type="arabicPeriod"/>
              <a:defRPr/>
            </a:pPr>
            <a:r>
              <a:rPr lang="en-US" sz="1200" dirty="0">
                <a:latin typeface="+mn-lt"/>
                <a:cs typeface="Microsoft Sans Serif" pitchFamily="34" charset="0"/>
              </a:rPr>
              <a:t>Early onset colon or endometrial cancer (before age 50) </a:t>
            </a:r>
          </a:p>
          <a:p>
            <a:pPr marL="171450" indent="-171450">
              <a:buFont typeface="+mj-lt"/>
              <a:buAutoNum type="arabicPeriod"/>
              <a:defRPr/>
            </a:pPr>
            <a:r>
              <a:rPr lang="en-US" sz="1200" dirty="0">
                <a:latin typeface="+mn-lt"/>
                <a:cs typeface="Microsoft Sans Serif" pitchFamily="34" charset="0"/>
              </a:rPr>
              <a:t>Multiple generations affected with any of the Lynch syndrome associated cancers</a:t>
            </a:r>
          </a:p>
          <a:p>
            <a:pPr marL="171450" indent="-171450">
              <a:buFont typeface="+mj-lt"/>
              <a:buAutoNum type="arabicPeriod"/>
              <a:defRPr/>
            </a:pPr>
            <a:r>
              <a:rPr lang="en-US" sz="1200" dirty="0">
                <a:latin typeface="+mn-lt"/>
                <a:cs typeface="Microsoft Sans Serif" pitchFamily="34" charset="0"/>
              </a:rPr>
              <a:t>Two Lynch syndrome associated cancers in the same individual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228600" y="7772400"/>
            <a:ext cx="6477000" cy="129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</a:rPr>
              <a:t>Clinical Implications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bg1"/>
                </a:solidFill>
              </a:rPr>
              <a:t>Cancer Genetic Testing is available at SSH/DFCI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bg1"/>
                </a:solidFill>
              </a:rPr>
              <a:t>Results can help make decisions about frequency of screening, whether to take medication to reduce risk or possibly have surgery before the cancer develops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bg1"/>
                </a:solidFill>
              </a:rPr>
              <a:t>Call the Center for Cancer Genetics and Prevention at </a:t>
            </a:r>
            <a:r>
              <a:rPr lang="en-US" sz="1200" kern="0" dirty="0">
                <a:solidFill>
                  <a:schemeClr val="bg1"/>
                </a:solidFill>
              </a:rPr>
              <a:t>South Shore Hospital/Dana Farber Cancer Institute  at: (781) 624-4700 to make an appointment to review </a:t>
            </a:r>
            <a:r>
              <a:rPr lang="en-US" sz="1200" u="sng" kern="0" dirty="0">
                <a:solidFill>
                  <a:schemeClr val="bg1"/>
                </a:solidFill>
              </a:rPr>
              <a:t>your</a:t>
            </a:r>
            <a:r>
              <a:rPr lang="en-US" sz="1200" kern="0" dirty="0">
                <a:solidFill>
                  <a:schemeClr val="bg1"/>
                </a:solidFill>
              </a:rPr>
              <a:t> family  history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088" name="TextBox 13"/>
          <p:cNvSpPr txBox="1">
            <a:spLocks noChangeArrowheads="1"/>
          </p:cNvSpPr>
          <p:nvPr/>
        </p:nvSpPr>
        <p:spPr bwMode="auto">
          <a:xfrm>
            <a:off x="381000" y="9144000"/>
            <a:ext cx="6324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/>
              <a:t>References: </a:t>
            </a:r>
            <a:r>
              <a:rPr lang="en-US" sz="800" baseline="30000"/>
              <a:t>1 </a:t>
            </a:r>
            <a:r>
              <a:rPr lang="en-US" sz="800"/>
              <a:t>U.S. Library of Medicine. (2013). Genetics Home Reference: Lynch syndrome. National Institute of Health: Bethesda, MD. </a:t>
            </a:r>
            <a:r>
              <a:rPr lang="en-US" sz="800" baseline="30000"/>
              <a:t>2 </a:t>
            </a:r>
            <a:r>
              <a:rPr lang="en-US" sz="800"/>
              <a:t>Centers for disease control and prevention. (2013). Genetic Testing for Hereditary Colorectal Cancer. Atlanta: GA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2057400" y="3733800"/>
            <a:ext cx="3048000" cy="1828800"/>
          </a:xfrm>
          <a:prstGeom prst="roundRect">
            <a:avLst/>
          </a:prstGeom>
          <a:solidFill>
            <a:srgbClr val="DB6FB7"/>
          </a:solidFill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These gene mutations are inherited in an </a:t>
            </a:r>
            <a:r>
              <a:rPr lang="en-US" b="1" i="1" dirty="0" err="1">
                <a:solidFill>
                  <a:schemeClr val="tx1"/>
                </a:solidFill>
              </a:rPr>
              <a:t>autosomal</a:t>
            </a:r>
            <a:r>
              <a:rPr lang="en-US" b="1" i="1" dirty="0">
                <a:solidFill>
                  <a:schemeClr val="tx1"/>
                </a:solidFill>
              </a:rPr>
              <a:t> dominant  pattern </a:t>
            </a:r>
            <a:r>
              <a:rPr lang="en-US" dirty="0">
                <a:solidFill>
                  <a:schemeClr val="tx1"/>
                </a:solidFill>
              </a:rPr>
              <a:t>meaning any children, full siblings or parents have a 50% chance of also having the syndrome</a:t>
            </a:r>
          </a:p>
        </p:txBody>
      </p:sp>
      <p:pic>
        <p:nvPicPr>
          <p:cNvPr id="2090" name="Picture 7" descr="Autosomal_dominant_inheritanc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657600"/>
            <a:ext cx="1628775" cy="20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329</Words>
  <Application>Microsoft Office PowerPoint</Application>
  <PresentationFormat>Custom</PresentationFormat>
  <Paragraphs>33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Gene Splash</vt:lpstr>
    </vt:vector>
  </TitlesOfParts>
  <Company>South Shore Hospital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jacksoju</dc:creator>
  <cp:lastModifiedBy>Jenkins, Jean (NIH/NHGRI) [C]</cp:lastModifiedBy>
  <cp:revision>40</cp:revision>
  <dcterms:created xsi:type="dcterms:W3CDTF">2013-01-03T14:02:42Z</dcterms:created>
  <dcterms:modified xsi:type="dcterms:W3CDTF">2016-08-20T14:39:12Z</dcterms:modified>
</cp:coreProperties>
</file>